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3" r:id="rId2"/>
    <p:sldId id="267" r:id="rId3"/>
    <p:sldId id="334" r:id="rId4"/>
    <p:sldId id="418" r:id="rId5"/>
    <p:sldId id="413" r:id="rId6"/>
    <p:sldId id="414" r:id="rId7"/>
    <p:sldId id="415" r:id="rId8"/>
    <p:sldId id="416" r:id="rId9"/>
    <p:sldId id="417" r:id="rId10"/>
    <p:sldId id="419" r:id="rId11"/>
    <p:sldId id="420" r:id="rId12"/>
    <p:sldId id="421" r:id="rId13"/>
    <p:sldId id="395" r:id="rId14"/>
    <p:sldId id="367" r:id="rId15"/>
    <p:sldId id="422" r:id="rId16"/>
    <p:sldId id="423" r:id="rId17"/>
    <p:sldId id="424" r:id="rId18"/>
    <p:sldId id="425" r:id="rId19"/>
    <p:sldId id="426" r:id="rId20"/>
    <p:sldId id="427" r:id="rId21"/>
    <p:sldId id="428" r:id="rId22"/>
    <p:sldId id="429" r:id="rId23"/>
    <p:sldId id="430" r:id="rId24"/>
    <p:sldId id="431" r:id="rId25"/>
    <p:sldId id="368" r:id="rId26"/>
    <p:sldId id="409" r:id="rId27"/>
    <p:sldId id="432" r:id="rId28"/>
    <p:sldId id="437" r:id="rId29"/>
    <p:sldId id="438" r:id="rId30"/>
    <p:sldId id="439" r:id="rId31"/>
    <p:sldId id="440" r:id="rId32"/>
    <p:sldId id="441" r:id="rId33"/>
    <p:sldId id="442" r:id="rId34"/>
    <p:sldId id="443" r:id="rId35"/>
    <p:sldId id="434" r:id="rId36"/>
    <p:sldId id="436" r:id="rId37"/>
    <p:sldId id="444" r:id="rId38"/>
    <p:sldId id="483" r:id="rId39"/>
    <p:sldId id="447" r:id="rId40"/>
    <p:sldId id="448" r:id="rId41"/>
    <p:sldId id="449" r:id="rId42"/>
    <p:sldId id="450" r:id="rId43"/>
    <p:sldId id="452" r:id="rId44"/>
    <p:sldId id="453" r:id="rId45"/>
    <p:sldId id="454" r:id="rId46"/>
    <p:sldId id="455" r:id="rId47"/>
    <p:sldId id="456" r:id="rId48"/>
    <p:sldId id="457" r:id="rId49"/>
    <p:sldId id="458" r:id="rId50"/>
    <p:sldId id="459" r:id="rId51"/>
    <p:sldId id="460" r:id="rId52"/>
    <p:sldId id="461" r:id="rId53"/>
    <p:sldId id="462" r:id="rId54"/>
    <p:sldId id="463" r:id="rId55"/>
    <p:sldId id="464" r:id="rId56"/>
    <p:sldId id="465" r:id="rId57"/>
    <p:sldId id="466" r:id="rId58"/>
    <p:sldId id="446" r:id="rId59"/>
    <p:sldId id="451" r:id="rId60"/>
    <p:sldId id="433" r:id="rId61"/>
    <p:sldId id="435" r:id="rId62"/>
    <p:sldId id="467" r:id="rId63"/>
    <p:sldId id="468" r:id="rId64"/>
    <p:sldId id="471" r:id="rId65"/>
    <p:sldId id="472" r:id="rId66"/>
    <p:sldId id="473" r:id="rId67"/>
    <p:sldId id="476" r:id="rId68"/>
    <p:sldId id="477" r:id="rId69"/>
    <p:sldId id="478" r:id="rId70"/>
    <p:sldId id="479" r:id="rId71"/>
    <p:sldId id="480" r:id="rId72"/>
    <p:sldId id="481" r:id="rId73"/>
    <p:sldId id="474" r:id="rId74"/>
    <p:sldId id="475" r:id="rId75"/>
    <p:sldId id="469" r:id="rId76"/>
    <p:sldId id="470" r:id="rId77"/>
    <p:sldId id="482" r:id="rId78"/>
    <p:sldId id="410" r:id="rId79"/>
    <p:sldId id="412" r:id="rId80"/>
    <p:sldId id="30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09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1" autoAdjust="0"/>
    <p:restoredTop sz="94660"/>
  </p:normalViewPr>
  <p:slideViewPr>
    <p:cSldViewPr snapToGrid="0">
      <p:cViewPr varScale="1">
        <p:scale>
          <a:sx n="79" d="100"/>
          <a:sy n="79" d="100"/>
        </p:scale>
        <p:origin x="150" y="54"/>
      </p:cViewPr>
      <p:guideLst/>
    </p:cSldViewPr>
  </p:slideViewPr>
  <p:notesTextViewPr>
    <p:cViewPr>
      <p:scale>
        <a:sx n="1" d="1"/>
        <a:sy n="1" d="1"/>
      </p:scale>
      <p:origin x="0" y="0"/>
    </p:cViewPr>
  </p:notesTextViewPr>
  <p:sorterViewPr>
    <p:cViewPr>
      <p:scale>
        <a:sx n="100" d="100"/>
        <a:sy n="100" d="100"/>
      </p:scale>
      <p:origin x="0" y="-93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181898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316360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169701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45654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330041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3456439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1679240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198694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423768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3439708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EB71B-00EE-40B2-B512-DDC7594DF3E5}" type="datetimeFigureOut">
              <a:rPr lang="en-US" smtClean="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56050A-C480-4742-BBD5-8E78E95CE738}" type="slidenum">
              <a:rPr lang="en-US" smtClean="0"/>
              <a:t>‹#›</a:t>
            </a:fld>
            <a:endParaRPr lang="en-US" dirty="0"/>
          </a:p>
        </p:txBody>
      </p:sp>
    </p:spTree>
    <p:extLst>
      <p:ext uri="{BB962C8B-B14F-4D97-AF65-F5344CB8AC3E}">
        <p14:creationId xmlns:p14="http://schemas.microsoft.com/office/powerpoint/2010/main" val="20364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EB71B-00EE-40B2-B512-DDC7594DF3E5}" type="datetimeFigureOut">
              <a:rPr lang="en-US" smtClean="0"/>
              <a:t>5/17/2023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6050A-C480-4742-BBD5-8E78E95CE738}" type="slidenum">
              <a:rPr lang="en-US" smtClean="0"/>
              <a:t>‹#›</a:t>
            </a:fld>
            <a:endParaRPr lang="en-US" dirty="0"/>
          </a:p>
        </p:txBody>
      </p:sp>
    </p:spTree>
    <p:extLst>
      <p:ext uri="{BB962C8B-B14F-4D97-AF65-F5344CB8AC3E}">
        <p14:creationId xmlns:p14="http://schemas.microsoft.com/office/powerpoint/2010/main" val="1381462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jfif"/></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1.xml"/><Relationship Id="rId10" Type="http://schemas.openxmlformats.org/officeDocument/2006/relationships/image" Target="../media/image40.png"/><Relationship Id="rId4" Type="http://schemas.openxmlformats.org/officeDocument/2006/relationships/image" Target="../media/image5.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1.png"/><Relationship Id="rId5" Type="http://schemas.openxmlformats.org/officeDocument/2006/relationships/slide" Target="slide12.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3.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4.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8.png"/><Relationship Id="rId3" Type="http://schemas.openxmlformats.org/officeDocument/2006/relationships/image" Target="../media/image1.gif"/><Relationship Id="rId7" Type="http://schemas.openxmlformats.org/officeDocument/2006/relationships/slide" Target="slide2.xml"/><Relationship Id="rId12" Type="http://schemas.microsoft.com/office/2007/relationships/hdphoto" Target="../media/hdphoto1.wdp"/><Relationship Id="rId2" Type="http://schemas.openxmlformats.org/officeDocument/2006/relationships/image" Target="../media/image4.png"/><Relationship Id="rId16"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slide" Target="slide15.xml"/><Relationship Id="rId15" Type="http://schemas.openxmlformats.org/officeDocument/2006/relationships/slide" Target="slide16.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13.xml"/><Relationship Id="rId1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1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6.xml"/><Relationship Id="rId4" Type="http://schemas.openxmlformats.org/officeDocument/2006/relationships/image" Target="../media/image5.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1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7.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xml"/><Relationship Id="rId3" Type="http://schemas.openxmlformats.org/officeDocument/2006/relationships/image" Target="../media/image1.gif"/><Relationship Id="rId7" Type="http://schemas.openxmlformats.org/officeDocument/2006/relationships/slide" Target="slide14.xml"/><Relationship Id="rId12" Type="http://schemas.openxmlformats.org/officeDocument/2006/relationships/slide" Target="slide6.xml"/><Relationship Id="rId17" Type="http://schemas.openxmlformats.org/officeDocument/2006/relationships/slide" Target="slide77.xml"/><Relationship Id="rId2" Type="http://schemas.openxmlformats.org/officeDocument/2006/relationships/image" Target="../media/image4.png"/><Relationship Id="rId16"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21.xml"/><Relationship Id="rId5" Type="http://schemas.openxmlformats.org/officeDocument/2006/relationships/slide" Target="slide18.xml"/><Relationship Id="rId15" Type="http://schemas.openxmlformats.org/officeDocument/2006/relationships/slide" Target="slide20.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16.xml"/><Relationship Id="rId14" Type="http://schemas.openxmlformats.org/officeDocument/2006/relationships/slide" Target="slide79.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19.xml"/><Relationship Id="rId10" Type="http://schemas.openxmlformats.org/officeDocument/2006/relationships/image" Target="../media/image42.jpg"/><Relationship Id="rId4" Type="http://schemas.openxmlformats.org/officeDocument/2006/relationships/image" Target="../media/image5.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20.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18.xml"/></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gif"/><Relationship Id="rId7" Type="http://schemas.openxmlformats.org/officeDocument/2006/relationships/slide" Target="slide2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79.xml"/><Relationship Id="rId5" Type="http://schemas.openxmlformats.org/officeDocument/2006/relationships/slide" Target="slide3.xml"/><Relationship Id="rId10" Type="http://schemas.openxmlformats.org/officeDocument/2006/relationships/slide" Target="slide78.xml"/><Relationship Id="rId4" Type="http://schemas.openxmlformats.org/officeDocument/2006/relationships/image" Target="../media/image5.png"/><Relationship Id="rId9" Type="http://schemas.openxmlformats.org/officeDocument/2006/relationships/slide" Target="slide80.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3.jpg"/><Relationship Id="rId5" Type="http://schemas.openxmlformats.org/officeDocument/2006/relationships/slide" Target="slide21.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8.png"/><Relationship Id="rId3" Type="http://schemas.openxmlformats.org/officeDocument/2006/relationships/image" Target="../media/image1.gif"/><Relationship Id="rId7" Type="http://schemas.openxmlformats.org/officeDocument/2006/relationships/slide" Target="slide17.xml"/><Relationship Id="rId12" Type="http://schemas.microsoft.com/office/2007/relationships/hdphoto" Target="../media/hdphoto1.wdp"/><Relationship Id="rId2" Type="http://schemas.openxmlformats.org/officeDocument/2006/relationships/image" Target="../media/image4.png"/><Relationship Id="rId16"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slide" Target="slide22.xml"/><Relationship Id="rId15" Type="http://schemas.openxmlformats.org/officeDocument/2006/relationships/slide" Target="slide23.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20.xml"/><Relationship Id="rId1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23.xml"/><Relationship Id="rId4" Type="http://schemas.openxmlformats.org/officeDocument/2006/relationships/image" Target="../media/image5.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24.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25.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23.xml"/></Relationships>
</file>

<file path=ppt/slides/_rels/slide25.xml.rels><?xml version="1.0" encoding="UTF-8" standalone="yes"?>
<Relationships xmlns="http://schemas.openxmlformats.org/package/2006/relationships"><Relationship Id="rId13" Type="http://schemas.openxmlformats.org/officeDocument/2006/relationships/slide" Target="slide60.xml"/><Relationship Id="rId18" Type="http://schemas.openxmlformats.org/officeDocument/2006/relationships/image" Target="../media/image50.jpeg"/><Relationship Id="rId26" Type="http://schemas.openxmlformats.org/officeDocument/2006/relationships/image" Target="../media/image57.jpg"/><Relationship Id="rId3" Type="http://schemas.openxmlformats.org/officeDocument/2006/relationships/image" Target="../media/image1.gif"/><Relationship Id="rId21" Type="http://schemas.openxmlformats.org/officeDocument/2006/relationships/image" Target="../media/image53.jpeg"/><Relationship Id="rId34" Type="http://schemas.openxmlformats.org/officeDocument/2006/relationships/image" Target="../media/image65.jpg"/><Relationship Id="rId7" Type="http://schemas.openxmlformats.org/officeDocument/2006/relationships/slide" Target="slide2.xml"/><Relationship Id="rId12" Type="http://schemas.openxmlformats.org/officeDocument/2006/relationships/image" Target="../media/image45.jpg"/><Relationship Id="rId17" Type="http://schemas.openxmlformats.org/officeDocument/2006/relationships/image" Target="../media/image49.jpeg"/><Relationship Id="rId25" Type="http://schemas.openxmlformats.org/officeDocument/2006/relationships/image" Target="../media/image56.jpg"/><Relationship Id="rId33" Type="http://schemas.openxmlformats.org/officeDocument/2006/relationships/image" Target="../media/image64.jpg"/><Relationship Id="rId2" Type="http://schemas.openxmlformats.org/officeDocument/2006/relationships/image" Target="../media/image4.png"/><Relationship Id="rId16" Type="http://schemas.openxmlformats.org/officeDocument/2006/relationships/image" Target="../media/image48.jpg"/><Relationship Id="rId20" Type="http://schemas.openxmlformats.org/officeDocument/2006/relationships/image" Target="../media/image52.jpeg"/><Relationship Id="rId29"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4.jpg"/><Relationship Id="rId24" Type="http://schemas.openxmlformats.org/officeDocument/2006/relationships/slide" Target="slide35.xml"/><Relationship Id="rId32" Type="http://schemas.openxmlformats.org/officeDocument/2006/relationships/image" Target="../media/image63.jpg"/><Relationship Id="rId5" Type="http://schemas.openxmlformats.org/officeDocument/2006/relationships/slide" Target="slide26.xml"/><Relationship Id="rId15" Type="http://schemas.openxmlformats.org/officeDocument/2006/relationships/image" Target="../media/image47.jpg"/><Relationship Id="rId23" Type="http://schemas.openxmlformats.org/officeDocument/2006/relationships/image" Target="../media/image55.jpg"/><Relationship Id="rId28" Type="http://schemas.openxmlformats.org/officeDocument/2006/relationships/image" Target="../media/image59.jpg"/><Relationship Id="rId10" Type="http://schemas.openxmlformats.org/officeDocument/2006/relationships/image" Target="../media/image8.png"/><Relationship Id="rId19" Type="http://schemas.openxmlformats.org/officeDocument/2006/relationships/image" Target="../media/image51.jpeg"/><Relationship Id="rId31" Type="http://schemas.openxmlformats.org/officeDocument/2006/relationships/image" Target="../media/image62.jpg"/><Relationship Id="rId4" Type="http://schemas.openxmlformats.org/officeDocument/2006/relationships/image" Target="../media/image5.png"/><Relationship Id="rId9" Type="http://schemas.openxmlformats.org/officeDocument/2006/relationships/slide" Target="slide9.xml"/><Relationship Id="rId14" Type="http://schemas.openxmlformats.org/officeDocument/2006/relationships/image" Target="../media/image46.jpg"/><Relationship Id="rId22" Type="http://schemas.openxmlformats.org/officeDocument/2006/relationships/image" Target="../media/image54.jpg"/><Relationship Id="rId27" Type="http://schemas.openxmlformats.org/officeDocument/2006/relationships/image" Target="../media/image58.jpg"/><Relationship Id="rId30" Type="http://schemas.openxmlformats.org/officeDocument/2006/relationships/image" Target="../media/image61.jpeg"/><Relationship Id="rId8"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5.xml"/><Relationship Id="rId12" Type="http://schemas.openxmlformats.org/officeDocument/2006/relationships/slide" Target="slide3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29.xml"/><Relationship Id="rId5" Type="http://schemas.openxmlformats.org/officeDocument/2006/relationships/slide" Target="slide27.xml"/><Relationship Id="rId10" Type="http://schemas.openxmlformats.org/officeDocument/2006/relationships/slide" Target="slide28.xml"/><Relationship Id="rId4" Type="http://schemas.openxmlformats.org/officeDocument/2006/relationships/image" Target="../media/image5.pn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28.xml"/><Relationship Id="rId4" Type="http://schemas.openxmlformats.org/officeDocument/2006/relationships/image" Target="../media/image5.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29.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27.xml"/></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6.xml"/><Relationship Id="rId12" Type="http://schemas.openxmlformats.org/officeDocument/2006/relationships/image" Target="../media/image67.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66.jpg"/><Relationship Id="rId5" Type="http://schemas.openxmlformats.org/officeDocument/2006/relationships/slide" Target="slide30.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2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9.xml"/><Relationship Id="rId18" Type="http://schemas.openxmlformats.org/officeDocument/2006/relationships/image" Target="../media/image13.jpg"/><Relationship Id="rId3" Type="http://schemas.openxmlformats.org/officeDocument/2006/relationships/image" Target="../media/image1.gif"/><Relationship Id="rId7" Type="http://schemas.openxmlformats.org/officeDocument/2006/relationships/slide" Target="slide2.xml"/><Relationship Id="rId12" Type="http://schemas.openxmlformats.org/officeDocument/2006/relationships/slide" Target="slide8.xml"/><Relationship Id="rId17" Type="http://schemas.openxmlformats.org/officeDocument/2006/relationships/image" Target="../media/image12.jpg"/><Relationship Id="rId2" Type="http://schemas.openxmlformats.org/officeDocument/2006/relationships/image" Target="../media/image4.png"/><Relationship Id="rId16" Type="http://schemas.openxmlformats.org/officeDocument/2006/relationships/image" Target="../media/image11.jp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5.xml"/><Relationship Id="rId5" Type="http://schemas.openxmlformats.org/officeDocument/2006/relationships/slide" Target="slide4.xml"/><Relationship Id="rId15" Type="http://schemas.openxmlformats.org/officeDocument/2006/relationships/image" Target="../media/image10.png"/><Relationship Id="rId10" Type="http://schemas.openxmlformats.org/officeDocument/2006/relationships/slide" Target="slide6.xml"/><Relationship Id="rId19" Type="http://schemas.openxmlformats.org/officeDocument/2006/relationships/slide" Target="slide7.xml"/><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32.xml"/><Relationship Id="rId3" Type="http://schemas.openxmlformats.org/officeDocument/2006/relationships/image" Target="../media/image1.gif"/><Relationship Id="rId7" Type="http://schemas.openxmlformats.org/officeDocument/2006/relationships/slide" Target="slide26.xml"/><Relationship Id="rId12" Type="http://schemas.openxmlformats.org/officeDocument/2006/relationships/image" Target="../media/image68.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4.xml"/><Relationship Id="rId5" Type="http://schemas.openxmlformats.org/officeDocument/2006/relationships/slide" Target="slide31.xml"/><Relationship Id="rId15" Type="http://schemas.openxmlformats.org/officeDocument/2006/relationships/slide" Target="slide34.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29.xml"/><Relationship Id="rId14" Type="http://schemas.openxmlformats.org/officeDocument/2006/relationships/slide" Target="slide33.xml"/></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32.xml"/><Relationship Id="rId10" Type="http://schemas.openxmlformats.org/officeDocument/2006/relationships/image" Target="../media/image69.jpg"/><Relationship Id="rId4" Type="http://schemas.openxmlformats.org/officeDocument/2006/relationships/image" Target="../media/image5.png"/><Relationship Id="rId9"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0.jpg"/><Relationship Id="rId5" Type="http://schemas.openxmlformats.org/officeDocument/2006/relationships/slide" Target="slide33.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1.jpg"/><Relationship Id="rId5" Type="http://schemas.openxmlformats.org/officeDocument/2006/relationships/slide" Target="slide34.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32.xml"/></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2.jpg"/><Relationship Id="rId5" Type="http://schemas.openxmlformats.org/officeDocument/2006/relationships/slide" Target="slide35.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33.xml"/></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8.xml"/><Relationship Id="rId3" Type="http://schemas.openxmlformats.org/officeDocument/2006/relationships/image" Target="../media/image1.gif"/><Relationship Id="rId7" Type="http://schemas.openxmlformats.org/officeDocument/2006/relationships/slide" Target="slide25.xml"/><Relationship Id="rId12" Type="http://schemas.openxmlformats.org/officeDocument/2006/relationships/slide" Target="slide3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37.xml"/><Relationship Id="rId5" Type="http://schemas.openxmlformats.org/officeDocument/2006/relationships/slide" Target="slide36.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34.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37.xml"/><Relationship Id="rId4" Type="http://schemas.openxmlformats.org/officeDocument/2006/relationships/image" Target="../media/image5.png"/><Relationship Id="rId9"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38.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36.xml"/></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3.png"/><Relationship Id="rId3" Type="http://schemas.openxmlformats.org/officeDocument/2006/relationships/image" Target="../media/image1.gif"/><Relationship Id="rId7" Type="http://schemas.openxmlformats.org/officeDocument/2006/relationships/slide" Target="slide35.xml"/><Relationship Id="rId12" Type="http://schemas.openxmlformats.org/officeDocument/2006/relationships/slide" Target="slide41.xml"/><Relationship Id="rId2" Type="http://schemas.openxmlformats.org/officeDocument/2006/relationships/image" Target="../media/image4.png"/><Relationship Id="rId16"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40.xml"/><Relationship Id="rId5" Type="http://schemas.openxmlformats.org/officeDocument/2006/relationships/slide" Target="slide39.xml"/><Relationship Id="rId15" Type="http://schemas.openxmlformats.org/officeDocument/2006/relationships/slide" Target="slide17.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37.xml"/><Relationship Id="rId14" Type="http://schemas.openxmlformats.org/officeDocument/2006/relationships/slide" Target="slide4.xml"/></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40.xml"/><Relationship Id="rId10" Type="http://schemas.openxmlformats.org/officeDocument/2006/relationships/slide" Target="slide4.xml"/><Relationship Id="rId4" Type="http://schemas.openxmlformats.org/officeDocument/2006/relationships/image" Target="../media/image5.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8.jpeg"/><Relationship Id="rId3" Type="http://schemas.openxmlformats.org/officeDocument/2006/relationships/image" Target="../media/image1.gif"/><Relationship Id="rId7" Type="http://schemas.openxmlformats.org/officeDocument/2006/relationships/slide" Target="slide3.xml"/><Relationship Id="rId12"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6.png"/><Relationship Id="rId5" Type="http://schemas.openxmlformats.org/officeDocument/2006/relationships/slide" Target="slide5.xml"/><Relationship Id="rId10" Type="http://schemas.openxmlformats.org/officeDocument/2006/relationships/image" Target="../media/image15.jpeg"/><Relationship Id="rId4" Type="http://schemas.openxmlformats.org/officeDocument/2006/relationships/image" Target="../media/image5.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41.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39.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45.xml"/><Relationship Id="rId18" Type="http://schemas.openxmlformats.org/officeDocument/2006/relationships/slide" Target="slide50.xml"/><Relationship Id="rId3" Type="http://schemas.openxmlformats.org/officeDocument/2006/relationships/image" Target="../media/image1.gif"/><Relationship Id="rId21" Type="http://schemas.openxmlformats.org/officeDocument/2006/relationships/slide" Target="slide53.xml"/><Relationship Id="rId7" Type="http://schemas.openxmlformats.org/officeDocument/2006/relationships/slide" Target="slide38.xml"/><Relationship Id="rId12" Type="http://schemas.openxmlformats.org/officeDocument/2006/relationships/slide" Target="slide43.xml"/><Relationship Id="rId17" Type="http://schemas.openxmlformats.org/officeDocument/2006/relationships/slide" Target="slide49.xml"/><Relationship Id="rId25" Type="http://schemas.openxmlformats.org/officeDocument/2006/relationships/slide" Target="slide57.xml"/><Relationship Id="rId2" Type="http://schemas.openxmlformats.org/officeDocument/2006/relationships/image" Target="../media/image4.png"/><Relationship Id="rId16" Type="http://schemas.openxmlformats.org/officeDocument/2006/relationships/slide" Target="slide48.xml"/><Relationship Id="rId20" Type="http://schemas.openxmlformats.org/officeDocument/2006/relationships/slide" Target="slide5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4.xml"/><Relationship Id="rId24" Type="http://schemas.openxmlformats.org/officeDocument/2006/relationships/slide" Target="slide56.xml"/><Relationship Id="rId5" Type="http://schemas.openxmlformats.org/officeDocument/2006/relationships/slide" Target="slide42.xml"/><Relationship Id="rId15" Type="http://schemas.openxmlformats.org/officeDocument/2006/relationships/slide" Target="slide47.xml"/><Relationship Id="rId23" Type="http://schemas.openxmlformats.org/officeDocument/2006/relationships/slide" Target="slide55.xml"/><Relationship Id="rId10" Type="http://schemas.openxmlformats.org/officeDocument/2006/relationships/image" Target="../media/image8.png"/><Relationship Id="rId19" Type="http://schemas.openxmlformats.org/officeDocument/2006/relationships/slide" Target="slide51.xml"/><Relationship Id="rId4" Type="http://schemas.openxmlformats.org/officeDocument/2006/relationships/image" Target="../media/image5.png"/><Relationship Id="rId9" Type="http://schemas.openxmlformats.org/officeDocument/2006/relationships/slide" Target="slide40.xml"/><Relationship Id="rId14" Type="http://schemas.openxmlformats.org/officeDocument/2006/relationships/slide" Target="slide46.xml"/><Relationship Id="rId22" Type="http://schemas.openxmlformats.org/officeDocument/2006/relationships/slide" Target="slide54.xml"/></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43.xml"/><Relationship Id="rId4" Type="http://schemas.openxmlformats.org/officeDocument/2006/relationships/image" Target="../media/image5.png"/><Relationship Id="rId9" Type="http://schemas.openxmlformats.org/officeDocument/2006/relationships/image" Target="../media/image8.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76.jpg"/><Relationship Id="rId3" Type="http://schemas.openxmlformats.org/officeDocument/2006/relationships/image" Target="../media/image1.gif"/><Relationship Id="rId7" Type="http://schemas.openxmlformats.org/officeDocument/2006/relationships/slide" Target="slide41.xml"/><Relationship Id="rId12" Type="http://schemas.openxmlformats.org/officeDocument/2006/relationships/image" Target="../media/image7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4.jpg"/><Relationship Id="rId5" Type="http://schemas.openxmlformats.org/officeDocument/2006/relationships/slide" Target="slide44.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42.xml"/><Relationship Id="rId14" Type="http://schemas.openxmlformats.org/officeDocument/2006/relationships/image" Target="../media/image77.jp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12" Type="http://schemas.openxmlformats.org/officeDocument/2006/relationships/image" Target="../media/image7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8.jpg"/><Relationship Id="rId5" Type="http://schemas.openxmlformats.org/officeDocument/2006/relationships/slide" Target="slide45.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43.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46.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44.xml"/></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0.jpg"/><Relationship Id="rId5" Type="http://schemas.openxmlformats.org/officeDocument/2006/relationships/slide" Target="slide47.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45.xml"/></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48.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46.xml"/></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12" Type="http://schemas.openxmlformats.org/officeDocument/2006/relationships/image" Target="../media/image82.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1.jpg"/><Relationship Id="rId5" Type="http://schemas.openxmlformats.org/officeDocument/2006/relationships/slide" Target="slide49.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47.xml"/></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0.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4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3" Type="http://schemas.openxmlformats.org/officeDocument/2006/relationships/image" Target="../media/image1.gif"/><Relationship Id="rId7" Type="http://schemas.openxmlformats.org/officeDocument/2006/relationships/slide" Target="slide3.xml"/><Relationship Id="rId12"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slide" Target="slide6.xml"/><Relationship Id="rId15" Type="http://schemas.openxmlformats.org/officeDocument/2006/relationships/image" Target="../media/image23.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4.xml"/><Relationship Id="rId14"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1.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49.xml"/></Relationships>
</file>

<file path=ppt/slides/_rels/slide5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2.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0.xml"/></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3.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1.xml"/></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4.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2.xml"/></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5.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3.xml"/></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6.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4.xml"/></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7.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5.xml"/></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8.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6.xml"/></Relationships>
</file>

<file path=ppt/slides/_rels/slide5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9.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7.xml"/></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5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60.xml"/><Relationship Id="rId10" Type="http://schemas.openxmlformats.org/officeDocument/2006/relationships/image" Target="../media/image83.png"/><Relationship Id="rId4" Type="http://schemas.openxmlformats.org/officeDocument/2006/relationships/image" Target="../media/image5.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jpg"/><Relationship Id="rId3" Type="http://schemas.openxmlformats.org/officeDocument/2006/relationships/image" Target="../media/image1.gif"/><Relationship Id="rId7" Type="http://schemas.openxmlformats.org/officeDocument/2006/relationships/slide" Target="slide3.xml"/><Relationship Id="rId12" Type="http://schemas.openxmlformats.org/officeDocument/2006/relationships/image" Target="../media/image2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4.jpg"/><Relationship Id="rId5" Type="http://schemas.openxmlformats.org/officeDocument/2006/relationships/slide" Target="slide7.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xml"/><Relationship Id="rId14" Type="http://schemas.openxmlformats.org/officeDocument/2006/relationships/image" Target="../media/image27.jpg"/></Relationships>
</file>

<file path=ppt/slides/_rels/slide6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75.xml"/><Relationship Id="rId3" Type="http://schemas.openxmlformats.org/officeDocument/2006/relationships/image" Target="../media/image1.gif"/><Relationship Id="rId7" Type="http://schemas.openxmlformats.org/officeDocument/2006/relationships/slide" Target="slide25.xml"/><Relationship Id="rId12" Type="http://schemas.openxmlformats.org/officeDocument/2006/relationships/slide" Target="slide6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62.xml"/><Relationship Id="rId5" Type="http://schemas.openxmlformats.org/officeDocument/2006/relationships/slide" Target="slide61.xml"/><Relationship Id="rId15" Type="http://schemas.openxmlformats.org/officeDocument/2006/relationships/slide" Target="slide76.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59.xml"/><Relationship Id="rId14" Type="http://schemas.openxmlformats.org/officeDocument/2006/relationships/slide" Target="slide63.xml"/></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62.xml"/><Relationship Id="rId4" Type="http://schemas.openxmlformats.org/officeDocument/2006/relationships/image" Target="../media/image5.png"/><Relationship Id="rId9" Type="http://schemas.openxmlformats.org/officeDocument/2006/relationships/image" Target="../media/image8.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63.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61.xml"/></Relationships>
</file>

<file path=ppt/slides/_rels/slide6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66.xml"/><Relationship Id="rId3" Type="http://schemas.openxmlformats.org/officeDocument/2006/relationships/image" Target="../media/image1.gif"/><Relationship Id="rId7" Type="http://schemas.openxmlformats.org/officeDocument/2006/relationships/slide" Target="slide60.xml"/><Relationship Id="rId12" Type="http://schemas.openxmlformats.org/officeDocument/2006/relationships/slide" Target="slide6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4.jpg"/><Relationship Id="rId5" Type="http://schemas.openxmlformats.org/officeDocument/2006/relationships/slide" Target="slide64.xml"/><Relationship Id="rId15" Type="http://schemas.openxmlformats.org/officeDocument/2006/relationships/slide" Target="slide74.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62.xml"/><Relationship Id="rId14" Type="http://schemas.openxmlformats.org/officeDocument/2006/relationships/slide" Target="slide73.xml"/></Relationships>
</file>

<file path=ppt/slides/_rels/slide6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65.xml"/><Relationship Id="rId10" Type="http://schemas.openxmlformats.org/officeDocument/2006/relationships/image" Target="../media/image85.jpg"/><Relationship Id="rId4" Type="http://schemas.openxmlformats.org/officeDocument/2006/relationships/image" Target="../media/image5.png"/><Relationship Id="rId9" Type="http://schemas.openxmlformats.org/officeDocument/2006/relationships/image" Target="../media/image8.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6.jpg"/><Relationship Id="rId5" Type="http://schemas.openxmlformats.org/officeDocument/2006/relationships/slide" Target="slide66.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64.xml"/></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69.xml"/><Relationship Id="rId3" Type="http://schemas.openxmlformats.org/officeDocument/2006/relationships/image" Target="../media/image1.gif"/><Relationship Id="rId7" Type="http://schemas.openxmlformats.org/officeDocument/2006/relationships/slide" Target="slide63.xml"/><Relationship Id="rId12" Type="http://schemas.openxmlformats.org/officeDocument/2006/relationships/slide" Target="slide68.xml"/><Relationship Id="rId2" Type="http://schemas.openxmlformats.org/officeDocument/2006/relationships/image" Target="../media/image4.png"/><Relationship Id="rId16"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7.jpg"/><Relationship Id="rId5" Type="http://schemas.openxmlformats.org/officeDocument/2006/relationships/slide" Target="slide67.xml"/><Relationship Id="rId15" Type="http://schemas.openxmlformats.org/officeDocument/2006/relationships/slide" Target="slide71.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65.xml"/><Relationship Id="rId14" Type="http://schemas.openxmlformats.org/officeDocument/2006/relationships/slide" Target="slide70.xml"/></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68.xml"/><Relationship Id="rId10" Type="http://schemas.openxmlformats.org/officeDocument/2006/relationships/image" Target="../media/image88.jpg"/><Relationship Id="rId4" Type="http://schemas.openxmlformats.org/officeDocument/2006/relationships/image" Target="../media/image5.png"/><Relationship Id="rId9" Type="http://schemas.openxmlformats.org/officeDocument/2006/relationships/image" Target="../media/image8.png"/></Relationships>
</file>

<file path=ppt/slides/_rels/slide6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6.xml"/><Relationship Id="rId12" Type="http://schemas.openxmlformats.org/officeDocument/2006/relationships/image" Target="../media/image90.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89.jpg"/><Relationship Id="rId5" Type="http://schemas.openxmlformats.org/officeDocument/2006/relationships/slide" Target="slide69.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67.xml"/></Relationships>
</file>

<file path=ppt/slides/_rels/slide6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6.xml"/><Relationship Id="rId12" Type="http://schemas.openxmlformats.org/officeDocument/2006/relationships/image" Target="../media/image92.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1.jpg"/><Relationship Id="rId5" Type="http://schemas.openxmlformats.org/officeDocument/2006/relationships/slide" Target="slide70.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68.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0.jpg"/><Relationship Id="rId18" Type="http://schemas.openxmlformats.org/officeDocument/2006/relationships/image" Target="../media/image35.jpg"/><Relationship Id="rId3" Type="http://schemas.openxmlformats.org/officeDocument/2006/relationships/image" Target="../media/image1.gif"/><Relationship Id="rId7" Type="http://schemas.openxmlformats.org/officeDocument/2006/relationships/slide" Target="slide3.xml"/><Relationship Id="rId12" Type="http://schemas.openxmlformats.org/officeDocument/2006/relationships/image" Target="../media/image29.jpg"/><Relationship Id="rId17" Type="http://schemas.openxmlformats.org/officeDocument/2006/relationships/image" Target="../media/image34.jpg"/><Relationship Id="rId2" Type="http://schemas.openxmlformats.org/officeDocument/2006/relationships/image" Target="../media/image4.png"/><Relationship Id="rId16"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8.jpg"/><Relationship Id="rId5" Type="http://schemas.openxmlformats.org/officeDocument/2006/relationships/slide" Target="slide8.xml"/><Relationship Id="rId15" Type="http://schemas.openxmlformats.org/officeDocument/2006/relationships/image" Target="../media/image32.jp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6.xml"/><Relationship Id="rId14" Type="http://schemas.openxmlformats.org/officeDocument/2006/relationships/image" Target="../media/image31.jpg"/></Relationships>
</file>

<file path=ppt/slides/_rels/slide7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6.xml"/><Relationship Id="rId12" Type="http://schemas.openxmlformats.org/officeDocument/2006/relationships/image" Target="../media/image94.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3.jpg"/><Relationship Id="rId5" Type="http://schemas.openxmlformats.org/officeDocument/2006/relationships/slide" Target="slide71.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69.xml"/></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5.jpg"/><Relationship Id="rId5" Type="http://schemas.openxmlformats.org/officeDocument/2006/relationships/slide" Target="slide72.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0.xml"/></Relationships>
</file>

<file path=ppt/slides/_rels/slide7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6.jpg"/><Relationship Id="rId5" Type="http://schemas.openxmlformats.org/officeDocument/2006/relationships/slide" Target="slide73.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1.xml"/></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7.jpg"/><Relationship Id="rId5" Type="http://schemas.openxmlformats.org/officeDocument/2006/relationships/slide" Target="slide74.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2.xml"/></Relationships>
</file>

<file path=ppt/slides/_rels/slide7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8.jpg"/><Relationship Id="rId5" Type="http://schemas.openxmlformats.org/officeDocument/2006/relationships/slide" Target="slide75.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3.xml"/></Relationships>
</file>

<file path=ppt/slides/_rels/slide7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1.jpg"/><Relationship Id="rId3" Type="http://schemas.openxmlformats.org/officeDocument/2006/relationships/image" Target="../media/image1.gif"/><Relationship Id="rId7" Type="http://schemas.openxmlformats.org/officeDocument/2006/relationships/slide" Target="slide60.xml"/><Relationship Id="rId12" Type="http://schemas.openxmlformats.org/officeDocument/2006/relationships/image" Target="../media/image100.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9.jpg"/><Relationship Id="rId5" Type="http://schemas.openxmlformats.org/officeDocument/2006/relationships/slide" Target="slide76.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4.xml"/></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60.xml"/><Relationship Id="rId12" Type="http://schemas.openxmlformats.org/officeDocument/2006/relationships/image" Target="../media/image103.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2.jpeg"/><Relationship Id="rId5" Type="http://schemas.openxmlformats.org/officeDocument/2006/relationships/slide" Target="slide77.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5.xml"/></Relationships>
</file>

<file path=ppt/slides/_rels/slide7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4.png"/><Relationship Id="rId5" Type="http://schemas.openxmlformats.org/officeDocument/2006/relationships/slide" Target="slide78.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6.xml"/></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xml"/><Relationship Id="rId12" Type="http://schemas.openxmlformats.org/officeDocument/2006/relationships/image" Target="../media/image10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5.png"/><Relationship Id="rId5" Type="http://schemas.openxmlformats.org/officeDocument/2006/relationships/slide" Target="slide79.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7.xml"/></Relationships>
</file>

<file path=ppt/slides/_rels/slide7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7.png"/><Relationship Id="rId5" Type="http://schemas.openxmlformats.org/officeDocument/2006/relationships/slide" Target="slide80.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8.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gif"/><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6.gif"/><Relationship Id="rId5" Type="http://schemas.openxmlformats.org/officeDocument/2006/relationships/slide" Target="slide9.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7.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gif"/><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8.png"/><Relationship Id="rId3" Type="http://schemas.openxmlformats.org/officeDocument/2006/relationships/image" Target="../media/image1.gif"/><Relationship Id="rId7" Type="http://schemas.openxmlformats.org/officeDocument/2006/relationships/slide" Target="slide3.xml"/><Relationship Id="rId12" Type="http://schemas.microsoft.com/office/2007/relationships/hdphoto" Target="../media/hdphoto1.wdp"/><Relationship Id="rId2" Type="http://schemas.openxmlformats.org/officeDocument/2006/relationships/image" Target="../media/image4.png"/><Relationship Id="rId16"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slide" Target="slide10.xml"/><Relationship Id="rId15" Type="http://schemas.openxmlformats.org/officeDocument/2006/relationships/slide" Target="slide11.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slide" Target="slide8.xml"/><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5368"/>
            <a:ext cx="12192000" cy="5331657"/>
          </a:xfrm>
          <a:prstGeom prst="rect">
            <a:avLst/>
          </a:prstGeom>
          <a:gradFill flip="none" rotWithShape="1">
            <a:gsLst>
              <a:gs pos="92000">
                <a:srgbClr val="FFFFF0"/>
              </a:gs>
              <a:gs pos="100000">
                <a:srgbClr val="002060"/>
              </a:gs>
            </a:gsLst>
            <a:path path="circle">
              <a:fillToRect l="50000" t="50000" r="50000" b="50000"/>
            </a:path>
            <a:tileRect/>
          </a:gradFill>
          <a:ln w="25400" cap="flat" cmpd="sng" algn="ctr">
            <a:noFill/>
            <a:prstDash val="solid"/>
          </a:ln>
          <a:effectLst/>
        </p:spPr>
        <p:txBody>
          <a:bodyPr rtlCol="0" anchor="ctr"/>
          <a:lstStyle/>
          <a:p>
            <a:pPr algn="ctr"/>
            <a:endParaRPr lang="en-US" sz="36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3556996"/>
            <a:ext cx="12192000" cy="3301004"/>
          </a:xfrm>
          <a:prstGeom prst="rect">
            <a:avLst/>
          </a:prstGeom>
          <a:ln>
            <a:solidFill>
              <a:srgbClr val="0F4D78">
                <a:shade val="50000"/>
              </a:srgbClr>
            </a:solidFill>
          </a:ln>
        </p:spPr>
      </p:pic>
      <p:sp>
        <p:nvSpPr>
          <p:cNvPr id="6" name="Oval 5"/>
          <p:cNvSpPr/>
          <p:nvPr/>
        </p:nvSpPr>
        <p:spPr>
          <a:xfrm>
            <a:off x="0" y="3085191"/>
            <a:ext cx="12222480" cy="990206"/>
          </a:xfrm>
          <a:prstGeom prst="ellipse">
            <a:avLst/>
          </a:prstGeom>
          <a:solidFill>
            <a:srgbClr val="FFFFF0"/>
          </a:solidFill>
          <a:ln w="25400" cap="rnd" cmpd="sng" algn="ctr">
            <a:gradFill>
              <a:gsLst>
                <a:gs pos="38000">
                  <a:srgbClr val="FFFFF0"/>
                </a:gs>
                <a:gs pos="100000">
                  <a:srgbClr val="0F4D78">
                    <a:lumMod val="45000"/>
                    <a:lumOff val="55000"/>
                  </a:srgbClr>
                </a:gs>
                <a:gs pos="100000">
                  <a:srgbClr val="0F4D78">
                    <a:lumMod val="30000"/>
                    <a:lumOff val="70000"/>
                  </a:srgbClr>
                </a:gs>
              </a:gsLst>
              <a:lin ang="5400000" scaled="1"/>
            </a:gradFill>
            <a:prstDash val="solid"/>
            <a:miter lim="800000"/>
          </a:ln>
          <a:effectLst/>
        </p:spPr>
        <p:txBody>
          <a:bodyPr rtlCol="0" anchor="ctr"/>
          <a:lstStyle/>
          <a:p>
            <a:pPr algn="ctr"/>
            <a:endParaRPr lang="en-US" sz="54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endParaRPr>
          </a:p>
        </p:txBody>
      </p:sp>
      <p:sp>
        <p:nvSpPr>
          <p:cNvPr id="9" name="Rectangle 8"/>
          <p:cNvSpPr/>
          <p:nvPr/>
        </p:nvSpPr>
        <p:spPr>
          <a:xfrm>
            <a:off x="0" y="509555"/>
            <a:ext cx="12159175" cy="523220"/>
          </a:xfrm>
          <a:prstGeom prst="rect">
            <a:avLst/>
          </a:prstGeom>
          <a:noFill/>
        </p:spPr>
        <p:txBody>
          <a:bodyPr wrap="square" lIns="91440" tIns="45720" rIns="91440" bIns="45720">
            <a:spAutoFit/>
          </a:bodyPr>
          <a:lstStyle/>
          <a:p>
            <a:pPr algn="ctr" rtl="1"/>
            <a:r>
              <a:rPr lang="fa-IR" sz="28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rPr>
              <a:t>دانشگاه صنعتی شریف</a:t>
            </a:r>
            <a:endParaRPr lang="en-US" sz="48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endParaRPr>
          </a:p>
        </p:txBody>
      </p:sp>
      <p:sp>
        <p:nvSpPr>
          <p:cNvPr id="13" name="Rectangle 12"/>
          <p:cNvSpPr/>
          <p:nvPr/>
        </p:nvSpPr>
        <p:spPr>
          <a:xfrm>
            <a:off x="1" y="2213583"/>
            <a:ext cx="12189654" cy="1015663"/>
          </a:xfrm>
          <a:prstGeom prst="rect">
            <a:avLst/>
          </a:prstGeom>
          <a:noFill/>
        </p:spPr>
        <p:txBody>
          <a:bodyPr wrap="square" lIns="91440" tIns="45720" rIns="91440" bIns="45720">
            <a:spAutoFit/>
          </a:bodyPr>
          <a:lstStyle/>
          <a:p>
            <a:pPr algn="ctr" rtl="1"/>
            <a:r>
              <a:rPr lang="fa-IR" sz="60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rPr>
              <a:t>طراحی پایگاه داده‌ها</a:t>
            </a:r>
            <a:endParaRPr lang="en-US" sz="96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endParaRPr>
          </a:p>
        </p:txBody>
      </p:sp>
      <p:sp>
        <p:nvSpPr>
          <p:cNvPr id="15" name="Rectangle 14"/>
          <p:cNvSpPr/>
          <p:nvPr/>
        </p:nvSpPr>
        <p:spPr>
          <a:xfrm>
            <a:off x="-2345" y="5587697"/>
            <a:ext cx="12192000" cy="400110"/>
          </a:xfrm>
          <a:prstGeom prst="rect">
            <a:avLst/>
          </a:prstGeom>
          <a:noFill/>
        </p:spPr>
        <p:txBody>
          <a:bodyPr wrap="square" lIns="91440" tIns="45720" rIns="91440" bIns="45720">
            <a:spAutoFit/>
          </a:bodyPr>
          <a:lstStyle/>
          <a:p>
            <a:pPr algn="ctr" rtl="1"/>
            <a:r>
              <a:rPr lang="fa-IR" sz="20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یکشنبه – سه‌شنبه ( 16:30 الی 18:00 )</a:t>
            </a:r>
            <a:endParaRPr lang="en-US" sz="20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sp>
        <p:nvSpPr>
          <p:cNvPr id="12" name="Rectangle 11"/>
          <p:cNvSpPr/>
          <p:nvPr/>
        </p:nvSpPr>
        <p:spPr>
          <a:xfrm>
            <a:off x="0" y="4192139"/>
            <a:ext cx="12189655" cy="461665"/>
          </a:xfrm>
          <a:prstGeom prst="rect">
            <a:avLst/>
          </a:prstGeom>
          <a:noFill/>
        </p:spPr>
        <p:txBody>
          <a:bodyPr wrap="square" lIns="91440" tIns="45720" rIns="91440" bIns="45720">
            <a:spAutoFit/>
          </a:bodyPr>
          <a:lstStyle/>
          <a:p>
            <a:pPr algn="ctr" rtl="1"/>
            <a:r>
              <a:rPr lang="fa-IR" sz="24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مهدی دادبخش</a:t>
            </a:r>
            <a:endParaRPr lang="en-US" sz="44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a:stretch/>
        </p:blipFill>
        <p:spPr>
          <a:xfrm>
            <a:off x="665106" y="19125"/>
            <a:ext cx="1349414" cy="137117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p:blipFill>
        <p:spPr>
          <a:xfrm>
            <a:off x="10259046" y="-26059"/>
            <a:ext cx="1376363" cy="1376363"/>
          </a:xfrm>
          <a:prstGeom prst="rect">
            <a:avLst/>
          </a:prstGeom>
        </p:spPr>
      </p:pic>
      <p:sp>
        <p:nvSpPr>
          <p:cNvPr id="11" name="Rectangle 10"/>
          <p:cNvSpPr/>
          <p:nvPr/>
        </p:nvSpPr>
        <p:spPr>
          <a:xfrm>
            <a:off x="0" y="1456987"/>
            <a:ext cx="12189655" cy="584775"/>
          </a:xfrm>
          <a:prstGeom prst="rect">
            <a:avLst/>
          </a:prstGeom>
          <a:noFill/>
        </p:spPr>
        <p:txBody>
          <a:bodyPr wrap="square" lIns="91440" tIns="45720" rIns="91440" bIns="45720">
            <a:spAutoFit/>
          </a:bodyPr>
          <a:lstStyle/>
          <a:p>
            <a:pPr algn="ctr" rtl="1"/>
            <a:r>
              <a:rPr lang="fa-IR" sz="32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rPr>
              <a:t>دانشکده مهندسی کامپیوتر</a:t>
            </a:r>
            <a:endParaRPr lang="en-US" sz="54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endParaRPr>
          </a:p>
        </p:txBody>
      </p:sp>
      <p:sp>
        <p:nvSpPr>
          <p:cNvPr id="16" name="Rectangle 15"/>
          <p:cNvSpPr/>
          <p:nvPr/>
        </p:nvSpPr>
        <p:spPr>
          <a:xfrm>
            <a:off x="-2345" y="4656426"/>
            <a:ext cx="12192000" cy="400110"/>
          </a:xfrm>
          <a:prstGeom prst="rect">
            <a:avLst/>
          </a:prstGeom>
          <a:noFill/>
        </p:spPr>
        <p:txBody>
          <a:bodyPr wrap="square" lIns="91440" tIns="45720" rIns="91440" bIns="45720">
            <a:spAutoFit/>
          </a:bodyPr>
          <a:lstStyle/>
          <a:p>
            <a:pPr algn="ctr" rtl="1"/>
            <a:r>
              <a:rPr lang="en-US" sz="2000" b="1" i="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mahdi.dadbakhsh@sharif.edu</a:t>
            </a:r>
            <a:endParaRPr lang="en-US" sz="2400" b="1" i="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sp>
        <p:nvSpPr>
          <p:cNvPr id="17" name="Rectangle 16"/>
          <p:cNvSpPr/>
          <p:nvPr/>
        </p:nvSpPr>
        <p:spPr>
          <a:xfrm>
            <a:off x="0" y="3322409"/>
            <a:ext cx="12189654" cy="523220"/>
          </a:xfrm>
          <a:prstGeom prst="rect">
            <a:avLst/>
          </a:prstGeom>
          <a:noFill/>
        </p:spPr>
        <p:txBody>
          <a:bodyPr wrap="square" lIns="91440" tIns="45720" rIns="91440" bIns="45720">
            <a:spAutoFit/>
          </a:bodyPr>
          <a:lstStyle/>
          <a:p>
            <a:pPr algn="ctr"/>
            <a:r>
              <a:rPr lang="fa-IR" sz="28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rPr>
              <a:t>( فصل دهم : پایگاه‌های داده غیررابطه‌ای )</a:t>
            </a:r>
            <a:endParaRPr lang="en-US" sz="4800" b="1" dirty="0">
              <a:ln w="12700">
                <a:solidFill>
                  <a:srgbClr val="0F4D78"/>
                </a:solidFill>
                <a:prstDash val="solid"/>
              </a:ln>
              <a:pattFill prst="pct50">
                <a:fgClr>
                  <a:srgbClr val="0F4D78"/>
                </a:fgClr>
                <a:bgClr>
                  <a:srgbClr val="0F4D78">
                    <a:lumMod val="20000"/>
                    <a:lumOff val="80000"/>
                  </a:srgbClr>
                </a:bgClr>
              </a:pattFill>
              <a:effectLst>
                <a:outerShdw dist="38100" dir="2640000" algn="bl" rotWithShape="0">
                  <a:srgbClr val="0F4D78"/>
                </a:outerShdw>
              </a:effectLst>
              <a:cs typeface="B Titr" panose="00000700000000000000" pitchFamily="2" charset="-78"/>
            </a:endParaRPr>
          </a:p>
        </p:txBody>
      </p:sp>
      <p:sp>
        <p:nvSpPr>
          <p:cNvPr id="19" name="Rectangle 18"/>
          <p:cNvSpPr/>
          <p:nvPr/>
        </p:nvSpPr>
        <p:spPr>
          <a:xfrm>
            <a:off x="1" y="6022813"/>
            <a:ext cx="12192000" cy="400110"/>
          </a:xfrm>
          <a:prstGeom prst="rect">
            <a:avLst/>
          </a:prstGeom>
          <a:noFill/>
        </p:spPr>
        <p:txBody>
          <a:bodyPr wrap="square" lIns="91440" tIns="45720" rIns="91440" bIns="45720">
            <a:spAutoFit/>
          </a:bodyPr>
          <a:lstStyle/>
          <a:p>
            <a:pPr algn="ctr" rtl="1"/>
            <a:r>
              <a:rPr lang="fa-IR" sz="20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1402 - 1401</a:t>
            </a:r>
            <a:endParaRPr lang="en-US" sz="20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sp>
        <p:nvSpPr>
          <p:cNvPr id="20" name="Rectangle 19"/>
          <p:cNvSpPr/>
          <p:nvPr/>
        </p:nvSpPr>
        <p:spPr>
          <a:xfrm>
            <a:off x="1" y="5130501"/>
            <a:ext cx="12192000" cy="400110"/>
          </a:xfrm>
          <a:prstGeom prst="rect">
            <a:avLst/>
          </a:prstGeom>
          <a:noFill/>
        </p:spPr>
        <p:txBody>
          <a:bodyPr wrap="square" lIns="91440" tIns="45720" rIns="91440" bIns="45720">
            <a:spAutoFit/>
          </a:bodyPr>
          <a:lstStyle/>
          <a:p>
            <a:pPr algn="ctr" rtl="1"/>
            <a:r>
              <a:rPr lang="fa-IR" sz="20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شماره درس : 40384</a:t>
            </a:r>
            <a:endParaRPr lang="en-US" sz="20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spTree>
    <p:extLst>
      <p:ext uri="{BB962C8B-B14F-4D97-AF65-F5344CB8AC3E}">
        <p14:creationId xmlns:p14="http://schemas.microsoft.com/office/powerpoint/2010/main" val="3891332252"/>
      </p:ext>
    </p:extLst>
  </p:cSld>
  <p:clrMapOvr>
    <a:masterClrMapping/>
  </p:clrMapOvr>
  <mc:AlternateContent xmlns:mc="http://schemas.openxmlformats.org/markup-compatibility/2006" xmlns:p14="http://schemas.microsoft.com/office/powerpoint/2010/main">
    <mc:Choice Requires="p14">
      <p:transition spd="slow" p14:dur="3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anim calcmode="lin" valueType="num">
                                      <p:cBhvr>
                                        <p:cTn id="19" dur="500" fill="hold"/>
                                        <p:tgtEl>
                                          <p:spTgt spid="9"/>
                                        </p:tgtEl>
                                        <p:attrNameLst>
                                          <p:attrName>ppt_x</p:attrName>
                                        </p:attrNameLst>
                                      </p:cBhvr>
                                      <p:tavLst>
                                        <p:tav tm="0">
                                          <p:val>
                                            <p:strVal val="#ppt_x"/>
                                          </p:val>
                                        </p:tav>
                                        <p:tav tm="100000">
                                          <p:val>
                                            <p:strVal val="#ppt_x"/>
                                          </p:val>
                                        </p:tav>
                                      </p:tavLst>
                                    </p:anim>
                                    <p:anim calcmode="lin" valueType="num">
                                      <p:cBhvr>
                                        <p:cTn id="20" dur="5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anim calcmode="lin" valueType="num">
                                      <p:cBhvr>
                                        <p:cTn id="37" dur="500" fill="hold"/>
                                        <p:tgtEl>
                                          <p:spTgt spid="17"/>
                                        </p:tgtEl>
                                        <p:attrNameLst>
                                          <p:attrName>ppt_x</p:attrName>
                                        </p:attrNameLst>
                                      </p:cBhvr>
                                      <p:tavLst>
                                        <p:tav tm="0">
                                          <p:val>
                                            <p:strVal val="#ppt_x"/>
                                          </p:val>
                                        </p:tav>
                                        <p:tav tm="100000">
                                          <p:val>
                                            <p:strVal val="#ppt_x"/>
                                          </p:val>
                                        </p:tav>
                                      </p:tavLst>
                                    </p:anim>
                                    <p:anim calcmode="lin" valueType="num">
                                      <p:cBhvr>
                                        <p:cTn id="38" dur="500" fill="hold"/>
                                        <p:tgtEl>
                                          <p:spTgt spid="17"/>
                                        </p:tgtEl>
                                        <p:attrNameLst>
                                          <p:attrName>ppt_y</p:attrName>
                                        </p:attrNameLst>
                                      </p:cBhvr>
                                      <p:tavLst>
                                        <p:tav tm="0">
                                          <p:val>
                                            <p:strVal val="#ppt_y+.1"/>
                                          </p:val>
                                        </p:tav>
                                        <p:tav tm="100000">
                                          <p:val>
                                            <p:strVal val="#ppt_y"/>
                                          </p:val>
                                        </p:tav>
                                      </p:tavLst>
                                    </p:anim>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anim calcmode="lin" valueType="num">
                                      <p:cBhvr>
                                        <p:cTn id="43" dur="500" fill="hold"/>
                                        <p:tgtEl>
                                          <p:spTgt spid="12"/>
                                        </p:tgtEl>
                                        <p:attrNameLst>
                                          <p:attrName>ppt_x</p:attrName>
                                        </p:attrNameLst>
                                      </p:cBhvr>
                                      <p:tavLst>
                                        <p:tav tm="0">
                                          <p:val>
                                            <p:strVal val="#ppt_x"/>
                                          </p:val>
                                        </p:tav>
                                        <p:tav tm="100000">
                                          <p:val>
                                            <p:strVal val="#ppt_x"/>
                                          </p:val>
                                        </p:tav>
                                      </p:tavLst>
                                    </p:anim>
                                    <p:anim calcmode="lin" valueType="num">
                                      <p:cBhvr>
                                        <p:cTn id="44" dur="500" fill="hold"/>
                                        <p:tgtEl>
                                          <p:spTgt spid="12"/>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anim calcmode="lin" valueType="num">
                                      <p:cBhvr>
                                        <p:cTn id="49" dur="500" fill="hold"/>
                                        <p:tgtEl>
                                          <p:spTgt spid="16"/>
                                        </p:tgtEl>
                                        <p:attrNameLst>
                                          <p:attrName>ppt_x</p:attrName>
                                        </p:attrNameLst>
                                      </p:cBhvr>
                                      <p:tavLst>
                                        <p:tav tm="0">
                                          <p:val>
                                            <p:strVal val="#ppt_x"/>
                                          </p:val>
                                        </p:tav>
                                        <p:tav tm="100000">
                                          <p:val>
                                            <p:strVal val="#ppt_x"/>
                                          </p:val>
                                        </p:tav>
                                      </p:tavLst>
                                    </p:anim>
                                    <p:anim calcmode="lin" valueType="num">
                                      <p:cBhvr>
                                        <p:cTn id="50" dur="500" fill="hold"/>
                                        <p:tgtEl>
                                          <p:spTgt spid="16"/>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2"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anim calcmode="lin" valueType="num">
                                      <p:cBhvr>
                                        <p:cTn id="55" dur="500" fill="hold"/>
                                        <p:tgtEl>
                                          <p:spTgt spid="20"/>
                                        </p:tgtEl>
                                        <p:attrNameLst>
                                          <p:attrName>ppt_x</p:attrName>
                                        </p:attrNameLst>
                                      </p:cBhvr>
                                      <p:tavLst>
                                        <p:tav tm="0">
                                          <p:val>
                                            <p:strVal val="#ppt_x"/>
                                          </p:val>
                                        </p:tav>
                                        <p:tav tm="100000">
                                          <p:val>
                                            <p:strVal val="#ppt_x"/>
                                          </p:val>
                                        </p:tav>
                                      </p:tavLst>
                                    </p:anim>
                                    <p:anim calcmode="lin" valueType="num">
                                      <p:cBhvr>
                                        <p:cTn id="56" dur="500" fill="hold"/>
                                        <p:tgtEl>
                                          <p:spTgt spid="20"/>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2"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anim calcmode="lin" valueType="num">
                                      <p:cBhvr>
                                        <p:cTn id="61" dur="500" fill="hold"/>
                                        <p:tgtEl>
                                          <p:spTgt spid="15"/>
                                        </p:tgtEl>
                                        <p:attrNameLst>
                                          <p:attrName>ppt_x</p:attrName>
                                        </p:attrNameLst>
                                      </p:cBhvr>
                                      <p:tavLst>
                                        <p:tav tm="0">
                                          <p:val>
                                            <p:strVal val="#ppt_x"/>
                                          </p:val>
                                        </p:tav>
                                        <p:tav tm="100000">
                                          <p:val>
                                            <p:strVal val="#ppt_x"/>
                                          </p:val>
                                        </p:tav>
                                      </p:tavLst>
                                    </p:anim>
                                    <p:anim calcmode="lin" valueType="num">
                                      <p:cBhvr>
                                        <p:cTn id="62" dur="500" fill="hold"/>
                                        <p:tgtEl>
                                          <p:spTgt spid="15"/>
                                        </p:tgtEl>
                                        <p:attrNameLst>
                                          <p:attrName>ppt_y</p:attrName>
                                        </p:attrNameLst>
                                      </p:cBhvr>
                                      <p:tavLst>
                                        <p:tav tm="0">
                                          <p:val>
                                            <p:strVal val="#ppt_y+.1"/>
                                          </p:val>
                                        </p:tav>
                                        <p:tav tm="100000">
                                          <p:val>
                                            <p:strVal val="#ppt_y"/>
                                          </p:val>
                                        </p:tav>
                                      </p:tavLst>
                                    </p:anim>
                                  </p:childTnLst>
                                </p:cTn>
                              </p:par>
                            </p:childTnLst>
                          </p:cTn>
                        </p:par>
                        <p:par>
                          <p:cTn id="63" fill="hold">
                            <p:stCondLst>
                              <p:cond delay="4500"/>
                            </p:stCondLst>
                            <p:childTnLst>
                              <p:par>
                                <p:cTn id="64" presetID="42" presetClass="entr" presetSubtype="0"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anim calcmode="lin" valueType="num">
                                      <p:cBhvr>
                                        <p:cTn id="67" dur="500" fill="hold"/>
                                        <p:tgtEl>
                                          <p:spTgt spid="19"/>
                                        </p:tgtEl>
                                        <p:attrNameLst>
                                          <p:attrName>ppt_x</p:attrName>
                                        </p:attrNameLst>
                                      </p:cBhvr>
                                      <p:tavLst>
                                        <p:tav tm="0">
                                          <p:val>
                                            <p:strVal val="#ppt_x"/>
                                          </p:val>
                                        </p:tav>
                                        <p:tav tm="100000">
                                          <p:val>
                                            <p:strVal val="#ppt_x"/>
                                          </p:val>
                                        </p:tav>
                                      </p:tavLst>
                                    </p:anim>
                                    <p:anim calcmode="lin" valueType="num">
                                      <p:cBhvr>
                                        <p:cTn id="6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12" grpId="0"/>
      <p:bldP spid="11" grpId="0"/>
      <p:bldP spid="16" grpId="0"/>
      <p:bldP spid="17"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مراحل داده‌کاوی</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674A3FA4-D669-4775-BD93-831FD4F03FB5}"/>
              </a:ext>
            </a:extLst>
          </p:cNvPr>
          <p:cNvSpPr/>
          <p:nvPr/>
        </p:nvSpPr>
        <p:spPr>
          <a:xfrm>
            <a:off x="596347" y="724182"/>
            <a:ext cx="11039061" cy="515526"/>
          </a:xfrm>
          <a:prstGeom prst="rect">
            <a:avLst/>
          </a:prstGeom>
        </p:spPr>
        <p:txBody>
          <a:bodyPr wrap="square">
            <a:spAutoFit/>
          </a:bodyPr>
          <a:lstStyle/>
          <a:p>
            <a:pPr algn="just" rtl="1">
              <a:lnSpc>
                <a:spcPct val="150000"/>
              </a:lnSpc>
            </a:pPr>
            <a:r>
              <a:rPr lang="fa-IR" sz="2000" b="1" dirty="0">
                <a:cs typeface="B Nazanin" panose="00000400000000000000" pitchFamily="2" charset="-78"/>
              </a:rPr>
              <a:t>داده‌کاوی به معنای کشف دانش و استخراج الگو‌ها و روابط پنهان موجود در داده‌ها می‌باشد.</a:t>
            </a:r>
          </a:p>
        </p:txBody>
      </p:sp>
      <p:sp>
        <p:nvSpPr>
          <p:cNvPr id="11" name="Rectangle 10">
            <a:extLst>
              <a:ext uri="{FF2B5EF4-FFF2-40B4-BE49-F238E27FC236}">
                <a16:creationId xmlns:a16="http://schemas.microsoft.com/office/drawing/2014/main" id="{540DA675-56E0-480C-B45E-C64A68D28419}"/>
              </a:ext>
            </a:extLst>
          </p:cNvPr>
          <p:cNvSpPr/>
          <p:nvPr/>
        </p:nvSpPr>
        <p:spPr>
          <a:xfrm>
            <a:off x="596347" y="1261698"/>
            <a:ext cx="11039061" cy="515526"/>
          </a:xfrm>
          <a:prstGeom prst="rect">
            <a:avLst/>
          </a:prstGeom>
        </p:spPr>
        <p:txBody>
          <a:bodyPr wrap="square">
            <a:spAutoFit/>
          </a:bodyPr>
          <a:lstStyle/>
          <a:p>
            <a:pPr algn="just" rtl="1">
              <a:lnSpc>
                <a:spcPct val="150000"/>
              </a:lnSpc>
            </a:pPr>
            <a:r>
              <a:rPr lang="fa-IR" sz="2000" b="1" dirty="0">
                <a:cs typeface="B Nazanin" panose="00000400000000000000" pitchFamily="2" charset="-78"/>
              </a:rPr>
              <a:t>مراحل داده‌کاوی مطابق شکل زیر است :</a:t>
            </a:r>
          </a:p>
        </p:txBody>
      </p:sp>
      <p:pic>
        <p:nvPicPr>
          <p:cNvPr id="12" name="Picture 11">
            <a:extLst>
              <a:ext uri="{FF2B5EF4-FFF2-40B4-BE49-F238E27FC236}">
                <a16:creationId xmlns:a16="http://schemas.microsoft.com/office/drawing/2014/main" id="{63404937-ECE3-4270-8908-56F084CC81DB}"/>
              </a:ext>
            </a:extLst>
          </p:cNvPr>
          <p:cNvPicPr/>
          <p:nvPr/>
        </p:nvPicPr>
        <p:blipFill>
          <a:blip r:embed="rId10">
            <a:extLst>
              <a:ext uri="{28A0092B-C50C-407E-A947-70E740481C1C}">
                <a14:useLocalDpi xmlns:a14="http://schemas.microsoft.com/office/drawing/2010/main" val="0"/>
              </a:ext>
            </a:extLst>
          </a:blip>
          <a:stretch>
            <a:fillRect/>
          </a:stretch>
        </p:blipFill>
        <p:spPr>
          <a:xfrm>
            <a:off x="3483126" y="1942667"/>
            <a:ext cx="5224689" cy="3960062"/>
          </a:xfrm>
          <a:prstGeom prst="rect">
            <a:avLst/>
          </a:prstGeom>
          <a:ln>
            <a:noFill/>
          </a:ln>
          <a:effectLst>
            <a:outerShdw blurRad="127000" dist="127000" dir="1800000" algn="tl" rotWithShape="0">
              <a:schemeClr val="tx2">
                <a:lumMod val="50000"/>
              </a:schemeClr>
            </a:outerShdw>
          </a:effectLst>
        </p:spPr>
      </p:pic>
    </p:spTree>
    <p:extLst>
      <p:ext uri="{BB962C8B-B14F-4D97-AF65-F5344CB8AC3E}">
        <p14:creationId xmlns:p14="http://schemas.microsoft.com/office/powerpoint/2010/main" val="353304769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7"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تکنیک‌های داده‌کاوی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BF4F52EA-D761-4BF5-86A1-82FB493E1C7D}"/>
              </a:ext>
            </a:extLst>
          </p:cNvPr>
          <p:cNvPicPr/>
          <p:nvPr/>
        </p:nvPicPr>
        <p:blipFill>
          <a:blip r:embed="rId11">
            <a:extLst>
              <a:ext uri="{28A0092B-C50C-407E-A947-70E740481C1C}">
                <a14:useLocalDpi xmlns:a14="http://schemas.microsoft.com/office/drawing/2010/main" val="0"/>
              </a:ext>
            </a:extLst>
          </a:blip>
          <a:stretch>
            <a:fillRect/>
          </a:stretch>
        </p:blipFill>
        <p:spPr>
          <a:xfrm>
            <a:off x="1565670" y="1649232"/>
            <a:ext cx="9056256" cy="3615522"/>
          </a:xfrm>
          <a:prstGeom prst="rect">
            <a:avLst/>
          </a:prstGeom>
          <a:effectLst>
            <a:outerShdw blurRad="127000" dist="127000" dir="1800000" algn="ctr" rotWithShape="0">
              <a:schemeClr val="tx2">
                <a:lumMod val="50000"/>
              </a:schemeClr>
            </a:outerShdw>
          </a:effectLst>
        </p:spPr>
      </p:pic>
    </p:spTree>
    <p:extLst>
      <p:ext uri="{BB962C8B-B14F-4D97-AF65-F5344CB8AC3E}">
        <p14:creationId xmlns:p14="http://schemas.microsoft.com/office/powerpoint/2010/main" val="226541172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کاربردهای داده‌کاوی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EE3E8A3D-EAEC-4DC3-8E65-8D9D5B1C8478}"/>
              </a:ext>
            </a:extLst>
          </p:cNvPr>
          <p:cNvSpPr/>
          <p:nvPr/>
        </p:nvSpPr>
        <p:spPr>
          <a:xfrm>
            <a:off x="8521259" y="2409875"/>
            <a:ext cx="1358064" cy="646331"/>
          </a:xfrm>
          <a:prstGeom prst="rect">
            <a:avLst/>
          </a:prstGeom>
          <a:noFill/>
          <a:effectLst>
            <a:outerShdw blurRad="127000" dist="127000" dir="1800000" algn="ctr" rotWithShape="0">
              <a:schemeClr val="tx2">
                <a:lumMod val="50000"/>
              </a:schemeClr>
            </a:outerShdw>
          </a:effectLst>
        </p:spPr>
        <p:txBody>
          <a:bodyPr wrap="none" lIns="91440" tIns="45720" rIns="91440" bIns="45720">
            <a:spAutoFit/>
          </a:bodyPr>
          <a:lstStyle/>
          <a:p>
            <a:pPr algn="ctr"/>
            <a:r>
              <a:rPr lang="fa-I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rPr>
              <a:t>پزشکی</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endParaRPr>
          </a:p>
        </p:txBody>
      </p:sp>
      <p:sp>
        <p:nvSpPr>
          <p:cNvPr id="11" name="Rectangle 10">
            <a:extLst>
              <a:ext uri="{FF2B5EF4-FFF2-40B4-BE49-F238E27FC236}">
                <a16:creationId xmlns:a16="http://schemas.microsoft.com/office/drawing/2014/main" id="{265376D5-3116-4F87-B456-6F11F6D3BCCA}"/>
              </a:ext>
            </a:extLst>
          </p:cNvPr>
          <p:cNvSpPr/>
          <p:nvPr/>
        </p:nvSpPr>
        <p:spPr>
          <a:xfrm>
            <a:off x="8574158" y="1598506"/>
            <a:ext cx="1305165" cy="646331"/>
          </a:xfrm>
          <a:prstGeom prst="rect">
            <a:avLst/>
          </a:prstGeom>
          <a:noFill/>
          <a:effectLst>
            <a:outerShdw blurRad="127000" dist="127000" dir="1800000" algn="ctr" rotWithShape="0">
              <a:schemeClr val="tx2">
                <a:lumMod val="50000"/>
              </a:schemeClr>
            </a:outerShdw>
          </a:effectLst>
        </p:spPr>
        <p:txBody>
          <a:bodyPr wrap="none" lIns="91440" tIns="45720" rIns="91440" bIns="45720">
            <a:spAutoFit/>
          </a:bodyPr>
          <a:lstStyle/>
          <a:p>
            <a:pPr algn="ctr"/>
            <a:r>
              <a:rPr lang="fa-I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rPr>
              <a:t>آموزش</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endParaRPr>
          </a:p>
        </p:txBody>
      </p:sp>
      <p:sp>
        <p:nvSpPr>
          <p:cNvPr id="12" name="Rectangle 11">
            <a:extLst>
              <a:ext uri="{FF2B5EF4-FFF2-40B4-BE49-F238E27FC236}">
                <a16:creationId xmlns:a16="http://schemas.microsoft.com/office/drawing/2014/main" id="{717749E0-B33E-4EE4-874A-0802A2D737B6}"/>
              </a:ext>
            </a:extLst>
          </p:cNvPr>
          <p:cNvSpPr/>
          <p:nvPr/>
        </p:nvSpPr>
        <p:spPr>
          <a:xfrm>
            <a:off x="2826054" y="1598506"/>
            <a:ext cx="2920992" cy="646331"/>
          </a:xfrm>
          <a:prstGeom prst="rect">
            <a:avLst/>
          </a:prstGeom>
          <a:noFill/>
          <a:effectLst>
            <a:outerShdw blurRad="127000" dist="127000" dir="1800000" algn="ctr" rotWithShape="0">
              <a:schemeClr val="tx2">
                <a:lumMod val="50000"/>
              </a:schemeClr>
            </a:outerShdw>
          </a:effectLst>
        </p:spPr>
        <p:txBody>
          <a:bodyPr wrap="none" lIns="91440" tIns="45720" rIns="91440" bIns="45720">
            <a:spAutoFit/>
          </a:bodyPr>
          <a:lstStyle/>
          <a:p>
            <a:pPr algn="ctr"/>
            <a:r>
              <a:rPr lang="fa-I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rPr>
              <a:t>تحلیل سبد خرید</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endParaRPr>
          </a:p>
        </p:txBody>
      </p:sp>
      <p:sp>
        <p:nvSpPr>
          <p:cNvPr id="14" name="Rectangle 13">
            <a:extLst>
              <a:ext uri="{FF2B5EF4-FFF2-40B4-BE49-F238E27FC236}">
                <a16:creationId xmlns:a16="http://schemas.microsoft.com/office/drawing/2014/main" id="{745C9D2D-0695-4223-9973-FCE2A27B3782}"/>
              </a:ext>
            </a:extLst>
          </p:cNvPr>
          <p:cNvSpPr/>
          <p:nvPr/>
        </p:nvSpPr>
        <p:spPr>
          <a:xfrm>
            <a:off x="8322486" y="3215646"/>
            <a:ext cx="1556837" cy="646331"/>
          </a:xfrm>
          <a:prstGeom prst="rect">
            <a:avLst/>
          </a:prstGeom>
          <a:noFill/>
          <a:effectLst>
            <a:outerShdw blurRad="127000" dist="127000" dir="1800000" algn="ctr" rotWithShape="0">
              <a:schemeClr val="tx2">
                <a:lumMod val="50000"/>
              </a:schemeClr>
            </a:outerShdw>
          </a:effectLst>
        </p:spPr>
        <p:txBody>
          <a:bodyPr wrap="none" lIns="91440" tIns="45720" rIns="91440" bIns="45720">
            <a:spAutoFit/>
          </a:bodyPr>
          <a:lstStyle/>
          <a:p>
            <a:pPr algn="ctr"/>
            <a:r>
              <a:rPr lang="fa-I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rPr>
              <a:t>بانکداری</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endParaRPr>
          </a:p>
        </p:txBody>
      </p:sp>
      <p:sp>
        <p:nvSpPr>
          <p:cNvPr id="15" name="Rectangle 14">
            <a:extLst>
              <a:ext uri="{FF2B5EF4-FFF2-40B4-BE49-F238E27FC236}">
                <a16:creationId xmlns:a16="http://schemas.microsoft.com/office/drawing/2014/main" id="{C6020260-6804-45F9-B391-8B8FE21A1631}"/>
              </a:ext>
            </a:extLst>
          </p:cNvPr>
          <p:cNvSpPr/>
          <p:nvPr/>
        </p:nvSpPr>
        <p:spPr>
          <a:xfrm>
            <a:off x="3297336" y="2409874"/>
            <a:ext cx="2449710" cy="646331"/>
          </a:xfrm>
          <a:prstGeom prst="rect">
            <a:avLst/>
          </a:prstGeom>
          <a:noFill/>
          <a:effectLst>
            <a:outerShdw blurRad="127000" dist="127000" dir="1800000" algn="ctr" rotWithShape="0">
              <a:schemeClr val="tx2">
                <a:lumMod val="50000"/>
              </a:schemeClr>
            </a:outerShdw>
          </a:effectLst>
        </p:spPr>
        <p:txBody>
          <a:bodyPr wrap="none" lIns="91440" tIns="45720" rIns="91440" bIns="45720">
            <a:spAutoFit/>
          </a:bodyPr>
          <a:lstStyle/>
          <a:p>
            <a:pPr algn="ctr"/>
            <a:r>
              <a:rPr lang="fa-I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rPr>
              <a:t>تشخیص تقلب</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endParaRPr>
          </a:p>
        </p:txBody>
      </p:sp>
      <p:sp>
        <p:nvSpPr>
          <p:cNvPr id="16" name="Rectangle 15">
            <a:extLst>
              <a:ext uri="{FF2B5EF4-FFF2-40B4-BE49-F238E27FC236}">
                <a16:creationId xmlns:a16="http://schemas.microsoft.com/office/drawing/2014/main" id="{6A15B3F1-D30A-4072-A13C-AAFDD116BA99}"/>
              </a:ext>
            </a:extLst>
          </p:cNvPr>
          <p:cNvSpPr/>
          <p:nvPr/>
        </p:nvSpPr>
        <p:spPr>
          <a:xfrm>
            <a:off x="3863196" y="3215645"/>
            <a:ext cx="1883850" cy="646331"/>
          </a:xfrm>
          <a:prstGeom prst="rect">
            <a:avLst/>
          </a:prstGeom>
          <a:noFill/>
          <a:effectLst>
            <a:outerShdw blurRad="127000" dist="127000" dir="1800000" algn="ctr" rotWithShape="0">
              <a:schemeClr val="tx2">
                <a:lumMod val="50000"/>
              </a:schemeClr>
            </a:outerShdw>
          </a:effectLst>
        </p:spPr>
        <p:txBody>
          <a:bodyPr wrap="none" lIns="91440" tIns="45720" rIns="91440" bIns="45720">
            <a:spAutoFit/>
          </a:bodyPr>
          <a:lstStyle/>
          <a:p>
            <a:pPr algn="ctr"/>
            <a:r>
              <a:rPr lang="fa-I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rPr>
              <a:t>حمل و نقل</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endParaRPr>
          </a:p>
        </p:txBody>
      </p:sp>
      <p:sp>
        <p:nvSpPr>
          <p:cNvPr id="17" name="Rectangle 16">
            <a:extLst>
              <a:ext uri="{FF2B5EF4-FFF2-40B4-BE49-F238E27FC236}">
                <a16:creationId xmlns:a16="http://schemas.microsoft.com/office/drawing/2014/main" id="{B0ADC935-AEA2-4A7C-9084-6731C065A887}"/>
              </a:ext>
            </a:extLst>
          </p:cNvPr>
          <p:cNvSpPr/>
          <p:nvPr/>
        </p:nvSpPr>
        <p:spPr>
          <a:xfrm>
            <a:off x="1445869" y="4029557"/>
            <a:ext cx="4301177" cy="646331"/>
          </a:xfrm>
          <a:prstGeom prst="rect">
            <a:avLst/>
          </a:prstGeom>
          <a:noFill/>
          <a:effectLst>
            <a:outerShdw blurRad="127000" dist="127000" dir="1800000" algn="ctr" rotWithShape="0">
              <a:schemeClr val="tx2">
                <a:lumMod val="50000"/>
              </a:schemeClr>
            </a:outerShdw>
          </a:effectLst>
        </p:spPr>
        <p:txBody>
          <a:bodyPr wrap="none" lIns="91440" tIns="45720" rIns="91440" bIns="45720">
            <a:spAutoFit/>
          </a:bodyPr>
          <a:lstStyle/>
          <a:p>
            <a:pPr algn="ctr"/>
            <a:r>
              <a:rPr lang="fa-I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rPr>
              <a:t>تحلیل شبکه‌های اجتماعی</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endParaRPr>
          </a:p>
        </p:txBody>
      </p:sp>
      <p:sp>
        <p:nvSpPr>
          <p:cNvPr id="18" name="Rectangle 17">
            <a:extLst>
              <a:ext uri="{FF2B5EF4-FFF2-40B4-BE49-F238E27FC236}">
                <a16:creationId xmlns:a16="http://schemas.microsoft.com/office/drawing/2014/main" id="{21CE772B-E9D5-4D7C-9CCE-1F6EBD252080}"/>
              </a:ext>
            </a:extLst>
          </p:cNvPr>
          <p:cNvSpPr/>
          <p:nvPr/>
        </p:nvSpPr>
        <p:spPr>
          <a:xfrm>
            <a:off x="8226305" y="4029557"/>
            <a:ext cx="1653018" cy="646331"/>
          </a:xfrm>
          <a:prstGeom prst="rect">
            <a:avLst/>
          </a:prstGeom>
          <a:noFill/>
          <a:effectLst>
            <a:outerShdw blurRad="127000" dist="127000" dir="1800000" algn="ctr" rotWithShape="0">
              <a:schemeClr val="tx2">
                <a:lumMod val="50000"/>
              </a:schemeClr>
            </a:outerShdw>
          </a:effectLst>
        </p:spPr>
        <p:txBody>
          <a:bodyPr wrap="none" lIns="91440" tIns="45720" rIns="91440" bIns="45720">
            <a:spAutoFit/>
          </a:bodyPr>
          <a:lstStyle/>
          <a:p>
            <a:pPr algn="ctr"/>
            <a:r>
              <a:rPr lang="fa-IR"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rPr>
              <a:t>کشاورزی</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cs typeface="B Nazanin" panose="00000400000000000000" pitchFamily="2" charset="-78"/>
            </a:endParaRPr>
          </a:p>
        </p:txBody>
      </p:sp>
    </p:spTree>
    <p:extLst>
      <p:ext uri="{BB962C8B-B14F-4D97-AF65-F5344CB8AC3E}">
        <p14:creationId xmlns:p14="http://schemas.microsoft.com/office/powerpoint/2010/main" val="100007090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par>
                          <p:cTn id="22" fill="hold">
                            <p:stCondLst>
                              <p:cond delay="1250"/>
                            </p:stCondLst>
                            <p:childTnLst>
                              <p:par>
                                <p:cTn id="23" presetID="22" presetClass="entr" presetSubtype="2"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500"/>
                                        <p:tgtEl>
                                          <p:spTgt spid="10"/>
                                        </p:tgtEl>
                                      </p:cBhvr>
                                    </p:animEffect>
                                  </p:childTnLst>
                                </p:cTn>
                              </p:par>
                            </p:childTnLst>
                          </p:cTn>
                        </p:par>
                        <p:par>
                          <p:cTn id="26" fill="hold">
                            <p:stCondLst>
                              <p:cond delay="1750"/>
                            </p:stCondLst>
                            <p:childTnLst>
                              <p:par>
                                <p:cTn id="27" presetID="22" presetClass="entr" presetSubtype="2"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500"/>
                                        <p:tgtEl>
                                          <p:spTgt spid="14"/>
                                        </p:tgtEl>
                                      </p:cBhvr>
                                    </p:animEffect>
                                  </p:childTnLst>
                                </p:cTn>
                              </p:par>
                            </p:childTnLst>
                          </p:cTn>
                        </p:par>
                        <p:par>
                          <p:cTn id="30" fill="hold">
                            <p:stCondLst>
                              <p:cond delay="2250"/>
                            </p:stCondLst>
                            <p:childTnLst>
                              <p:par>
                                <p:cTn id="31" presetID="22" presetClass="entr" presetSubtype="2"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childTnLst>
                          </p:cTn>
                        </p:par>
                        <p:par>
                          <p:cTn id="34" fill="hold">
                            <p:stCondLst>
                              <p:cond delay="2750"/>
                            </p:stCondLst>
                            <p:childTnLst>
                              <p:par>
                                <p:cTn id="35" presetID="22" presetClass="entr" presetSubtype="2"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par>
                          <p:cTn id="38" fill="hold">
                            <p:stCondLst>
                              <p:cond delay="3250"/>
                            </p:stCondLst>
                            <p:childTnLst>
                              <p:par>
                                <p:cTn id="39" presetID="22" presetClass="entr" presetSubtype="2"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right)">
                                      <p:cBhvr>
                                        <p:cTn id="41" dur="500"/>
                                        <p:tgtEl>
                                          <p:spTgt spid="15"/>
                                        </p:tgtEl>
                                      </p:cBhvr>
                                    </p:animEffect>
                                  </p:childTnLst>
                                </p:cTn>
                              </p:par>
                            </p:childTnLst>
                          </p:cTn>
                        </p:par>
                        <p:par>
                          <p:cTn id="42" fill="hold">
                            <p:stCondLst>
                              <p:cond delay="3750"/>
                            </p:stCondLst>
                            <p:childTnLst>
                              <p:par>
                                <p:cTn id="43" presetID="22" presetClass="entr" presetSubtype="2"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right)">
                                      <p:cBhvr>
                                        <p:cTn id="45" dur="500"/>
                                        <p:tgtEl>
                                          <p:spTgt spid="16"/>
                                        </p:tgtEl>
                                      </p:cBhvr>
                                    </p:animEffect>
                                  </p:childTnLst>
                                </p:cTn>
                              </p:par>
                            </p:childTnLst>
                          </p:cTn>
                        </p:par>
                        <p:par>
                          <p:cTn id="46" fill="hold">
                            <p:stCondLst>
                              <p:cond delay="4250"/>
                            </p:stCondLst>
                            <p:childTnLst>
                              <p:par>
                                <p:cTn id="47" presetID="22" presetClass="entr" presetSubtype="2"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right)">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P spid="12" grpId="0"/>
      <p:bldP spid="14" grpId="0"/>
      <p:bldP spid="15"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پایگاه‌های داده‌ی رابطه‌ای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EF69377D-CCAD-4FA6-9962-E5197CA62F8F}"/>
              </a:ext>
            </a:extLst>
          </p:cNvPr>
          <p:cNvSpPr/>
          <p:nvPr/>
        </p:nvSpPr>
        <p:spPr>
          <a:xfrm>
            <a:off x="6412230" y="1785751"/>
            <a:ext cx="4592691" cy="3384068"/>
          </a:xfrm>
          <a:prstGeom prst="rect">
            <a:avLst/>
          </a:prstGeom>
          <a:gradFill flip="none" rotWithShape="1">
            <a:gsLst>
              <a:gs pos="99000">
                <a:schemeClr val="bg1"/>
              </a:gs>
              <a:gs pos="94000">
                <a:schemeClr val="bg1"/>
              </a:gs>
              <a:gs pos="95000">
                <a:schemeClr val="accent5">
                  <a:lumMod val="50000"/>
                </a:schemeClr>
              </a:gs>
            </a:gsLst>
            <a:path path="rect">
              <a:fillToRect l="50000" t="50000" r="50000" b="50000"/>
            </a:path>
            <a:tileRect/>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marL="342900" lvl="0" indent="-342900" algn="justLow" rtl="1">
              <a:lnSpc>
                <a:spcPct val="120000"/>
              </a:lnSpc>
              <a:spcAft>
                <a:spcPts val="0"/>
              </a:spcAft>
              <a:buFont typeface="Wingdings" panose="05000000000000000000" pitchFamily="2" charset="2"/>
              <a:buChar char="v"/>
            </a:pPr>
            <a:endParaRPr lang="fa-IR" sz="2000" b="1" dirty="0">
              <a:latin typeface="Times New Roman" panose="02020603050405020304" pitchFamily="18" charset="0"/>
              <a:ea typeface="Times New Roman" panose="02020603050405020304" pitchFamily="18" charset="0"/>
              <a:cs typeface="B Nazanin" panose="00000400000000000000" pitchFamily="2" charset="-78"/>
            </a:endParaRP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پشتیبانی کامل از </a:t>
            </a:r>
            <a:r>
              <a:rPr lang="en-US" sz="2000" b="1" dirty="0">
                <a:latin typeface="Times New Roman" panose="02020603050405020304" pitchFamily="18" charset="0"/>
                <a:ea typeface="Times New Roman" panose="02020603050405020304" pitchFamily="18" charset="0"/>
                <a:cs typeface="B Nazanin" panose="00000400000000000000" pitchFamily="2" charset="-78"/>
              </a:rPr>
              <a:t>ACID</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پشتیبانی کامل از </a:t>
            </a:r>
            <a:r>
              <a:rPr lang="en-US" sz="2000" b="1" dirty="0">
                <a:latin typeface="Times New Roman" panose="02020603050405020304" pitchFamily="18" charset="0"/>
                <a:ea typeface="Times New Roman" panose="02020603050405020304" pitchFamily="18" charset="0"/>
                <a:cs typeface="B Nazanin" panose="00000400000000000000" pitchFamily="2" charset="-78"/>
              </a:rPr>
              <a:t>CRUD</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مقیاس‌پذیری از نوع عمودی</a:t>
            </a:r>
            <a:endParaRPr lang="en-US" sz="2000" b="1" dirty="0">
              <a:latin typeface="Times New Roman" panose="02020603050405020304" pitchFamily="18" charset="0"/>
              <a:ea typeface="Times New Roman" panose="02020603050405020304" pitchFamily="18" charset="0"/>
              <a:cs typeface="B Nazanin" panose="00000400000000000000" pitchFamily="2" charset="-78"/>
            </a:endParaRP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شِمای </a:t>
            </a:r>
            <a:r>
              <a:rPr lang="en-US" sz="2000" b="1" dirty="0">
                <a:latin typeface="Times New Roman" panose="02020603050405020304" pitchFamily="18" charset="0"/>
                <a:ea typeface="Times New Roman" panose="02020603050405020304" pitchFamily="18" charset="0"/>
                <a:cs typeface="B Nazanin" panose="00000400000000000000" pitchFamily="2" charset="-78"/>
              </a:rPr>
              <a:t>Schema On Write</a:t>
            </a:r>
            <a:endParaRPr lang="fa-IR" sz="2000" b="1" dirty="0">
              <a:latin typeface="Times New Roman" panose="02020603050405020304" pitchFamily="18" charset="0"/>
              <a:ea typeface="Times New Roman" panose="02020603050405020304" pitchFamily="18" charset="0"/>
              <a:cs typeface="B Nazanin" panose="00000400000000000000" pitchFamily="2" charset="-78"/>
            </a:endParaRP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قرار داشتن در دسته </a:t>
            </a:r>
            <a:r>
              <a:rPr lang="en-US" sz="2000" b="1" dirty="0">
                <a:latin typeface="Times New Roman" panose="02020603050405020304" pitchFamily="18" charset="0"/>
                <a:ea typeface="Times New Roman" panose="02020603050405020304" pitchFamily="18" charset="0"/>
                <a:cs typeface="B Nazanin" panose="00000400000000000000" pitchFamily="2" charset="-78"/>
              </a:rPr>
              <a:t>CA</a:t>
            </a:r>
          </a:p>
          <a:p>
            <a:pPr lvl="0" algn="ctr" rtl="1">
              <a:lnSpc>
                <a:spcPct val="120000"/>
              </a:lnSpc>
              <a:spcAft>
                <a:spcPts val="0"/>
              </a:spcAf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پشتیبانی از داده‌های ساخت‌یافته</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پشتیبانی از زبان پرس‌وجوی قدرتمند </a:t>
            </a:r>
            <a:r>
              <a:rPr lang="en-US" sz="2000" b="1" dirty="0">
                <a:latin typeface="Times New Roman" panose="02020603050405020304" pitchFamily="18" charset="0"/>
                <a:ea typeface="Times New Roman" panose="02020603050405020304" pitchFamily="18" charset="0"/>
                <a:cs typeface="B Nazanin" panose="00000400000000000000" pitchFamily="2" charset="-78"/>
              </a:rPr>
              <a:t>SQL</a:t>
            </a:r>
            <a:r>
              <a:rPr lang="fa-IR" sz="2000" b="1" dirty="0">
                <a:latin typeface="Times New Roman" panose="02020603050405020304" pitchFamily="18" charset="0"/>
                <a:ea typeface="Times New Roman" panose="02020603050405020304" pitchFamily="18" charset="0"/>
                <a:cs typeface="B Nazanin" panose="00000400000000000000" pitchFamily="2" charset="-78"/>
              </a:rPr>
              <a:t> </a:t>
            </a:r>
          </a:p>
          <a:p>
            <a:pPr lvl="0" algn="ctr" rtl="1">
              <a:lnSpc>
                <a:spcPct val="120000"/>
              </a:lnSpc>
              <a:spcAft>
                <a:spcPts val="0"/>
              </a:spcAft>
            </a:pPr>
            <a:endParaRPr lang="en-US" sz="2000" b="1"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
        <p:nvSpPr>
          <p:cNvPr id="11" name="Rectangle 10">
            <a:extLst>
              <a:ext uri="{FF2B5EF4-FFF2-40B4-BE49-F238E27FC236}">
                <a16:creationId xmlns:a16="http://schemas.microsoft.com/office/drawing/2014/main" id="{EE0CDCC9-0C40-4C77-A958-99E89F85EF8E}"/>
              </a:ext>
            </a:extLst>
          </p:cNvPr>
          <p:cNvSpPr/>
          <p:nvPr/>
        </p:nvSpPr>
        <p:spPr>
          <a:xfrm>
            <a:off x="6412230" y="1102133"/>
            <a:ext cx="4592692" cy="461665"/>
          </a:xfrm>
          <a:prstGeom prst="rect">
            <a:avLst/>
          </a:prstGeom>
          <a:gradFill>
            <a:gsLst>
              <a:gs pos="99000">
                <a:schemeClr val="bg1"/>
              </a:gs>
              <a:gs pos="0">
                <a:schemeClr val="bg1"/>
              </a:gs>
              <a:gs pos="84000">
                <a:schemeClr val="accent1">
                  <a:lumMod val="20000"/>
                  <a:lumOff val="80000"/>
                </a:schemeClr>
              </a:gs>
              <a:gs pos="96000">
                <a:schemeClr val="tx2">
                  <a:lumMod val="50000"/>
                </a:schemeClr>
              </a:gs>
            </a:gsLst>
            <a:path path="shape">
              <a:fillToRect l="50000" t="50000" r="50000" b="50000"/>
            </a:path>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marL="60325"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Titr" panose="00000700000000000000" pitchFamily="2" charset="-78"/>
              </a:rPr>
              <a:t>ویژگی‌های پايگاه‌داده‌ی رابطه‌اي</a:t>
            </a:r>
            <a:endParaRPr lang="en-US" sz="2000" b="1" dirty="0">
              <a:latin typeface="Times New Roman" panose="02020603050405020304" pitchFamily="18" charset="0"/>
              <a:ea typeface="Times New Roman" panose="02020603050405020304" pitchFamily="18" charset="0"/>
              <a:cs typeface="B Titr" panose="00000700000000000000" pitchFamily="2" charset="-78"/>
            </a:endParaRPr>
          </a:p>
        </p:txBody>
      </p:sp>
      <p:sp>
        <p:nvSpPr>
          <p:cNvPr id="12" name="Rectangle 11">
            <a:extLst>
              <a:ext uri="{FF2B5EF4-FFF2-40B4-BE49-F238E27FC236}">
                <a16:creationId xmlns:a16="http://schemas.microsoft.com/office/drawing/2014/main" id="{F0DCBBE0-B604-483B-9C1A-8F94DAED2519}"/>
              </a:ext>
            </a:extLst>
          </p:cNvPr>
          <p:cNvSpPr/>
          <p:nvPr/>
        </p:nvSpPr>
        <p:spPr>
          <a:xfrm>
            <a:off x="779492" y="1118416"/>
            <a:ext cx="4592691" cy="461665"/>
          </a:xfrm>
          <a:prstGeom prst="rect">
            <a:avLst/>
          </a:prstGeom>
          <a:gradFill>
            <a:gsLst>
              <a:gs pos="99000">
                <a:schemeClr val="bg1"/>
              </a:gs>
              <a:gs pos="0">
                <a:schemeClr val="bg1"/>
              </a:gs>
              <a:gs pos="84000">
                <a:schemeClr val="accent1">
                  <a:lumMod val="20000"/>
                  <a:lumOff val="80000"/>
                </a:schemeClr>
              </a:gs>
              <a:gs pos="94000">
                <a:schemeClr val="tx2">
                  <a:lumMod val="50000"/>
                </a:schemeClr>
              </a:gs>
            </a:gsLst>
            <a:path path="shape">
              <a:fillToRect l="50000" t="50000" r="50000" b="50000"/>
            </a:path>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marL="60325"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Titr" panose="00000700000000000000" pitchFamily="2" charset="-78"/>
              </a:rPr>
              <a:t>نمونه‌هایی از پايگاه‌های داده‌ی رابطه‌اي </a:t>
            </a:r>
            <a:endParaRPr lang="en-US" sz="2000" b="1" dirty="0">
              <a:latin typeface="Times New Roman" panose="02020603050405020304" pitchFamily="18" charset="0"/>
              <a:ea typeface="Times New Roman" panose="02020603050405020304" pitchFamily="18" charset="0"/>
              <a:cs typeface="B Titr" panose="00000700000000000000" pitchFamily="2" charset="-78"/>
            </a:endParaRPr>
          </a:p>
        </p:txBody>
      </p:sp>
      <p:sp>
        <p:nvSpPr>
          <p:cNvPr id="14" name="Rectangle 13">
            <a:extLst>
              <a:ext uri="{FF2B5EF4-FFF2-40B4-BE49-F238E27FC236}">
                <a16:creationId xmlns:a16="http://schemas.microsoft.com/office/drawing/2014/main" id="{D56B4ED5-06A8-414A-AA6F-0E37F12CE9BF}"/>
              </a:ext>
            </a:extLst>
          </p:cNvPr>
          <p:cNvSpPr/>
          <p:nvPr/>
        </p:nvSpPr>
        <p:spPr>
          <a:xfrm>
            <a:off x="779492" y="1785751"/>
            <a:ext cx="4592691" cy="3416320"/>
          </a:xfrm>
          <a:prstGeom prst="rect">
            <a:avLst/>
          </a:prstGeom>
          <a:gradFill>
            <a:gsLst>
              <a:gs pos="99000">
                <a:schemeClr val="bg1"/>
              </a:gs>
              <a:gs pos="93000">
                <a:schemeClr val="bg1"/>
              </a:gs>
              <a:gs pos="96000">
                <a:schemeClr val="accent5">
                  <a:lumMod val="50000"/>
                </a:schemeClr>
              </a:gs>
            </a:gsLst>
            <a:path path="rect">
              <a:fillToRect l="50000" t="50000" r="50000" b="50000"/>
            </a:path>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lvl="0" algn="justLow">
              <a:lnSpc>
                <a:spcPct val="120000"/>
              </a:lnSpc>
              <a:spcAft>
                <a:spcPts val="0"/>
              </a:spcAft>
            </a:pPr>
            <a:endParaRPr lang="en-US" sz="2000" b="1" dirty="0">
              <a:latin typeface="Times New Roman" panose="02020603050405020304" pitchFamily="18" charset="0"/>
              <a:ea typeface="Times New Roman" panose="02020603050405020304" pitchFamily="18" charset="0"/>
              <a:cs typeface="B Nazanin" panose="00000400000000000000" pitchFamily="2" charset="-78"/>
            </a:endParaRPr>
          </a:p>
          <a:p>
            <a:pPr lvl="0" algn="justLow">
              <a:lnSpc>
                <a:spcPct val="120000"/>
              </a:lnSpc>
              <a:spcAft>
                <a:spcPts val="0"/>
              </a:spcAft>
            </a:pPr>
            <a:endParaRPr lang="en-US" sz="2000" b="1" dirty="0">
              <a:latin typeface="Times New Roman" panose="02020603050405020304" pitchFamily="18" charset="0"/>
              <a:ea typeface="Times New Roman" panose="02020603050405020304" pitchFamily="18" charset="0"/>
              <a:cs typeface="B Nazanin" panose="00000400000000000000" pitchFamily="2" charset="-78"/>
            </a:endParaRPr>
          </a:p>
          <a:p>
            <a:pPr lvl="0" algn="ctr">
              <a:lnSpc>
                <a:spcPct val="120000"/>
              </a:lnSpc>
              <a:spcAft>
                <a:spcPts val="0"/>
              </a:spcAft>
            </a:pPr>
            <a:r>
              <a:rPr lang="en-US" sz="2000" b="1" dirty="0">
                <a:latin typeface="Times New Roman" panose="02020603050405020304" pitchFamily="18" charset="0"/>
                <a:ea typeface="Times New Roman" panose="02020603050405020304" pitchFamily="18" charset="0"/>
                <a:cs typeface="B Nazanin" panose="00000400000000000000" pitchFamily="2" charset="-78"/>
              </a:rPr>
              <a:t>SQL Server</a:t>
            </a:r>
          </a:p>
          <a:p>
            <a:pPr lvl="0" algn="ctr">
              <a:lnSpc>
                <a:spcPct val="120000"/>
              </a:lnSpc>
              <a:spcAft>
                <a:spcPts val="0"/>
              </a:spcAft>
            </a:pPr>
            <a:r>
              <a:rPr lang="en-US" sz="2000" b="1" dirty="0">
                <a:latin typeface="Times New Roman" panose="02020603050405020304" pitchFamily="18" charset="0"/>
                <a:ea typeface="Times New Roman" panose="02020603050405020304" pitchFamily="18" charset="0"/>
                <a:cs typeface="B Nazanin" panose="00000400000000000000" pitchFamily="2" charset="-78"/>
              </a:rPr>
              <a:t>MySQL</a:t>
            </a:r>
          </a:p>
          <a:p>
            <a:pPr lvl="0" algn="ctr">
              <a:lnSpc>
                <a:spcPct val="120000"/>
              </a:lnSpc>
              <a:spcAft>
                <a:spcPts val="0"/>
              </a:spcAft>
            </a:pPr>
            <a:r>
              <a:rPr lang="en-US" sz="2000" b="1" dirty="0">
                <a:latin typeface="Times New Roman" panose="02020603050405020304" pitchFamily="18" charset="0"/>
                <a:ea typeface="Times New Roman" panose="02020603050405020304" pitchFamily="18" charset="0"/>
                <a:cs typeface="B Nazanin" panose="00000400000000000000" pitchFamily="2" charset="-78"/>
              </a:rPr>
              <a:t>Oracle</a:t>
            </a:r>
          </a:p>
          <a:p>
            <a:pPr lvl="0" algn="ctr">
              <a:lnSpc>
                <a:spcPct val="120000"/>
              </a:lnSpc>
              <a:spcAft>
                <a:spcPts val="0"/>
              </a:spcAft>
            </a:pPr>
            <a:r>
              <a:rPr lang="en-US" sz="2000" b="1" dirty="0">
                <a:latin typeface="Times New Roman" panose="02020603050405020304" pitchFamily="18" charset="0"/>
                <a:ea typeface="Times New Roman" panose="02020603050405020304" pitchFamily="18" charset="0"/>
                <a:cs typeface="B Nazanin" panose="00000400000000000000" pitchFamily="2" charset="-78"/>
              </a:rPr>
              <a:t>Access</a:t>
            </a:r>
          </a:p>
          <a:p>
            <a:pPr lvl="0" algn="ctr">
              <a:lnSpc>
                <a:spcPct val="120000"/>
              </a:lnSpc>
              <a:spcAft>
                <a:spcPts val="0"/>
              </a:spcAft>
            </a:pPr>
            <a:r>
              <a:rPr lang="en-US" sz="2000" b="1" dirty="0">
                <a:latin typeface="Times New Roman" panose="02020603050405020304" pitchFamily="18" charset="0"/>
                <a:ea typeface="Times New Roman" panose="02020603050405020304" pitchFamily="18" charset="0"/>
                <a:cs typeface="B Nazanin" panose="00000400000000000000" pitchFamily="2" charset="-78"/>
              </a:rPr>
              <a:t>, ….</a:t>
            </a:r>
            <a:r>
              <a:rPr lang="fa-IR" sz="2000" b="1" dirty="0">
                <a:latin typeface="Times New Roman" panose="02020603050405020304" pitchFamily="18" charset="0"/>
                <a:ea typeface="Times New Roman" panose="02020603050405020304" pitchFamily="18" charset="0"/>
                <a:cs typeface="B Nazanin" panose="00000400000000000000" pitchFamily="2" charset="-78"/>
              </a:rPr>
              <a:t> </a:t>
            </a:r>
            <a:endParaRPr lang="en-US" sz="2000" b="1" dirty="0">
              <a:latin typeface="Times New Roman" panose="02020603050405020304" pitchFamily="18" charset="0"/>
              <a:ea typeface="Times New Roman" panose="02020603050405020304" pitchFamily="18" charset="0"/>
              <a:cs typeface="B Nazanin" panose="00000400000000000000" pitchFamily="2" charset="-78"/>
            </a:endParaRPr>
          </a:p>
          <a:p>
            <a:pPr lvl="0" algn="ctr">
              <a:lnSpc>
                <a:spcPct val="120000"/>
              </a:lnSpc>
              <a:spcAft>
                <a:spcPts val="0"/>
              </a:spcAft>
            </a:pPr>
            <a:endParaRPr lang="en-US" sz="2000" b="1" dirty="0">
              <a:latin typeface="Times New Roman" panose="02020603050405020304" pitchFamily="18" charset="0"/>
              <a:ea typeface="Times New Roman" panose="02020603050405020304" pitchFamily="18" charset="0"/>
              <a:cs typeface="B Nazanin" panose="00000400000000000000" pitchFamily="2" charset="-78"/>
            </a:endParaRPr>
          </a:p>
          <a:p>
            <a:pPr lvl="0" algn="justLow">
              <a:lnSpc>
                <a:spcPct val="120000"/>
              </a:lnSpc>
              <a:spcAft>
                <a:spcPts val="0"/>
              </a:spcAft>
            </a:pPr>
            <a:endParaRPr lang="en-US" sz="2000" b="1"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17083220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1250"/>
                            </p:stCondLst>
                            <p:childTnLst>
                              <p:par>
                                <p:cTn id="30" presetID="22" presetClass="entr" presetSubtype="1"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پایگاه‌داده‌ی غیررابطه‌ای (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NoSQL Database</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a:t>
            </a:r>
            <a:endPar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pic>
        <p:nvPicPr>
          <p:cNvPr id="14" name="Picture 13">
            <a:extLst>
              <a:ext uri="{FF2B5EF4-FFF2-40B4-BE49-F238E27FC236}">
                <a16:creationId xmlns:a16="http://schemas.microsoft.com/office/drawing/2014/main" id="{241F510D-0A44-4694-8A93-0A6AD0BA6DB1}"/>
              </a:ext>
            </a:extLst>
          </p:cNvPr>
          <p:cNvPicPr>
            <a:picLocks noChangeAspect="1"/>
          </p:cNvPicPr>
          <p:nvPr/>
        </p:nvPicPr>
        <p:blipFill>
          <a:blip r:embed="rId11">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11200"/>
                    </a14:imgEffect>
                    <a14:imgEffect>
                      <a14:saturation sat="400000"/>
                    </a14:imgEffect>
                  </a14:imgLayer>
                </a14:imgProps>
              </a:ext>
            </a:extLst>
          </a:blip>
          <a:stretch>
            <a:fillRect/>
          </a:stretch>
        </p:blipFill>
        <p:spPr>
          <a:xfrm>
            <a:off x="9188418" y="1438604"/>
            <a:ext cx="1782434" cy="1782434"/>
          </a:xfrm>
          <a:prstGeom prst="rect">
            <a:avLst/>
          </a:prstGeom>
          <a:noFill/>
          <a:effectLst>
            <a:outerShdw blurRad="127000" dist="127000" dir="1800000" algn="ctr" rotWithShape="0">
              <a:schemeClr val="tx2">
                <a:lumMod val="50000"/>
              </a:schemeClr>
            </a:outerShdw>
          </a:effectLst>
        </p:spPr>
      </p:pic>
      <p:pic>
        <p:nvPicPr>
          <p:cNvPr id="15" name="Picture 14">
            <a:hlinkClick r:id="rId5" action="ppaction://hlinksldjump"/>
            <a:extLst>
              <a:ext uri="{FF2B5EF4-FFF2-40B4-BE49-F238E27FC236}">
                <a16:creationId xmlns:a16="http://schemas.microsoft.com/office/drawing/2014/main" id="{D3E86B9F-D914-4014-BBBB-5FDCFBA24C86}"/>
              </a:ext>
            </a:extLst>
          </p:cNvPr>
          <p:cNvPicPr>
            <a:picLocks noChangeAspect="1"/>
          </p:cNvPicPr>
          <p:nvPr/>
        </p:nvPicPr>
        <p:blipFill>
          <a:blip r:embed="rId13">
            <a:duotone>
              <a:schemeClr val="accent5">
                <a:shade val="45000"/>
                <a:satMod val="135000"/>
              </a:schemeClr>
              <a:prstClr val="white"/>
            </a:duotone>
          </a:blip>
          <a:stretch>
            <a:fillRect/>
          </a:stretch>
        </p:blipFill>
        <p:spPr>
          <a:xfrm>
            <a:off x="8485298" y="1362656"/>
            <a:ext cx="2022644" cy="2022644"/>
          </a:xfrm>
          <a:prstGeom prst="rect">
            <a:avLst/>
          </a:prstGeom>
          <a:noFill/>
          <a:ln>
            <a:noFill/>
          </a:ln>
          <a:effectLst>
            <a:outerShdw blurRad="127000" dist="127000" dir="1800000" algn="ctr" rotWithShape="0">
              <a:schemeClr val="accent1">
                <a:lumMod val="60000"/>
                <a:lumOff val="40000"/>
              </a:schemeClr>
            </a:outerShdw>
          </a:effectLst>
        </p:spPr>
      </p:pic>
      <p:sp>
        <p:nvSpPr>
          <p:cNvPr id="18" name="TextBox 17">
            <a:hlinkClick r:id="rId5" action="ppaction://hlinksldjump"/>
            <a:extLst>
              <a:ext uri="{FF2B5EF4-FFF2-40B4-BE49-F238E27FC236}">
                <a16:creationId xmlns:a16="http://schemas.microsoft.com/office/drawing/2014/main" id="{89B29F60-FF15-41F1-8C81-FC8A6A610945}"/>
              </a:ext>
            </a:extLst>
          </p:cNvPr>
          <p:cNvSpPr txBox="1"/>
          <p:nvPr/>
        </p:nvSpPr>
        <p:spPr>
          <a:xfrm>
            <a:off x="8344189" y="1811435"/>
            <a:ext cx="2332092" cy="1015663"/>
          </a:xfrm>
          <a:prstGeom prst="rect">
            <a:avLst/>
          </a:prstGeom>
          <a:noFill/>
        </p:spPr>
        <p:txBody>
          <a:bodyPr wrap="square" rtlCol="0">
            <a:spAutoFit/>
          </a:bodyPr>
          <a:lstStyle/>
          <a:p>
            <a:pPr algn="ctr" rtl="1"/>
            <a:r>
              <a:rPr lang="fa-IR" sz="2000" dirty="0">
                <a:cs typeface="B Titr" panose="00000700000000000000" pitchFamily="2" charset="-78"/>
              </a:rPr>
              <a:t>معرفی</a:t>
            </a:r>
          </a:p>
          <a:p>
            <a:pPr algn="ctr" rtl="1"/>
            <a:r>
              <a:rPr lang="fa-IR" sz="2000" dirty="0">
                <a:cs typeface="B Titr" panose="00000700000000000000" pitchFamily="2" charset="-78"/>
              </a:rPr>
              <a:t>پایگاه‌داده‌ی </a:t>
            </a:r>
          </a:p>
          <a:p>
            <a:pPr algn="ctr" rtl="1"/>
            <a:r>
              <a:rPr lang="fa-IR" sz="2000" b="1" dirty="0">
                <a:cs typeface="B Titr" panose="00000700000000000000" pitchFamily="2" charset="-78"/>
              </a:rPr>
              <a:t>غیررابطه‌ای</a:t>
            </a:r>
            <a:endParaRPr lang="en-US" sz="2000" b="1" dirty="0">
              <a:cs typeface="B Titr" panose="00000700000000000000" pitchFamily="2" charset="-78"/>
            </a:endParaRPr>
          </a:p>
        </p:txBody>
      </p:sp>
      <p:pic>
        <p:nvPicPr>
          <p:cNvPr id="19" name="Picture 18">
            <a:extLst>
              <a:ext uri="{FF2B5EF4-FFF2-40B4-BE49-F238E27FC236}">
                <a16:creationId xmlns:a16="http://schemas.microsoft.com/office/drawing/2014/main" id="{F174676F-56B3-4629-9C65-EED4DCD723B2}"/>
              </a:ext>
            </a:extLst>
          </p:cNvPr>
          <p:cNvPicPr>
            <a:picLocks noChangeAspect="1"/>
          </p:cNvPicPr>
          <p:nvPr/>
        </p:nvPicPr>
        <p:blipFill>
          <a:blip r:embed="rId14">
            <a:duotone>
              <a:prstClr val="black"/>
              <a:schemeClr val="accent5">
                <a:tint val="45000"/>
                <a:satMod val="400000"/>
              </a:schemeClr>
            </a:duotone>
          </a:blip>
          <a:stretch>
            <a:fillRect/>
          </a:stretch>
        </p:blipFill>
        <p:spPr>
          <a:xfrm>
            <a:off x="5524103" y="1450014"/>
            <a:ext cx="1782434" cy="1782434"/>
          </a:xfrm>
          <a:prstGeom prst="rect">
            <a:avLst/>
          </a:prstGeom>
          <a:effectLst>
            <a:outerShdw blurRad="127000" dist="127000" dir="1800000" algn="ctr" rotWithShape="0">
              <a:schemeClr val="tx2">
                <a:lumMod val="50000"/>
              </a:schemeClr>
            </a:outerShdw>
          </a:effectLst>
        </p:spPr>
      </p:pic>
      <p:pic>
        <p:nvPicPr>
          <p:cNvPr id="20" name="Picture 19">
            <a:hlinkClick r:id="rId15" action="ppaction://hlinksldjump"/>
            <a:extLst>
              <a:ext uri="{FF2B5EF4-FFF2-40B4-BE49-F238E27FC236}">
                <a16:creationId xmlns:a16="http://schemas.microsoft.com/office/drawing/2014/main" id="{0EB27855-2361-466E-A266-24DBAA8FF0D7}"/>
              </a:ext>
            </a:extLst>
          </p:cNvPr>
          <p:cNvPicPr>
            <a:picLocks noChangeAspect="1"/>
          </p:cNvPicPr>
          <p:nvPr/>
        </p:nvPicPr>
        <p:blipFill>
          <a:blip r:embed="rId13">
            <a:duotone>
              <a:schemeClr val="accent5">
                <a:shade val="45000"/>
                <a:satMod val="135000"/>
              </a:schemeClr>
              <a:prstClr val="white"/>
            </a:duotone>
          </a:blip>
          <a:stretch>
            <a:fillRect/>
          </a:stretch>
        </p:blipFill>
        <p:spPr>
          <a:xfrm>
            <a:off x="4710860" y="1365324"/>
            <a:ext cx="2022644" cy="2022644"/>
          </a:xfrm>
          <a:prstGeom prst="rect">
            <a:avLst/>
          </a:prstGeom>
          <a:effectLst>
            <a:outerShdw blurRad="127000" dist="127000" dir="1800000" algn="ctr" rotWithShape="0">
              <a:schemeClr val="accent1">
                <a:lumMod val="60000"/>
                <a:lumOff val="40000"/>
              </a:schemeClr>
            </a:outerShdw>
          </a:effectLst>
        </p:spPr>
      </p:pic>
      <p:pic>
        <p:nvPicPr>
          <p:cNvPr id="21" name="Picture 20">
            <a:extLst>
              <a:ext uri="{FF2B5EF4-FFF2-40B4-BE49-F238E27FC236}">
                <a16:creationId xmlns:a16="http://schemas.microsoft.com/office/drawing/2014/main" id="{74335A43-2572-4D90-8793-5477251146D2}"/>
              </a:ext>
            </a:extLst>
          </p:cNvPr>
          <p:cNvPicPr>
            <a:picLocks noChangeAspect="1"/>
          </p:cNvPicPr>
          <p:nvPr/>
        </p:nvPicPr>
        <p:blipFill>
          <a:blip r:embed="rId14">
            <a:duotone>
              <a:prstClr val="black"/>
              <a:schemeClr val="accent5">
                <a:tint val="45000"/>
                <a:satMod val="400000"/>
              </a:schemeClr>
            </a:duotone>
          </a:blip>
          <a:stretch>
            <a:fillRect/>
          </a:stretch>
        </p:blipFill>
        <p:spPr>
          <a:xfrm>
            <a:off x="1719278" y="1455337"/>
            <a:ext cx="1782434" cy="1782434"/>
          </a:xfrm>
          <a:prstGeom prst="rect">
            <a:avLst/>
          </a:prstGeom>
          <a:effectLst>
            <a:outerShdw blurRad="127000" dist="127000" dir="1800000" algn="ctr" rotWithShape="0">
              <a:schemeClr val="tx2">
                <a:lumMod val="50000"/>
              </a:schemeClr>
            </a:outerShdw>
          </a:effectLst>
        </p:spPr>
      </p:pic>
      <p:pic>
        <p:nvPicPr>
          <p:cNvPr id="22" name="Picture 21">
            <a:hlinkClick r:id="rId16" action="ppaction://hlinksldjump"/>
            <a:extLst>
              <a:ext uri="{FF2B5EF4-FFF2-40B4-BE49-F238E27FC236}">
                <a16:creationId xmlns:a16="http://schemas.microsoft.com/office/drawing/2014/main" id="{B324BD75-D684-41CF-82F9-A4DDC18443B5}"/>
              </a:ext>
            </a:extLst>
          </p:cNvPr>
          <p:cNvPicPr>
            <a:picLocks noChangeAspect="1"/>
          </p:cNvPicPr>
          <p:nvPr/>
        </p:nvPicPr>
        <p:blipFill>
          <a:blip r:embed="rId13">
            <a:duotone>
              <a:schemeClr val="accent5">
                <a:shade val="45000"/>
                <a:satMod val="135000"/>
              </a:schemeClr>
              <a:prstClr val="white"/>
            </a:duotone>
          </a:blip>
          <a:stretch>
            <a:fillRect/>
          </a:stretch>
        </p:blipFill>
        <p:spPr>
          <a:xfrm>
            <a:off x="906035" y="1362656"/>
            <a:ext cx="2022644" cy="2022644"/>
          </a:xfrm>
          <a:prstGeom prst="rect">
            <a:avLst/>
          </a:prstGeom>
          <a:effectLst>
            <a:outerShdw blurRad="127000" dist="127000" dir="1800000" algn="ctr" rotWithShape="0">
              <a:schemeClr val="accent1">
                <a:lumMod val="60000"/>
                <a:lumOff val="40000"/>
              </a:schemeClr>
            </a:outerShdw>
          </a:effectLst>
        </p:spPr>
      </p:pic>
      <p:sp>
        <p:nvSpPr>
          <p:cNvPr id="23" name="TextBox 22">
            <a:hlinkClick r:id="rId15" action="ppaction://hlinksldjump"/>
            <a:extLst>
              <a:ext uri="{FF2B5EF4-FFF2-40B4-BE49-F238E27FC236}">
                <a16:creationId xmlns:a16="http://schemas.microsoft.com/office/drawing/2014/main" id="{119A6031-0AC1-489D-95F3-E85D5912EFC9}"/>
              </a:ext>
            </a:extLst>
          </p:cNvPr>
          <p:cNvSpPr txBox="1"/>
          <p:nvPr/>
        </p:nvSpPr>
        <p:spPr>
          <a:xfrm>
            <a:off x="4490013" y="1847105"/>
            <a:ext cx="2406670" cy="1015663"/>
          </a:xfrm>
          <a:prstGeom prst="rect">
            <a:avLst/>
          </a:prstGeom>
          <a:noFill/>
        </p:spPr>
        <p:txBody>
          <a:bodyPr wrap="square" rtlCol="0">
            <a:spAutoFit/>
          </a:bodyPr>
          <a:lstStyle/>
          <a:p>
            <a:pPr algn="ctr" rtl="1"/>
            <a:r>
              <a:rPr lang="fa-IR" sz="2000" dirty="0">
                <a:cs typeface="B Titr" panose="00000700000000000000" pitchFamily="2" charset="-78"/>
              </a:rPr>
              <a:t>مزایا</a:t>
            </a:r>
          </a:p>
          <a:p>
            <a:pPr algn="ctr" rtl="1"/>
            <a:r>
              <a:rPr lang="fa-IR" sz="2000" dirty="0">
                <a:cs typeface="B Titr" panose="00000700000000000000" pitchFamily="2" charset="-78"/>
              </a:rPr>
              <a:t>و</a:t>
            </a:r>
          </a:p>
          <a:p>
            <a:pPr algn="ctr" rtl="1"/>
            <a:r>
              <a:rPr lang="fa-IR" sz="2000" dirty="0">
                <a:cs typeface="B Titr" panose="00000700000000000000" pitchFamily="2" charset="-78"/>
              </a:rPr>
              <a:t>معایب</a:t>
            </a:r>
            <a:endParaRPr lang="en-US" sz="2000" b="1" dirty="0">
              <a:cs typeface="B Titr" panose="00000700000000000000" pitchFamily="2" charset="-78"/>
            </a:endParaRPr>
          </a:p>
        </p:txBody>
      </p:sp>
      <p:sp>
        <p:nvSpPr>
          <p:cNvPr id="24" name="TextBox 23">
            <a:hlinkClick r:id="rId16" action="ppaction://hlinksldjump"/>
            <a:extLst>
              <a:ext uri="{FF2B5EF4-FFF2-40B4-BE49-F238E27FC236}">
                <a16:creationId xmlns:a16="http://schemas.microsoft.com/office/drawing/2014/main" id="{BF0F098A-8CE5-4844-BBC4-C907052B9D62}"/>
              </a:ext>
            </a:extLst>
          </p:cNvPr>
          <p:cNvSpPr txBox="1"/>
          <p:nvPr/>
        </p:nvSpPr>
        <p:spPr>
          <a:xfrm>
            <a:off x="740660" y="1797904"/>
            <a:ext cx="2332226" cy="1015663"/>
          </a:xfrm>
          <a:prstGeom prst="rect">
            <a:avLst/>
          </a:prstGeom>
          <a:noFill/>
        </p:spPr>
        <p:txBody>
          <a:bodyPr wrap="square" rtlCol="0">
            <a:spAutoFit/>
          </a:bodyPr>
          <a:lstStyle/>
          <a:p>
            <a:pPr algn="ctr" rtl="1"/>
            <a:r>
              <a:rPr lang="fa-IR" sz="2000" dirty="0">
                <a:cs typeface="B Titr" panose="00000700000000000000" pitchFamily="2" charset="-78"/>
              </a:rPr>
              <a:t>انواع</a:t>
            </a:r>
          </a:p>
          <a:p>
            <a:pPr algn="ctr" rtl="1"/>
            <a:r>
              <a:rPr lang="fa-IR" sz="2000" dirty="0">
                <a:cs typeface="B Titr" panose="00000700000000000000" pitchFamily="2" charset="-78"/>
              </a:rPr>
              <a:t>پایگاه‌های داده‌ی غیررابطه‌ای</a:t>
            </a:r>
            <a:endParaRPr lang="en-US" sz="2000" b="1" dirty="0">
              <a:cs typeface="B Titr" panose="00000700000000000000" pitchFamily="2" charset="-78"/>
            </a:endParaRPr>
          </a:p>
        </p:txBody>
      </p:sp>
      <p:grpSp>
        <p:nvGrpSpPr>
          <p:cNvPr id="25" name="Group 24">
            <a:extLst>
              <a:ext uri="{FF2B5EF4-FFF2-40B4-BE49-F238E27FC236}">
                <a16:creationId xmlns:a16="http://schemas.microsoft.com/office/drawing/2014/main" id="{F9427807-E320-4805-91E4-D3D484C32DC0}"/>
              </a:ext>
            </a:extLst>
          </p:cNvPr>
          <p:cNvGrpSpPr/>
          <p:nvPr/>
        </p:nvGrpSpPr>
        <p:grpSpPr>
          <a:xfrm>
            <a:off x="8863430" y="3787762"/>
            <a:ext cx="2107422" cy="1287710"/>
            <a:chOff x="7481906" y="4764253"/>
            <a:chExt cx="2391410" cy="1249680"/>
          </a:xfrm>
          <a:effectLst>
            <a:outerShdw blurRad="127000" dist="127000" dir="1800000" algn="ctr" rotWithShape="0">
              <a:schemeClr val="tx2">
                <a:lumMod val="50000"/>
              </a:schemeClr>
            </a:outerShdw>
          </a:effectLst>
        </p:grpSpPr>
        <p:sp>
          <p:nvSpPr>
            <p:cNvPr id="26" name="Freeform 49">
              <a:extLst>
                <a:ext uri="{FF2B5EF4-FFF2-40B4-BE49-F238E27FC236}">
                  <a16:creationId xmlns:a16="http://schemas.microsoft.com/office/drawing/2014/main" id="{2DC8BE4F-548A-4030-B71B-0E6936E394A7}"/>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7" name="Freeform 50">
              <a:extLst>
                <a:ext uri="{FF2B5EF4-FFF2-40B4-BE49-F238E27FC236}">
                  <a16:creationId xmlns:a16="http://schemas.microsoft.com/office/drawing/2014/main" id="{708B28F5-E709-4892-B147-1D010FBF6AE3}"/>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8" name="Freeform 51">
              <a:extLst>
                <a:ext uri="{FF2B5EF4-FFF2-40B4-BE49-F238E27FC236}">
                  <a16:creationId xmlns:a16="http://schemas.microsoft.com/office/drawing/2014/main" id="{EBFF1A7B-1213-485A-8A1D-E33A2A96EC96}"/>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grpSp>
        <p:nvGrpSpPr>
          <p:cNvPr id="29" name="Group 28">
            <a:extLst>
              <a:ext uri="{FF2B5EF4-FFF2-40B4-BE49-F238E27FC236}">
                <a16:creationId xmlns:a16="http://schemas.microsoft.com/office/drawing/2014/main" id="{E514490F-1A5E-46BA-A2A1-7014BD5A8925}"/>
              </a:ext>
            </a:extLst>
          </p:cNvPr>
          <p:cNvGrpSpPr/>
          <p:nvPr/>
        </p:nvGrpSpPr>
        <p:grpSpPr>
          <a:xfrm>
            <a:off x="5070861" y="3777166"/>
            <a:ext cx="2107422" cy="1149979"/>
            <a:chOff x="7481906" y="4764253"/>
            <a:chExt cx="2391410" cy="1249680"/>
          </a:xfrm>
          <a:effectLst>
            <a:outerShdw blurRad="127000" dist="127000" dir="1800000" algn="ctr" rotWithShape="0">
              <a:schemeClr val="tx2">
                <a:lumMod val="50000"/>
              </a:schemeClr>
            </a:outerShdw>
          </a:effectLst>
        </p:grpSpPr>
        <p:sp>
          <p:nvSpPr>
            <p:cNvPr id="30" name="Freeform 53">
              <a:extLst>
                <a:ext uri="{FF2B5EF4-FFF2-40B4-BE49-F238E27FC236}">
                  <a16:creationId xmlns:a16="http://schemas.microsoft.com/office/drawing/2014/main" id="{455AB594-B2EA-4ECA-94CD-3318067EB36A}"/>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2" name="Freeform 54">
              <a:extLst>
                <a:ext uri="{FF2B5EF4-FFF2-40B4-BE49-F238E27FC236}">
                  <a16:creationId xmlns:a16="http://schemas.microsoft.com/office/drawing/2014/main" id="{7B43A143-E3D4-472F-8793-7CD09B7B974C}"/>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3" name="Freeform 55">
              <a:extLst>
                <a:ext uri="{FF2B5EF4-FFF2-40B4-BE49-F238E27FC236}">
                  <a16:creationId xmlns:a16="http://schemas.microsoft.com/office/drawing/2014/main" id="{8FE1E07B-98C0-4307-9453-09388CAF171E}"/>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grpSp>
        <p:nvGrpSpPr>
          <p:cNvPr id="34" name="Group 33">
            <a:extLst>
              <a:ext uri="{FF2B5EF4-FFF2-40B4-BE49-F238E27FC236}">
                <a16:creationId xmlns:a16="http://schemas.microsoft.com/office/drawing/2014/main" id="{6FF68734-3F33-4894-AB6E-5E763221D72A}"/>
              </a:ext>
            </a:extLst>
          </p:cNvPr>
          <p:cNvGrpSpPr/>
          <p:nvPr/>
        </p:nvGrpSpPr>
        <p:grpSpPr>
          <a:xfrm>
            <a:off x="1283094" y="3789578"/>
            <a:ext cx="2107422" cy="1149979"/>
            <a:chOff x="7481906" y="4764253"/>
            <a:chExt cx="2391410" cy="1249680"/>
          </a:xfrm>
          <a:effectLst>
            <a:outerShdw blurRad="127000" dist="127000" dir="1800000" algn="ctr" rotWithShape="0">
              <a:schemeClr val="tx2">
                <a:lumMod val="50000"/>
              </a:schemeClr>
            </a:outerShdw>
          </a:effectLst>
        </p:grpSpPr>
        <p:sp>
          <p:nvSpPr>
            <p:cNvPr id="35" name="Freeform 57">
              <a:extLst>
                <a:ext uri="{FF2B5EF4-FFF2-40B4-BE49-F238E27FC236}">
                  <a16:creationId xmlns:a16="http://schemas.microsoft.com/office/drawing/2014/main" id="{C87546A6-D4A2-4E54-BFD7-24061866AC7A}"/>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6" name="Freeform 58">
              <a:extLst>
                <a:ext uri="{FF2B5EF4-FFF2-40B4-BE49-F238E27FC236}">
                  <a16:creationId xmlns:a16="http://schemas.microsoft.com/office/drawing/2014/main" id="{730ECF10-4F24-43EE-B5AF-71C77C5C39D6}"/>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7" name="Freeform 59">
              <a:extLst>
                <a:ext uri="{FF2B5EF4-FFF2-40B4-BE49-F238E27FC236}">
                  <a16:creationId xmlns:a16="http://schemas.microsoft.com/office/drawing/2014/main" id="{4A510B38-741B-4A9A-9434-59B70918EBE0}"/>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cxnSp>
        <p:nvCxnSpPr>
          <p:cNvPr id="38" name="Straight Connector 37">
            <a:extLst>
              <a:ext uri="{FF2B5EF4-FFF2-40B4-BE49-F238E27FC236}">
                <a16:creationId xmlns:a16="http://schemas.microsoft.com/office/drawing/2014/main" id="{61AA5B32-BA94-4698-8BF6-39A0278937AE}"/>
              </a:ext>
            </a:extLst>
          </p:cNvPr>
          <p:cNvCxnSpPr>
            <a:stCxn id="28" idx="4"/>
          </p:cNvCxnSpPr>
          <p:nvPr/>
        </p:nvCxnSpPr>
        <p:spPr>
          <a:xfrm flipH="1" flipV="1">
            <a:off x="9904025" y="3340578"/>
            <a:ext cx="13676" cy="44718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CCDA9C2-D409-4D2F-9E3E-7A6609F366FA}"/>
              </a:ext>
            </a:extLst>
          </p:cNvPr>
          <p:cNvCxnSpPr>
            <a:stCxn id="33" idx="4"/>
          </p:cNvCxnSpPr>
          <p:nvPr/>
        </p:nvCxnSpPr>
        <p:spPr>
          <a:xfrm flipH="1" flipV="1">
            <a:off x="6124012" y="3340578"/>
            <a:ext cx="1120" cy="43658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9B3139-FE1C-4703-B65F-7418EDFA829C}"/>
              </a:ext>
            </a:extLst>
          </p:cNvPr>
          <p:cNvCxnSpPr>
            <a:stCxn id="37" idx="4"/>
          </p:cNvCxnSpPr>
          <p:nvPr/>
        </p:nvCxnSpPr>
        <p:spPr>
          <a:xfrm flipV="1">
            <a:off x="2337365" y="3313132"/>
            <a:ext cx="7754" cy="47644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45863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anim calcmode="lin" valueType="num">
                                      <p:cBhvr>
                                        <p:cTn id="22" dur="250" fill="hold"/>
                                        <p:tgtEl>
                                          <p:spTgt spid="25"/>
                                        </p:tgtEl>
                                        <p:attrNameLst>
                                          <p:attrName>ppt_x</p:attrName>
                                        </p:attrNameLst>
                                      </p:cBhvr>
                                      <p:tavLst>
                                        <p:tav tm="0">
                                          <p:val>
                                            <p:strVal val="#ppt_x"/>
                                          </p:val>
                                        </p:tav>
                                        <p:tav tm="100000">
                                          <p:val>
                                            <p:strVal val="#ppt_x"/>
                                          </p:val>
                                        </p:tav>
                                      </p:tavLst>
                                    </p:anim>
                                    <p:anim calcmode="lin" valueType="num">
                                      <p:cBhvr>
                                        <p:cTn id="23" dur="250" fill="hold"/>
                                        <p:tgtEl>
                                          <p:spTgt spid="25"/>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250"/>
                                        <p:tgtEl>
                                          <p:spTgt spid="38"/>
                                        </p:tgtEl>
                                      </p:cBhvr>
                                    </p:animEffect>
                                  </p:childTnLst>
                                </p:cTn>
                              </p:par>
                            </p:childTnLst>
                          </p:cTn>
                        </p:par>
                        <p:par>
                          <p:cTn id="28" fill="hold">
                            <p:stCondLst>
                              <p:cond delay="1250"/>
                            </p:stCondLst>
                            <p:childTnLst>
                              <p:par>
                                <p:cTn id="29" presetID="50" presetClass="entr" presetSubtype="0" decel="100000" fill="hold" nodeType="afterEffect">
                                  <p:stCondLst>
                                    <p:cond delay="50"/>
                                  </p:stCondLst>
                                  <p:childTnLst>
                                    <p:set>
                                      <p:cBhvr>
                                        <p:cTn id="30" dur="1" fill="hold">
                                          <p:stCondLst>
                                            <p:cond delay="0"/>
                                          </p:stCondLst>
                                        </p:cTn>
                                        <p:tgtEl>
                                          <p:spTgt spid="14"/>
                                        </p:tgtEl>
                                        <p:attrNameLst>
                                          <p:attrName>style.visibility</p:attrName>
                                        </p:attrNameLst>
                                      </p:cBhvr>
                                      <p:to>
                                        <p:strVal val="visible"/>
                                      </p:to>
                                    </p:set>
                                    <p:anim calcmode="lin" valueType="num">
                                      <p:cBhvr>
                                        <p:cTn id="31" dur="250" fill="hold"/>
                                        <p:tgtEl>
                                          <p:spTgt spid="14"/>
                                        </p:tgtEl>
                                        <p:attrNameLst>
                                          <p:attrName>ppt_w</p:attrName>
                                        </p:attrNameLst>
                                      </p:cBhvr>
                                      <p:tavLst>
                                        <p:tav tm="0">
                                          <p:val>
                                            <p:strVal val="#ppt_w+.3"/>
                                          </p:val>
                                        </p:tav>
                                        <p:tav tm="100000">
                                          <p:val>
                                            <p:strVal val="#ppt_w"/>
                                          </p:val>
                                        </p:tav>
                                      </p:tavLst>
                                    </p:anim>
                                    <p:anim calcmode="lin" valueType="num">
                                      <p:cBhvr>
                                        <p:cTn id="32" dur="250" fill="hold"/>
                                        <p:tgtEl>
                                          <p:spTgt spid="14"/>
                                        </p:tgtEl>
                                        <p:attrNameLst>
                                          <p:attrName>ppt_h</p:attrName>
                                        </p:attrNameLst>
                                      </p:cBhvr>
                                      <p:tavLst>
                                        <p:tav tm="0">
                                          <p:val>
                                            <p:strVal val="#ppt_h"/>
                                          </p:val>
                                        </p:tav>
                                        <p:tav tm="100000">
                                          <p:val>
                                            <p:strVal val="#ppt_h"/>
                                          </p:val>
                                        </p:tav>
                                      </p:tavLst>
                                    </p:anim>
                                    <p:animEffect transition="in" filter="fade">
                                      <p:cBhvr>
                                        <p:cTn id="33" dur="250"/>
                                        <p:tgtEl>
                                          <p:spTgt spid="14"/>
                                        </p:tgtEl>
                                      </p:cBhvr>
                                    </p:animEffect>
                                  </p:childTnLst>
                                </p:cTn>
                              </p:par>
                            </p:childTnLst>
                          </p:cTn>
                        </p:par>
                        <p:par>
                          <p:cTn id="34" fill="hold">
                            <p:stCondLst>
                              <p:cond delay="1550"/>
                            </p:stCondLst>
                            <p:childTnLst>
                              <p:par>
                                <p:cTn id="35" presetID="55"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250" fill="hold"/>
                                        <p:tgtEl>
                                          <p:spTgt spid="15"/>
                                        </p:tgtEl>
                                        <p:attrNameLst>
                                          <p:attrName>ppt_w</p:attrName>
                                        </p:attrNameLst>
                                      </p:cBhvr>
                                      <p:tavLst>
                                        <p:tav tm="0">
                                          <p:val>
                                            <p:strVal val="#ppt_w*0.70"/>
                                          </p:val>
                                        </p:tav>
                                        <p:tav tm="100000">
                                          <p:val>
                                            <p:strVal val="#ppt_w"/>
                                          </p:val>
                                        </p:tav>
                                      </p:tavLst>
                                    </p:anim>
                                    <p:anim calcmode="lin" valueType="num">
                                      <p:cBhvr>
                                        <p:cTn id="38" dur="250" fill="hold"/>
                                        <p:tgtEl>
                                          <p:spTgt spid="15"/>
                                        </p:tgtEl>
                                        <p:attrNameLst>
                                          <p:attrName>ppt_h</p:attrName>
                                        </p:attrNameLst>
                                      </p:cBhvr>
                                      <p:tavLst>
                                        <p:tav tm="0">
                                          <p:val>
                                            <p:strVal val="#ppt_h"/>
                                          </p:val>
                                        </p:tav>
                                        <p:tav tm="100000">
                                          <p:val>
                                            <p:strVal val="#ppt_h"/>
                                          </p:val>
                                        </p:tav>
                                      </p:tavLst>
                                    </p:anim>
                                    <p:animEffect transition="in" filter="fade">
                                      <p:cBhvr>
                                        <p:cTn id="39" dur="250"/>
                                        <p:tgtEl>
                                          <p:spTgt spid="15"/>
                                        </p:tgtEl>
                                      </p:cBhvr>
                                    </p:animEffect>
                                  </p:childTnLst>
                                </p:cTn>
                              </p:par>
                            </p:childTnLst>
                          </p:cTn>
                        </p:par>
                        <p:par>
                          <p:cTn id="40" fill="hold">
                            <p:stCondLst>
                              <p:cond delay="1800"/>
                            </p:stCondLst>
                            <p:childTnLst>
                              <p:par>
                                <p:cTn id="41" presetID="55"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250" fill="hold"/>
                                        <p:tgtEl>
                                          <p:spTgt spid="18"/>
                                        </p:tgtEl>
                                        <p:attrNameLst>
                                          <p:attrName>ppt_w</p:attrName>
                                        </p:attrNameLst>
                                      </p:cBhvr>
                                      <p:tavLst>
                                        <p:tav tm="0">
                                          <p:val>
                                            <p:strVal val="#ppt_w*0.70"/>
                                          </p:val>
                                        </p:tav>
                                        <p:tav tm="100000">
                                          <p:val>
                                            <p:strVal val="#ppt_w"/>
                                          </p:val>
                                        </p:tav>
                                      </p:tavLst>
                                    </p:anim>
                                    <p:anim calcmode="lin" valueType="num">
                                      <p:cBhvr>
                                        <p:cTn id="44" dur="250" fill="hold"/>
                                        <p:tgtEl>
                                          <p:spTgt spid="18"/>
                                        </p:tgtEl>
                                        <p:attrNameLst>
                                          <p:attrName>ppt_h</p:attrName>
                                        </p:attrNameLst>
                                      </p:cBhvr>
                                      <p:tavLst>
                                        <p:tav tm="0">
                                          <p:val>
                                            <p:strVal val="#ppt_h"/>
                                          </p:val>
                                        </p:tav>
                                        <p:tav tm="100000">
                                          <p:val>
                                            <p:strVal val="#ppt_h"/>
                                          </p:val>
                                        </p:tav>
                                      </p:tavLst>
                                    </p:anim>
                                    <p:animEffect transition="in" filter="fade">
                                      <p:cBhvr>
                                        <p:cTn id="45" dur="250"/>
                                        <p:tgtEl>
                                          <p:spTgt spid="18"/>
                                        </p:tgtEl>
                                      </p:cBhvr>
                                    </p:animEffect>
                                  </p:childTnLst>
                                </p:cTn>
                              </p:par>
                            </p:childTnLst>
                          </p:cTn>
                        </p:par>
                        <p:par>
                          <p:cTn id="46" fill="hold">
                            <p:stCondLst>
                              <p:cond delay="2050"/>
                            </p:stCondLst>
                            <p:childTnLst>
                              <p:par>
                                <p:cTn id="47" presetID="42"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250"/>
                                        <p:tgtEl>
                                          <p:spTgt spid="29"/>
                                        </p:tgtEl>
                                      </p:cBhvr>
                                    </p:animEffect>
                                    <p:anim calcmode="lin" valueType="num">
                                      <p:cBhvr>
                                        <p:cTn id="50" dur="250" fill="hold"/>
                                        <p:tgtEl>
                                          <p:spTgt spid="29"/>
                                        </p:tgtEl>
                                        <p:attrNameLst>
                                          <p:attrName>ppt_x</p:attrName>
                                        </p:attrNameLst>
                                      </p:cBhvr>
                                      <p:tavLst>
                                        <p:tav tm="0">
                                          <p:val>
                                            <p:strVal val="#ppt_x"/>
                                          </p:val>
                                        </p:tav>
                                        <p:tav tm="100000">
                                          <p:val>
                                            <p:strVal val="#ppt_x"/>
                                          </p:val>
                                        </p:tav>
                                      </p:tavLst>
                                    </p:anim>
                                    <p:anim calcmode="lin" valueType="num">
                                      <p:cBhvr>
                                        <p:cTn id="51" dur="250" fill="hold"/>
                                        <p:tgtEl>
                                          <p:spTgt spid="29"/>
                                        </p:tgtEl>
                                        <p:attrNameLst>
                                          <p:attrName>ppt_y</p:attrName>
                                        </p:attrNameLst>
                                      </p:cBhvr>
                                      <p:tavLst>
                                        <p:tav tm="0">
                                          <p:val>
                                            <p:strVal val="#ppt_y+.1"/>
                                          </p:val>
                                        </p:tav>
                                        <p:tav tm="100000">
                                          <p:val>
                                            <p:strVal val="#ppt_y"/>
                                          </p:val>
                                        </p:tav>
                                      </p:tavLst>
                                    </p:anim>
                                  </p:childTnLst>
                                </p:cTn>
                              </p:par>
                            </p:childTnLst>
                          </p:cTn>
                        </p:par>
                        <p:par>
                          <p:cTn id="52" fill="hold">
                            <p:stCondLst>
                              <p:cond delay="2300"/>
                            </p:stCondLst>
                            <p:childTnLst>
                              <p:par>
                                <p:cTn id="53" presetID="22" presetClass="entr" presetSubtype="4"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250"/>
                                        <p:tgtEl>
                                          <p:spTgt spid="39"/>
                                        </p:tgtEl>
                                      </p:cBhvr>
                                    </p:animEffect>
                                  </p:childTnLst>
                                </p:cTn>
                              </p:par>
                            </p:childTnLst>
                          </p:cTn>
                        </p:par>
                        <p:par>
                          <p:cTn id="56" fill="hold">
                            <p:stCondLst>
                              <p:cond delay="2550"/>
                            </p:stCondLst>
                            <p:childTnLst>
                              <p:par>
                                <p:cTn id="57" presetID="50" presetClass="entr" presetSubtype="0" decel="10000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250" fill="hold"/>
                                        <p:tgtEl>
                                          <p:spTgt spid="19"/>
                                        </p:tgtEl>
                                        <p:attrNameLst>
                                          <p:attrName>ppt_w</p:attrName>
                                        </p:attrNameLst>
                                      </p:cBhvr>
                                      <p:tavLst>
                                        <p:tav tm="0">
                                          <p:val>
                                            <p:strVal val="#ppt_w+.3"/>
                                          </p:val>
                                        </p:tav>
                                        <p:tav tm="100000">
                                          <p:val>
                                            <p:strVal val="#ppt_w"/>
                                          </p:val>
                                        </p:tav>
                                      </p:tavLst>
                                    </p:anim>
                                    <p:anim calcmode="lin" valueType="num">
                                      <p:cBhvr>
                                        <p:cTn id="60" dur="250" fill="hold"/>
                                        <p:tgtEl>
                                          <p:spTgt spid="19"/>
                                        </p:tgtEl>
                                        <p:attrNameLst>
                                          <p:attrName>ppt_h</p:attrName>
                                        </p:attrNameLst>
                                      </p:cBhvr>
                                      <p:tavLst>
                                        <p:tav tm="0">
                                          <p:val>
                                            <p:strVal val="#ppt_h"/>
                                          </p:val>
                                        </p:tav>
                                        <p:tav tm="100000">
                                          <p:val>
                                            <p:strVal val="#ppt_h"/>
                                          </p:val>
                                        </p:tav>
                                      </p:tavLst>
                                    </p:anim>
                                    <p:animEffect transition="in" filter="fade">
                                      <p:cBhvr>
                                        <p:cTn id="61" dur="250"/>
                                        <p:tgtEl>
                                          <p:spTgt spid="19"/>
                                        </p:tgtEl>
                                      </p:cBhvr>
                                    </p:animEffect>
                                  </p:childTnLst>
                                </p:cTn>
                              </p:par>
                            </p:childTnLst>
                          </p:cTn>
                        </p:par>
                        <p:par>
                          <p:cTn id="62" fill="hold">
                            <p:stCondLst>
                              <p:cond delay="2800"/>
                            </p:stCondLst>
                            <p:childTnLst>
                              <p:par>
                                <p:cTn id="63" presetID="55" presetClass="entr" presetSubtype="0"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250" fill="hold"/>
                                        <p:tgtEl>
                                          <p:spTgt spid="20"/>
                                        </p:tgtEl>
                                        <p:attrNameLst>
                                          <p:attrName>ppt_w</p:attrName>
                                        </p:attrNameLst>
                                      </p:cBhvr>
                                      <p:tavLst>
                                        <p:tav tm="0">
                                          <p:val>
                                            <p:strVal val="#ppt_w*0.70"/>
                                          </p:val>
                                        </p:tav>
                                        <p:tav tm="100000">
                                          <p:val>
                                            <p:strVal val="#ppt_w"/>
                                          </p:val>
                                        </p:tav>
                                      </p:tavLst>
                                    </p:anim>
                                    <p:anim calcmode="lin" valueType="num">
                                      <p:cBhvr>
                                        <p:cTn id="66" dur="250" fill="hold"/>
                                        <p:tgtEl>
                                          <p:spTgt spid="20"/>
                                        </p:tgtEl>
                                        <p:attrNameLst>
                                          <p:attrName>ppt_h</p:attrName>
                                        </p:attrNameLst>
                                      </p:cBhvr>
                                      <p:tavLst>
                                        <p:tav tm="0">
                                          <p:val>
                                            <p:strVal val="#ppt_h"/>
                                          </p:val>
                                        </p:tav>
                                        <p:tav tm="100000">
                                          <p:val>
                                            <p:strVal val="#ppt_h"/>
                                          </p:val>
                                        </p:tav>
                                      </p:tavLst>
                                    </p:anim>
                                    <p:animEffect transition="in" filter="fade">
                                      <p:cBhvr>
                                        <p:cTn id="67" dur="250"/>
                                        <p:tgtEl>
                                          <p:spTgt spid="20"/>
                                        </p:tgtEl>
                                      </p:cBhvr>
                                    </p:animEffect>
                                  </p:childTnLst>
                                </p:cTn>
                              </p:par>
                            </p:childTnLst>
                          </p:cTn>
                        </p:par>
                        <p:par>
                          <p:cTn id="68" fill="hold">
                            <p:stCondLst>
                              <p:cond delay="3050"/>
                            </p:stCondLst>
                            <p:childTnLst>
                              <p:par>
                                <p:cTn id="69" presetID="55" presetClass="entr" presetSubtype="0"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250" fill="hold"/>
                                        <p:tgtEl>
                                          <p:spTgt spid="23"/>
                                        </p:tgtEl>
                                        <p:attrNameLst>
                                          <p:attrName>ppt_w</p:attrName>
                                        </p:attrNameLst>
                                      </p:cBhvr>
                                      <p:tavLst>
                                        <p:tav tm="0">
                                          <p:val>
                                            <p:strVal val="#ppt_w*0.70"/>
                                          </p:val>
                                        </p:tav>
                                        <p:tav tm="100000">
                                          <p:val>
                                            <p:strVal val="#ppt_w"/>
                                          </p:val>
                                        </p:tav>
                                      </p:tavLst>
                                    </p:anim>
                                    <p:anim calcmode="lin" valueType="num">
                                      <p:cBhvr>
                                        <p:cTn id="72" dur="250" fill="hold"/>
                                        <p:tgtEl>
                                          <p:spTgt spid="23"/>
                                        </p:tgtEl>
                                        <p:attrNameLst>
                                          <p:attrName>ppt_h</p:attrName>
                                        </p:attrNameLst>
                                      </p:cBhvr>
                                      <p:tavLst>
                                        <p:tav tm="0">
                                          <p:val>
                                            <p:strVal val="#ppt_h"/>
                                          </p:val>
                                        </p:tav>
                                        <p:tav tm="100000">
                                          <p:val>
                                            <p:strVal val="#ppt_h"/>
                                          </p:val>
                                        </p:tav>
                                      </p:tavLst>
                                    </p:anim>
                                    <p:animEffect transition="in" filter="fade">
                                      <p:cBhvr>
                                        <p:cTn id="73" dur="250"/>
                                        <p:tgtEl>
                                          <p:spTgt spid="23"/>
                                        </p:tgtEl>
                                      </p:cBhvr>
                                    </p:animEffect>
                                  </p:childTnLst>
                                </p:cTn>
                              </p:par>
                            </p:childTnLst>
                          </p:cTn>
                        </p:par>
                        <p:par>
                          <p:cTn id="74" fill="hold">
                            <p:stCondLst>
                              <p:cond delay="3300"/>
                            </p:stCondLst>
                            <p:childTnLst>
                              <p:par>
                                <p:cTn id="75" presetID="42" presetClass="entr" presetSubtype="0" fill="hold" nodeType="afterEffect">
                                  <p:stCondLst>
                                    <p:cond delay="25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250"/>
                                        <p:tgtEl>
                                          <p:spTgt spid="34"/>
                                        </p:tgtEl>
                                      </p:cBhvr>
                                    </p:animEffect>
                                    <p:anim calcmode="lin" valueType="num">
                                      <p:cBhvr>
                                        <p:cTn id="78" dur="250" fill="hold"/>
                                        <p:tgtEl>
                                          <p:spTgt spid="34"/>
                                        </p:tgtEl>
                                        <p:attrNameLst>
                                          <p:attrName>ppt_x</p:attrName>
                                        </p:attrNameLst>
                                      </p:cBhvr>
                                      <p:tavLst>
                                        <p:tav tm="0">
                                          <p:val>
                                            <p:strVal val="#ppt_x"/>
                                          </p:val>
                                        </p:tav>
                                        <p:tav tm="100000">
                                          <p:val>
                                            <p:strVal val="#ppt_x"/>
                                          </p:val>
                                        </p:tav>
                                      </p:tavLst>
                                    </p:anim>
                                    <p:anim calcmode="lin" valueType="num">
                                      <p:cBhvr>
                                        <p:cTn id="79" dur="250" fill="hold"/>
                                        <p:tgtEl>
                                          <p:spTgt spid="34"/>
                                        </p:tgtEl>
                                        <p:attrNameLst>
                                          <p:attrName>ppt_y</p:attrName>
                                        </p:attrNameLst>
                                      </p:cBhvr>
                                      <p:tavLst>
                                        <p:tav tm="0">
                                          <p:val>
                                            <p:strVal val="#ppt_y+.1"/>
                                          </p:val>
                                        </p:tav>
                                        <p:tav tm="100000">
                                          <p:val>
                                            <p:strVal val="#ppt_y"/>
                                          </p:val>
                                        </p:tav>
                                      </p:tavLst>
                                    </p:anim>
                                  </p:childTnLst>
                                </p:cTn>
                              </p:par>
                            </p:childTnLst>
                          </p:cTn>
                        </p:par>
                        <p:par>
                          <p:cTn id="80" fill="hold">
                            <p:stCondLst>
                              <p:cond delay="3800"/>
                            </p:stCondLst>
                            <p:childTnLst>
                              <p:par>
                                <p:cTn id="81" presetID="22" presetClass="entr" presetSubtype="4" fill="hold"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down)">
                                      <p:cBhvr>
                                        <p:cTn id="83" dur="250"/>
                                        <p:tgtEl>
                                          <p:spTgt spid="40"/>
                                        </p:tgtEl>
                                      </p:cBhvr>
                                    </p:animEffect>
                                  </p:childTnLst>
                                </p:cTn>
                              </p:par>
                            </p:childTnLst>
                          </p:cTn>
                        </p:par>
                        <p:par>
                          <p:cTn id="84" fill="hold">
                            <p:stCondLst>
                              <p:cond delay="4050"/>
                            </p:stCondLst>
                            <p:childTnLst>
                              <p:par>
                                <p:cTn id="85" presetID="50" presetClass="entr" presetSubtype="0" decel="100000" fill="hold"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250" fill="hold"/>
                                        <p:tgtEl>
                                          <p:spTgt spid="21"/>
                                        </p:tgtEl>
                                        <p:attrNameLst>
                                          <p:attrName>ppt_w</p:attrName>
                                        </p:attrNameLst>
                                      </p:cBhvr>
                                      <p:tavLst>
                                        <p:tav tm="0">
                                          <p:val>
                                            <p:strVal val="#ppt_w+.3"/>
                                          </p:val>
                                        </p:tav>
                                        <p:tav tm="100000">
                                          <p:val>
                                            <p:strVal val="#ppt_w"/>
                                          </p:val>
                                        </p:tav>
                                      </p:tavLst>
                                    </p:anim>
                                    <p:anim calcmode="lin" valueType="num">
                                      <p:cBhvr>
                                        <p:cTn id="88" dur="250" fill="hold"/>
                                        <p:tgtEl>
                                          <p:spTgt spid="21"/>
                                        </p:tgtEl>
                                        <p:attrNameLst>
                                          <p:attrName>ppt_h</p:attrName>
                                        </p:attrNameLst>
                                      </p:cBhvr>
                                      <p:tavLst>
                                        <p:tav tm="0">
                                          <p:val>
                                            <p:strVal val="#ppt_h"/>
                                          </p:val>
                                        </p:tav>
                                        <p:tav tm="100000">
                                          <p:val>
                                            <p:strVal val="#ppt_h"/>
                                          </p:val>
                                        </p:tav>
                                      </p:tavLst>
                                    </p:anim>
                                    <p:animEffect transition="in" filter="fade">
                                      <p:cBhvr>
                                        <p:cTn id="89" dur="250"/>
                                        <p:tgtEl>
                                          <p:spTgt spid="21"/>
                                        </p:tgtEl>
                                      </p:cBhvr>
                                    </p:animEffect>
                                  </p:childTnLst>
                                </p:cTn>
                              </p:par>
                            </p:childTnLst>
                          </p:cTn>
                        </p:par>
                        <p:par>
                          <p:cTn id="90" fill="hold">
                            <p:stCondLst>
                              <p:cond delay="4300"/>
                            </p:stCondLst>
                            <p:childTnLst>
                              <p:par>
                                <p:cTn id="91" presetID="55" presetClass="entr" presetSubtype="0" fill="hold" nodeType="after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p:cTn id="93" dur="250" fill="hold"/>
                                        <p:tgtEl>
                                          <p:spTgt spid="22"/>
                                        </p:tgtEl>
                                        <p:attrNameLst>
                                          <p:attrName>ppt_w</p:attrName>
                                        </p:attrNameLst>
                                      </p:cBhvr>
                                      <p:tavLst>
                                        <p:tav tm="0">
                                          <p:val>
                                            <p:strVal val="#ppt_w*0.70"/>
                                          </p:val>
                                        </p:tav>
                                        <p:tav tm="100000">
                                          <p:val>
                                            <p:strVal val="#ppt_w"/>
                                          </p:val>
                                        </p:tav>
                                      </p:tavLst>
                                    </p:anim>
                                    <p:anim calcmode="lin" valueType="num">
                                      <p:cBhvr>
                                        <p:cTn id="94" dur="250" fill="hold"/>
                                        <p:tgtEl>
                                          <p:spTgt spid="22"/>
                                        </p:tgtEl>
                                        <p:attrNameLst>
                                          <p:attrName>ppt_h</p:attrName>
                                        </p:attrNameLst>
                                      </p:cBhvr>
                                      <p:tavLst>
                                        <p:tav tm="0">
                                          <p:val>
                                            <p:strVal val="#ppt_h"/>
                                          </p:val>
                                        </p:tav>
                                        <p:tav tm="100000">
                                          <p:val>
                                            <p:strVal val="#ppt_h"/>
                                          </p:val>
                                        </p:tav>
                                      </p:tavLst>
                                    </p:anim>
                                    <p:animEffect transition="in" filter="fade">
                                      <p:cBhvr>
                                        <p:cTn id="95" dur="250"/>
                                        <p:tgtEl>
                                          <p:spTgt spid="22"/>
                                        </p:tgtEl>
                                      </p:cBhvr>
                                    </p:animEffect>
                                  </p:childTnLst>
                                </p:cTn>
                              </p:par>
                            </p:childTnLst>
                          </p:cTn>
                        </p:par>
                        <p:par>
                          <p:cTn id="96" fill="hold">
                            <p:stCondLst>
                              <p:cond delay="4550"/>
                            </p:stCondLst>
                            <p:childTnLst>
                              <p:par>
                                <p:cTn id="97" presetID="55" presetClass="entr" presetSubtype="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p:cTn id="99" dur="250" fill="hold"/>
                                        <p:tgtEl>
                                          <p:spTgt spid="24"/>
                                        </p:tgtEl>
                                        <p:attrNameLst>
                                          <p:attrName>ppt_w</p:attrName>
                                        </p:attrNameLst>
                                      </p:cBhvr>
                                      <p:tavLst>
                                        <p:tav tm="0">
                                          <p:val>
                                            <p:strVal val="#ppt_w*0.70"/>
                                          </p:val>
                                        </p:tav>
                                        <p:tav tm="100000">
                                          <p:val>
                                            <p:strVal val="#ppt_w"/>
                                          </p:val>
                                        </p:tav>
                                      </p:tavLst>
                                    </p:anim>
                                    <p:anim calcmode="lin" valueType="num">
                                      <p:cBhvr>
                                        <p:cTn id="100" dur="250" fill="hold"/>
                                        <p:tgtEl>
                                          <p:spTgt spid="24"/>
                                        </p:tgtEl>
                                        <p:attrNameLst>
                                          <p:attrName>ppt_h</p:attrName>
                                        </p:attrNameLst>
                                      </p:cBhvr>
                                      <p:tavLst>
                                        <p:tav tm="0">
                                          <p:val>
                                            <p:strVal val="#ppt_h"/>
                                          </p:val>
                                        </p:tav>
                                        <p:tav tm="100000">
                                          <p:val>
                                            <p:strVal val="#ppt_h"/>
                                          </p:val>
                                        </p:tav>
                                      </p:tavLst>
                                    </p:anim>
                                    <p:animEffect transition="in" filter="fade">
                                      <p:cBhvr>
                                        <p:cTn id="101"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معرفی پایگاه‌داده‌ی غیررابطه‌ای</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11" name="Rectangle 10">
            <a:extLst>
              <a:ext uri="{FF2B5EF4-FFF2-40B4-BE49-F238E27FC236}">
                <a16:creationId xmlns:a16="http://schemas.microsoft.com/office/drawing/2014/main" id="{60AA8793-EE84-4E50-9AFF-3400C3EF3B7F}"/>
              </a:ext>
            </a:extLst>
          </p:cNvPr>
          <p:cNvSpPr/>
          <p:nvPr/>
        </p:nvSpPr>
        <p:spPr>
          <a:xfrm>
            <a:off x="596346" y="1165445"/>
            <a:ext cx="11039061" cy="1304203"/>
          </a:xfrm>
          <a:prstGeom prst="rect">
            <a:avLst/>
          </a:prstGeom>
        </p:spPr>
        <p:txBody>
          <a:bodyPr wrap="square">
            <a:spAutoFit/>
          </a:bodyPr>
          <a:lstStyle/>
          <a:p>
            <a:pPr algn="just" rtl="1">
              <a:lnSpc>
                <a:spcPct val="150000"/>
              </a:lnSpc>
            </a:pPr>
            <a:r>
              <a:rPr lang="fa-IR" dirty="0">
                <a:cs typeface="B Nazanin" panose="00000400000000000000" pitchFamily="2" charset="-78"/>
              </a:rPr>
              <a:t>پایگاه‌داده‌ی غیررابطه‌ای شامل مجموعه‌ای گسترده از تکنولوژی‌های مختلف پایگاه‌داده است که در پاسخ به افزایش بسیار وسیع  حجم داده‌های</a:t>
            </a:r>
            <a:r>
              <a:rPr lang="en-US" dirty="0">
                <a:cs typeface="B Nazanin" panose="00000400000000000000" pitchFamily="2" charset="-78"/>
              </a:rPr>
              <a:t> </a:t>
            </a:r>
            <a:r>
              <a:rPr lang="fa-IR" dirty="0">
                <a:cs typeface="B Nazanin" panose="00000400000000000000" pitchFamily="2" charset="-78"/>
              </a:rPr>
              <a:t>ذخیره شده  و همچنین تناوب دسترسی به داده‌ها و پیچیدگی پردازش‌ها، توسعه داده شده است. در این نوع پایگاه‌داده عموماً داده‌ها نیمه ساخت‌یافته و یا حتی بدون ساختار می باشند. بنابراین داده‌ها الزاماً در قالب جدول ذخیره نمی‌شوند و روابط بین آن‌ها نسبت به آنچه در مدل رابطه‌ای وجود دارد، متفاوت است.</a:t>
            </a:r>
          </a:p>
        </p:txBody>
      </p:sp>
      <p:sp>
        <p:nvSpPr>
          <p:cNvPr id="12" name="Rectangle 11">
            <a:extLst>
              <a:ext uri="{FF2B5EF4-FFF2-40B4-BE49-F238E27FC236}">
                <a16:creationId xmlns:a16="http://schemas.microsoft.com/office/drawing/2014/main" id="{5CCE4404-16A5-4053-8D97-65A661F41856}"/>
              </a:ext>
            </a:extLst>
          </p:cNvPr>
          <p:cNvSpPr/>
          <p:nvPr/>
        </p:nvSpPr>
        <p:spPr>
          <a:xfrm>
            <a:off x="596346" y="2938068"/>
            <a:ext cx="11039061" cy="888705"/>
          </a:xfrm>
          <a:prstGeom prst="rect">
            <a:avLst/>
          </a:prstGeom>
        </p:spPr>
        <p:txBody>
          <a:bodyPr wrap="square">
            <a:spAutoFit/>
          </a:bodyPr>
          <a:lstStyle/>
          <a:p>
            <a:pPr algn="just" rtl="1">
              <a:lnSpc>
                <a:spcPct val="150000"/>
              </a:lnSpc>
            </a:pPr>
            <a:r>
              <a:rPr lang="en-US" dirty="0">
                <a:cs typeface="B Nazanin" panose="00000400000000000000" pitchFamily="2" charset="-78"/>
              </a:rPr>
              <a:t>No SQL</a:t>
            </a:r>
            <a:r>
              <a:rPr lang="fa-IR" dirty="0">
                <a:cs typeface="B Nazanin" panose="00000400000000000000" pitchFamily="2" charset="-78"/>
              </a:rPr>
              <a:t> به معنای </a:t>
            </a:r>
            <a:r>
              <a:rPr lang="en-US" dirty="0">
                <a:cs typeface="B Nazanin" panose="00000400000000000000" pitchFamily="2" charset="-78"/>
              </a:rPr>
              <a:t>Not Only SQL</a:t>
            </a:r>
            <a:r>
              <a:rPr lang="fa-IR" dirty="0">
                <a:cs typeface="B Nazanin" panose="00000400000000000000" pitchFamily="2" charset="-78"/>
              </a:rPr>
              <a:t> می باشد و مفهوم آن کنار گذاری کامل پایگاه داده رابطه ای نیست. در واقع هدف پایگاه داده غیر رابطه ای کمک به پایگاه داده رابطه ای در برابر داده های حجیم و پردازش های سنگین و همچنین کار با داده های نیمه ساخت یافته و حتی بدون ساختار، می باشد.</a:t>
            </a:r>
          </a:p>
        </p:txBody>
      </p:sp>
    </p:spTree>
    <p:extLst>
      <p:ext uri="{BB962C8B-B14F-4D97-AF65-F5344CB8AC3E}">
        <p14:creationId xmlns:p14="http://schemas.microsoft.com/office/powerpoint/2010/main" val="85214110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7"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مزایا و معایب</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11" name="Rectangle 10">
            <a:extLst>
              <a:ext uri="{FF2B5EF4-FFF2-40B4-BE49-F238E27FC236}">
                <a16:creationId xmlns:a16="http://schemas.microsoft.com/office/drawing/2014/main" id="{32335ED3-69D6-4642-90D9-9B9C5F9B1347}"/>
              </a:ext>
            </a:extLst>
          </p:cNvPr>
          <p:cNvSpPr/>
          <p:nvPr/>
        </p:nvSpPr>
        <p:spPr>
          <a:xfrm>
            <a:off x="7750628" y="1548979"/>
            <a:ext cx="3849742" cy="2086725"/>
          </a:xfrm>
          <a:prstGeom prst="rect">
            <a:avLst/>
          </a:prstGeom>
          <a:gradFill flip="none" rotWithShape="1">
            <a:gsLst>
              <a:gs pos="99000">
                <a:schemeClr val="bg1"/>
              </a:gs>
              <a:gs pos="92000">
                <a:schemeClr val="bg1"/>
              </a:gs>
              <a:gs pos="95000">
                <a:schemeClr val="accent5">
                  <a:lumMod val="50000"/>
                </a:schemeClr>
              </a:gs>
            </a:gsLst>
            <a:path path="rect">
              <a:fillToRect l="50000" t="50000" r="50000" b="50000"/>
            </a:path>
            <a:tileRect/>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مقیاس پذیری از نوع افقی</a:t>
            </a:r>
          </a:p>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قابلیت دسترسی</a:t>
            </a:r>
          </a:p>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پشتیبانی از انواع داده‌های متنوع</a:t>
            </a:r>
          </a:p>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ارائه چندین مدل داده‌ای متنوع</a:t>
            </a:r>
          </a:p>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انعطاف پذیری بالا</a:t>
            </a:r>
          </a:p>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قابلیت مدیریت کلان داده‌ها</a:t>
            </a:r>
            <a:endParaRPr lang="en-US" b="1"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
        <p:nvSpPr>
          <p:cNvPr id="12" name="Rectangle 11">
            <a:extLst>
              <a:ext uri="{FF2B5EF4-FFF2-40B4-BE49-F238E27FC236}">
                <a16:creationId xmlns:a16="http://schemas.microsoft.com/office/drawing/2014/main" id="{19CD5A81-83DB-430D-ABCB-443662A7B08C}"/>
              </a:ext>
            </a:extLst>
          </p:cNvPr>
          <p:cNvSpPr/>
          <p:nvPr/>
        </p:nvSpPr>
        <p:spPr>
          <a:xfrm>
            <a:off x="7750628" y="1083625"/>
            <a:ext cx="3849742" cy="410882"/>
          </a:xfrm>
          <a:prstGeom prst="rect">
            <a:avLst/>
          </a:prstGeom>
          <a:gradFill>
            <a:gsLst>
              <a:gs pos="99000">
                <a:schemeClr val="bg1"/>
              </a:gs>
              <a:gs pos="0">
                <a:schemeClr val="bg1"/>
              </a:gs>
              <a:gs pos="84000">
                <a:schemeClr val="accent1">
                  <a:lumMod val="20000"/>
                  <a:lumOff val="80000"/>
                </a:schemeClr>
              </a:gs>
              <a:gs pos="93000">
                <a:schemeClr val="tx2">
                  <a:lumMod val="50000"/>
                </a:schemeClr>
              </a:gs>
            </a:gsLst>
            <a:path path="shape">
              <a:fillToRect l="50000" t="50000" r="50000" b="50000"/>
            </a:path>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marL="60325"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Titr" panose="00000700000000000000" pitchFamily="2" charset="-78"/>
              </a:rPr>
              <a:t>مزایای پايگاه‌داده‌ی غیررابطه‌اي</a:t>
            </a:r>
            <a:endParaRPr lang="en-US" b="1" dirty="0">
              <a:latin typeface="Times New Roman" panose="02020603050405020304" pitchFamily="18" charset="0"/>
              <a:ea typeface="Times New Roman" panose="02020603050405020304" pitchFamily="18" charset="0"/>
              <a:cs typeface="B Titr" panose="00000700000000000000" pitchFamily="2" charset="-78"/>
            </a:endParaRPr>
          </a:p>
        </p:txBody>
      </p:sp>
      <p:sp>
        <p:nvSpPr>
          <p:cNvPr id="14" name="Rectangle 13">
            <a:extLst>
              <a:ext uri="{FF2B5EF4-FFF2-40B4-BE49-F238E27FC236}">
                <a16:creationId xmlns:a16="http://schemas.microsoft.com/office/drawing/2014/main" id="{432AFD6F-498A-4D73-A2FA-0CDDAE62B51F}"/>
              </a:ext>
            </a:extLst>
          </p:cNvPr>
          <p:cNvSpPr/>
          <p:nvPr/>
        </p:nvSpPr>
        <p:spPr>
          <a:xfrm>
            <a:off x="7750628" y="3697860"/>
            <a:ext cx="3849742" cy="410882"/>
          </a:xfrm>
          <a:prstGeom prst="rect">
            <a:avLst/>
          </a:prstGeom>
          <a:gradFill>
            <a:gsLst>
              <a:gs pos="99000">
                <a:schemeClr val="bg1"/>
              </a:gs>
              <a:gs pos="0">
                <a:schemeClr val="bg1"/>
              </a:gs>
              <a:gs pos="84000">
                <a:schemeClr val="accent1">
                  <a:lumMod val="20000"/>
                  <a:lumOff val="80000"/>
                </a:schemeClr>
              </a:gs>
              <a:gs pos="89000">
                <a:schemeClr val="tx2">
                  <a:lumMod val="50000"/>
                </a:schemeClr>
              </a:gs>
            </a:gsLst>
            <a:path path="shape">
              <a:fillToRect l="50000" t="50000" r="50000" b="50000"/>
            </a:path>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marL="60325"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Titr" panose="00000700000000000000" pitchFamily="2" charset="-78"/>
              </a:rPr>
              <a:t>معایب پايگاه‌داده‌ی غیررابطه‌اي </a:t>
            </a:r>
            <a:endParaRPr lang="en-US" b="1" dirty="0">
              <a:latin typeface="Times New Roman" panose="02020603050405020304" pitchFamily="18" charset="0"/>
              <a:ea typeface="Times New Roman" panose="02020603050405020304" pitchFamily="18" charset="0"/>
              <a:cs typeface="B Titr" panose="00000700000000000000" pitchFamily="2" charset="-78"/>
            </a:endParaRPr>
          </a:p>
        </p:txBody>
      </p:sp>
      <p:sp>
        <p:nvSpPr>
          <p:cNvPr id="15" name="Rectangle 14">
            <a:extLst>
              <a:ext uri="{FF2B5EF4-FFF2-40B4-BE49-F238E27FC236}">
                <a16:creationId xmlns:a16="http://schemas.microsoft.com/office/drawing/2014/main" id="{F9B77AEE-4347-4AFE-8D44-305EE4472008}"/>
              </a:ext>
            </a:extLst>
          </p:cNvPr>
          <p:cNvSpPr/>
          <p:nvPr/>
        </p:nvSpPr>
        <p:spPr>
          <a:xfrm>
            <a:off x="7750627" y="4185135"/>
            <a:ext cx="3849743" cy="1421928"/>
          </a:xfrm>
          <a:prstGeom prst="rect">
            <a:avLst/>
          </a:prstGeom>
          <a:gradFill>
            <a:gsLst>
              <a:gs pos="99000">
                <a:schemeClr val="bg1"/>
              </a:gs>
              <a:gs pos="92000">
                <a:schemeClr val="bg1"/>
              </a:gs>
              <a:gs pos="96000">
                <a:schemeClr val="accent5">
                  <a:lumMod val="50000"/>
                </a:schemeClr>
              </a:gs>
            </a:gsLst>
            <a:path path="rect">
              <a:fillToRect l="50000" t="50000" r="50000" b="50000"/>
            </a:path>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عدم پشتیبانی از </a:t>
            </a:r>
            <a:r>
              <a:rPr lang="en-US" b="1" dirty="0">
                <a:latin typeface="Times New Roman" panose="02020603050405020304" pitchFamily="18" charset="0"/>
                <a:ea typeface="Times New Roman" panose="02020603050405020304" pitchFamily="18" charset="0"/>
                <a:cs typeface="B Nazanin" panose="00000400000000000000" pitchFamily="2" charset="-78"/>
              </a:rPr>
              <a:t>ACID</a:t>
            </a:r>
            <a:r>
              <a:rPr lang="fa-IR" b="1" dirty="0">
                <a:latin typeface="Times New Roman" panose="02020603050405020304" pitchFamily="18" charset="0"/>
                <a:ea typeface="Times New Roman" panose="02020603050405020304" pitchFamily="18" charset="0"/>
                <a:cs typeface="B Nazanin" panose="00000400000000000000" pitchFamily="2" charset="-78"/>
              </a:rPr>
              <a:t> در اکثر نمونه‌ها</a:t>
            </a:r>
          </a:p>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عدم پشتیبانی از </a:t>
            </a:r>
            <a:r>
              <a:rPr lang="en-US" b="1" dirty="0">
                <a:latin typeface="Times New Roman" panose="02020603050405020304" pitchFamily="18" charset="0"/>
                <a:ea typeface="Times New Roman" panose="02020603050405020304" pitchFamily="18" charset="0"/>
                <a:cs typeface="B Nazanin" panose="00000400000000000000" pitchFamily="2" charset="-78"/>
              </a:rPr>
              <a:t>CRUD</a:t>
            </a:r>
            <a:r>
              <a:rPr lang="fa-IR" b="1" dirty="0">
                <a:latin typeface="Times New Roman" panose="02020603050405020304" pitchFamily="18" charset="0"/>
                <a:ea typeface="Times New Roman" panose="02020603050405020304" pitchFamily="18" charset="0"/>
                <a:cs typeface="B Nazanin" panose="00000400000000000000" pitchFamily="2" charset="-78"/>
              </a:rPr>
              <a:t> در برخی نمونه‌ها</a:t>
            </a:r>
          </a:p>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عدم وجود زبان پرس‌وجوی استاندارد</a:t>
            </a:r>
          </a:p>
          <a:p>
            <a:pPr lvl="0" algn="ctr" rtl="1">
              <a:lnSpc>
                <a:spcPct val="120000"/>
              </a:lnSpc>
              <a:spcAft>
                <a:spcPts val="0"/>
              </a:spcAft>
            </a:pPr>
            <a:r>
              <a:rPr lang="fa-IR" b="1" dirty="0">
                <a:latin typeface="Times New Roman" panose="02020603050405020304" pitchFamily="18" charset="0"/>
                <a:ea typeface="Times New Roman" panose="02020603050405020304" pitchFamily="18" charset="0"/>
                <a:cs typeface="B Nazanin" panose="00000400000000000000" pitchFamily="2" charset="-78"/>
              </a:rPr>
              <a:t>عدم رشد و بلوغ کافی</a:t>
            </a:r>
            <a:endParaRPr lang="en-US" b="1" dirty="0">
              <a:effectLst/>
              <a:latin typeface="Times New Roman" panose="02020603050405020304" pitchFamily="18" charset="0"/>
              <a:ea typeface="Times New Roman" panose="02020603050405020304" pitchFamily="18" charset="0"/>
              <a:cs typeface="B Nazanin" panose="00000400000000000000" pitchFamily="2" charset="-78"/>
            </a:endParaRPr>
          </a:p>
        </p:txBody>
      </p:sp>
      <p:cxnSp>
        <p:nvCxnSpPr>
          <p:cNvPr id="16" name="Straight Connector 15">
            <a:extLst>
              <a:ext uri="{FF2B5EF4-FFF2-40B4-BE49-F238E27FC236}">
                <a16:creationId xmlns:a16="http://schemas.microsoft.com/office/drawing/2014/main" id="{727E4F3A-5518-4625-9D63-1EFD441F329B}"/>
              </a:ext>
            </a:extLst>
          </p:cNvPr>
          <p:cNvCxnSpPr/>
          <p:nvPr/>
        </p:nvCxnSpPr>
        <p:spPr>
          <a:xfrm flipV="1">
            <a:off x="1125455" y="2262215"/>
            <a:ext cx="6018621" cy="32630"/>
          </a:xfrm>
          <a:prstGeom prst="line">
            <a:avLst/>
          </a:prstGeom>
          <a:ln w="57150">
            <a:solidFill>
              <a:schemeClr val="tx2">
                <a:lumMod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AE8D8C59-91FD-4B5F-B2EB-BAD21ABBA457}"/>
              </a:ext>
            </a:extLst>
          </p:cNvPr>
          <p:cNvCxnSpPr/>
          <p:nvPr/>
        </p:nvCxnSpPr>
        <p:spPr>
          <a:xfrm>
            <a:off x="3147931" y="1767828"/>
            <a:ext cx="0" cy="2764733"/>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A02F225-266C-4EF2-90AB-00ADCD87A7CE}"/>
              </a:ext>
            </a:extLst>
          </p:cNvPr>
          <p:cNvSpPr/>
          <p:nvPr/>
        </p:nvSpPr>
        <p:spPr>
          <a:xfrm>
            <a:off x="4835598" y="1786412"/>
            <a:ext cx="2319254" cy="400110"/>
          </a:xfrm>
          <a:prstGeom prst="rect">
            <a:avLst/>
          </a:prstGeom>
          <a:noFill/>
        </p:spPr>
        <p:txBody>
          <a:bodyPr wrap="square" lIns="91440" tIns="45720" rIns="91440" bIns="45720">
            <a:spAutoFit/>
          </a:bodyPr>
          <a:lstStyle/>
          <a:p>
            <a:pPr algn="ctr"/>
            <a:r>
              <a:rPr lang="fa-IR" sz="2000" dirty="0">
                <a:ln w="0"/>
                <a:solidFill>
                  <a:schemeClr val="tx2">
                    <a:lumMod val="75000"/>
                  </a:schemeClr>
                </a:solidFill>
                <a:effectLst>
                  <a:outerShdw blurRad="38100" dist="25400" dir="5400000" algn="ctr" rotWithShape="0">
                    <a:srgbClr val="6E747A">
                      <a:alpha val="43000"/>
                    </a:srgbClr>
                  </a:outerShdw>
                </a:effectLst>
                <a:cs typeface="B Homa" panose="00000400000000000000" pitchFamily="2" charset="-78"/>
              </a:rPr>
              <a:t>پایگاه داده غیر رابطه ای</a:t>
            </a:r>
            <a:endParaRPr lang="en-US" sz="2000" dirty="0">
              <a:ln w="0"/>
              <a:solidFill>
                <a:schemeClr val="tx2">
                  <a:lumMod val="75000"/>
                </a:schemeClr>
              </a:solidFill>
              <a:effectLst>
                <a:outerShdw blurRad="38100" dist="25400" dir="5400000" algn="ctr" rotWithShape="0">
                  <a:srgbClr val="6E747A">
                    <a:alpha val="43000"/>
                  </a:srgbClr>
                </a:outerShdw>
              </a:effectLst>
              <a:cs typeface="B Homa" panose="00000400000000000000" pitchFamily="2" charset="-78"/>
            </a:endParaRPr>
          </a:p>
        </p:txBody>
      </p:sp>
      <p:sp>
        <p:nvSpPr>
          <p:cNvPr id="19" name="Rectangle 18">
            <a:extLst>
              <a:ext uri="{FF2B5EF4-FFF2-40B4-BE49-F238E27FC236}">
                <a16:creationId xmlns:a16="http://schemas.microsoft.com/office/drawing/2014/main" id="{7DCFC598-6AF1-4D42-AA04-5228B6917595}"/>
              </a:ext>
            </a:extLst>
          </p:cNvPr>
          <p:cNvSpPr/>
          <p:nvPr/>
        </p:nvSpPr>
        <p:spPr>
          <a:xfrm>
            <a:off x="1154018" y="1831440"/>
            <a:ext cx="1993913" cy="400110"/>
          </a:xfrm>
          <a:prstGeom prst="rect">
            <a:avLst/>
          </a:prstGeom>
          <a:noFill/>
        </p:spPr>
        <p:txBody>
          <a:bodyPr wrap="square" lIns="91440" tIns="45720" rIns="91440" bIns="45720">
            <a:spAutoFit/>
          </a:bodyPr>
          <a:lstStyle/>
          <a:p>
            <a:pPr algn="ctr"/>
            <a:r>
              <a:rPr lang="fa-IR" sz="2000" dirty="0">
                <a:ln w="0"/>
                <a:solidFill>
                  <a:schemeClr val="tx2">
                    <a:lumMod val="75000"/>
                  </a:schemeClr>
                </a:solidFill>
                <a:effectLst>
                  <a:outerShdw blurRad="38100" dist="25400" dir="5400000" algn="ctr" rotWithShape="0">
                    <a:srgbClr val="6E747A">
                      <a:alpha val="43000"/>
                    </a:srgbClr>
                  </a:outerShdw>
                </a:effectLst>
                <a:cs typeface="B Homa" panose="00000400000000000000" pitchFamily="2" charset="-78"/>
              </a:rPr>
              <a:t>پایگاه داده رابطه ای</a:t>
            </a:r>
            <a:endParaRPr lang="en-US" sz="2000" dirty="0">
              <a:ln w="0"/>
              <a:solidFill>
                <a:schemeClr val="tx2">
                  <a:lumMod val="75000"/>
                </a:schemeClr>
              </a:solidFill>
              <a:effectLst>
                <a:outerShdw blurRad="38100" dist="25400" dir="5400000" algn="ctr" rotWithShape="0">
                  <a:srgbClr val="6E747A">
                    <a:alpha val="43000"/>
                  </a:srgbClr>
                </a:outerShdw>
              </a:effectLst>
              <a:cs typeface="B Homa" panose="00000400000000000000" pitchFamily="2" charset="-78"/>
            </a:endParaRPr>
          </a:p>
        </p:txBody>
      </p:sp>
      <p:cxnSp>
        <p:nvCxnSpPr>
          <p:cNvPr id="20" name="Straight Connector 19">
            <a:extLst>
              <a:ext uri="{FF2B5EF4-FFF2-40B4-BE49-F238E27FC236}">
                <a16:creationId xmlns:a16="http://schemas.microsoft.com/office/drawing/2014/main" id="{1A932D47-70E3-4715-90EF-1148B218C305}"/>
              </a:ext>
            </a:extLst>
          </p:cNvPr>
          <p:cNvCxnSpPr/>
          <p:nvPr/>
        </p:nvCxnSpPr>
        <p:spPr>
          <a:xfrm>
            <a:off x="4812125" y="1786412"/>
            <a:ext cx="0" cy="2746149"/>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283FC4D-D30F-4D61-A130-F714DE721AA0}"/>
              </a:ext>
            </a:extLst>
          </p:cNvPr>
          <p:cNvSpPr/>
          <p:nvPr/>
        </p:nvSpPr>
        <p:spPr>
          <a:xfrm>
            <a:off x="4812125" y="2274292"/>
            <a:ext cx="2342727" cy="338554"/>
          </a:xfrm>
          <a:prstGeom prst="rect">
            <a:avLst/>
          </a:prstGeom>
        </p:spPr>
        <p:txBody>
          <a:bodyPr wrap="square">
            <a:spAutoFit/>
          </a:bodyPr>
          <a:lstStyle/>
          <a:p>
            <a:pPr algn="ctr" rtl="1"/>
            <a:r>
              <a:rPr lang="en-US" sz="1600" b="1" dirty="0">
                <a:cs typeface="B Nazanin" panose="00000400000000000000" pitchFamily="2" charset="-78"/>
              </a:rPr>
              <a:t>Scaled Out</a:t>
            </a:r>
            <a:endParaRPr lang="fa-IR" sz="1600" b="1" dirty="0">
              <a:cs typeface="B Nazanin" panose="00000400000000000000" pitchFamily="2" charset="-78"/>
            </a:endParaRPr>
          </a:p>
        </p:txBody>
      </p:sp>
      <p:cxnSp>
        <p:nvCxnSpPr>
          <p:cNvPr id="22" name="Straight Connector 21">
            <a:extLst>
              <a:ext uri="{FF2B5EF4-FFF2-40B4-BE49-F238E27FC236}">
                <a16:creationId xmlns:a16="http://schemas.microsoft.com/office/drawing/2014/main" id="{EA0E42E1-9D07-48A2-B61D-9B5F921E6955}"/>
              </a:ext>
            </a:extLst>
          </p:cNvPr>
          <p:cNvCxnSpPr/>
          <p:nvPr/>
        </p:nvCxnSpPr>
        <p:spPr>
          <a:xfrm flipV="1">
            <a:off x="1125455" y="1786412"/>
            <a:ext cx="6052869" cy="22022"/>
          </a:xfrm>
          <a:prstGeom prst="line">
            <a:avLst/>
          </a:prstGeom>
          <a:ln w="57150">
            <a:solidFill>
              <a:schemeClr val="tx2">
                <a:lumMod val="50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47246EBF-3263-40D5-8829-0583240E2C58}"/>
              </a:ext>
            </a:extLst>
          </p:cNvPr>
          <p:cNvCxnSpPr/>
          <p:nvPr/>
        </p:nvCxnSpPr>
        <p:spPr>
          <a:xfrm>
            <a:off x="1104907" y="1778102"/>
            <a:ext cx="7816" cy="2567420"/>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3EB353-BF51-4106-A9D7-471C3DD07D4E}"/>
              </a:ext>
            </a:extLst>
          </p:cNvPr>
          <p:cNvCxnSpPr/>
          <p:nvPr/>
        </p:nvCxnSpPr>
        <p:spPr>
          <a:xfrm flipH="1">
            <a:off x="7129319" y="1807029"/>
            <a:ext cx="14758" cy="2477312"/>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FA8D198-53AF-4CAD-9FA5-D3AA9396109B}"/>
              </a:ext>
            </a:extLst>
          </p:cNvPr>
          <p:cNvCxnSpPr/>
          <p:nvPr/>
        </p:nvCxnSpPr>
        <p:spPr>
          <a:xfrm flipV="1">
            <a:off x="1119971" y="2650755"/>
            <a:ext cx="6034881" cy="32718"/>
          </a:xfrm>
          <a:prstGeom prst="line">
            <a:avLst/>
          </a:prstGeom>
          <a:ln w="19050">
            <a:solidFill>
              <a:schemeClr val="tx2">
                <a:lumMod val="50000"/>
              </a:schemeClr>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BAFB0277-5A87-49E9-891B-FA1229C8C729}"/>
              </a:ext>
            </a:extLst>
          </p:cNvPr>
          <p:cNvCxnSpPr/>
          <p:nvPr/>
        </p:nvCxnSpPr>
        <p:spPr>
          <a:xfrm flipV="1">
            <a:off x="1143743" y="3003024"/>
            <a:ext cx="6011109" cy="32590"/>
          </a:xfrm>
          <a:prstGeom prst="line">
            <a:avLst/>
          </a:prstGeom>
          <a:ln w="19050">
            <a:solidFill>
              <a:schemeClr val="tx2">
                <a:lumMod val="50000"/>
              </a:schemeClr>
            </a:solidFill>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9BC1536D-AA8D-48ED-8F7C-B7124BEB7D50}"/>
              </a:ext>
            </a:extLst>
          </p:cNvPr>
          <p:cNvCxnSpPr/>
          <p:nvPr/>
        </p:nvCxnSpPr>
        <p:spPr>
          <a:xfrm flipV="1">
            <a:off x="1130940" y="3355098"/>
            <a:ext cx="6023912" cy="32658"/>
          </a:xfrm>
          <a:prstGeom prst="line">
            <a:avLst/>
          </a:prstGeom>
          <a:ln w="19050">
            <a:solidFill>
              <a:schemeClr val="tx2">
                <a:lumMod val="50000"/>
              </a:schemeClr>
            </a:solidFill>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E3643D2B-21DF-4672-9A36-3BB4EF56D049}"/>
              </a:ext>
            </a:extLst>
          </p:cNvPr>
          <p:cNvCxnSpPr/>
          <p:nvPr/>
        </p:nvCxnSpPr>
        <p:spPr>
          <a:xfrm flipV="1">
            <a:off x="1156321" y="3712926"/>
            <a:ext cx="5998531" cy="32520"/>
          </a:xfrm>
          <a:prstGeom prst="line">
            <a:avLst/>
          </a:prstGeom>
          <a:ln w="19050">
            <a:solidFill>
              <a:schemeClr val="tx2">
                <a:lumMod val="50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8ADB0B6D-B3C7-4E54-9CD2-D736335CC6CF}"/>
              </a:ext>
            </a:extLst>
          </p:cNvPr>
          <p:cNvCxnSpPr/>
          <p:nvPr/>
        </p:nvCxnSpPr>
        <p:spPr>
          <a:xfrm flipV="1">
            <a:off x="1077955" y="4063027"/>
            <a:ext cx="6076897" cy="32945"/>
          </a:xfrm>
          <a:prstGeom prst="line">
            <a:avLst/>
          </a:prstGeom>
          <a:ln w="19050">
            <a:solidFill>
              <a:schemeClr val="tx2">
                <a:lumMod val="50000"/>
              </a:schemeClr>
            </a:solidFill>
          </a:ln>
        </p:spPr>
        <p:style>
          <a:lnRef idx="3">
            <a:schemeClr val="accent1"/>
          </a:lnRef>
          <a:fillRef idx="0">
            <a:schemeClr val="accent1"/>
          </a:fillRef>
          <a:effectRef idx="2">
            <a:schemeClr val="accent1"/>
          </a:effectRef>
          <a:fontRef idx="minor">
            <a:schemeClr val="tx1"/>
          </a:fontRef>
        </p:style>
      </p:cxnSp>
      <p:sp>
        <p:nvSpPr>
          <p:cNvPr id="30" name="Arc 29">
            <a:extLst>
              <a:ext uri="{FF2B5EF4-FFF2-40B4-BE49-F238E27FC236}">
                <a16:creationId xmlns:a16="http://schemas.microsoft.com/office/drawing/2014/main" id="{EADE138D-A371-4E8C-83EC-708853BE5B0B}"/>
              </a:ext>
            </a:extLst>
          </p:cNvPr>
          <p:cNvSpPr/>
          <p:nvPr/>
        </p:nvSpPr>
        <p:spPr>
          <a:xfrm flipV="1">
            <a:off x="1088455" y="4080753"/>
            <a:ext cx="6035073" cy="451805"/>
          </a:xfrm>
          <a:prstGeom prst="arc">
            <a:avLst>
              <a:gd name="adj1" fmla="val 10832837"/>
              <a:gd name="adj2" fmla="val 25546"/>
            </a:avLst>
          </a:prstGeom>
          <a:ln w="76200">
            <a:solidFill>
              <a:schemeClr val="tx2">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5DD1265D-B3B5-4C3E-A67F-66C563B8EC41}"/>
              </a:ext>
            </a:extLst>
          </p:cNvPr>
          <p:cNvSpPr/>
          <p:nvPr/>
        </p:nvSpPr>
        <p:spPr>
          <a:xfrm>
            <a:off x="1140175" y="2334877"/>
            <a:ext cx="2007756" cy="369332"/>
          </a:xfrm>
          <a:prstGeom prst="rect">
            <a:avLst/>
          </a:prstGeom>
        </p:spPr>
        <p:txBody>
          <a:bodyPr wrap="square">
            <a:spAutoFit/>
          </a:bodyPr>
          <a:lstStyle/>
          <a:p>
            <a:pPr algn="ctr" rtl="1"/>
            <a:r>
              <a:rPr lang="en-US" b="1" dirty="0">
                <a:cs typeface="B Nazanin" panose="00000400000000000000" pitchFamily="2" charset="-78"/>
              </a:rPr>
              <a:t>Scaled Up</a:t>
            </a:r>
            <a:endParaRPr lang="fa-IR" b="1" dirty="0">
              <a:cs typeface="B Nazanin" panose="00000400000000000000" pitchFamily="2" charset="-78"/>
            </a:endParaRPr>
          </a:p>
        </p:txBody>
      </p:sp>
      <p:sp>
        <p:nvSpPr>
          <p:cNvPr id="32" name="Rectangle 31">
            <a:extLst>
              <a:ext uri="{FF2B5EF4-FFF2-40B4-BE49-F238E27FC236}">
                <a16:creationId xmlns:a16="http://schemas.microsoft.com/office/drawing/2014/main" id="{D6830105-025F-4280-B3AA-46DC9FBE3CB6}"/>
              </a:ext>
            </a:extLst>
          </p:cNvPr>
          <p:cNvSpPr/>
          <p:nvPr/>
        </p:nvSpPr>
        <p:spPr>
          <a:xfrm>
            <a:off x="3169441" y="2274216"/>
            <a:ext cx="1792904" cy="369332"/>
          </a:xfrm>
          <a:prstGeom prst="rect">
            <a:avLst/>
          </a:prstGeom>
          <a:noFill/>
        </p:spPr>
        <p:txBody>
          <a:bodyPr wrap="square" lIns="91440" tIns="45720" rIns="91440" bIns="45720">
            <a:spAutoFit/>
          </a:bodyPr>
          <a:lstStyle/>
          <a:p>
            <a:pPr algn="ctr"/>
            <a:r>
              <a:rPr lang="en-US" b="1" dirty="0">
                <a:ln w="0"/>
                <a:solidFill>
                  <a:schemeClr val="accent1">
                    <a:lumMod val="75000"/>
                  </a:schemeClr>
                </a:solidFill>
                <a:cs typeface="B Homa" panose="00000400000000000000" pitchFamily="2" charset="-78"/>
              </a:rPr>
              <a:t>Scaling</a:t>
            </a:r>
          </a:p>
        </p:txBody>
      </p:sp>
      <p:sp>
        <p:nvSpPr>
          <p:cNvPr id="33" name="Rectangle 32">
            <a:extLst>
              <a:ext uri="{FF2B5EF4-FFF2-40B4-BE49-F238E27FC236}">
                <a16:creationId xmlns:a16="http://schemas.microsoft.com/office/drawing/2014/main" id="{1FC9EA00-DBD0-45DB-BB8D-C45B1D81CAA1}"/>
              </a:ext>
            </a:extLst>
          </p:cNvPr>
          <p:cNvSpPr/>
          <p:nvPr/>
        </p:nvSpPr>
        <p:spPr>
          <a:xfrm>
            <a:off x="3147932" y="2628967"/>
            <a:ext cx="1814414" cy="369332"/>
          </a:xfrm>
          <a:prstGeom prst="rect">
            <a:avLst/>
          </a:prstGeom>
          <a:noFill/>
        </p:spPr>
        <p:txBody>
          <a:bodyPr wrap="square" lIns="91440" tIns="45720" rIns="91440" bIns="45720">
            <a:spAutoFit/>
          </a:bodyPr>
          <a:lstStyle/>
          <a:p>
            <a:pPr algn="ctr"/>
            <a:r>
              <a:rPr lang="en-US" b="1" dirty="0">
                <a:ln w="0"/>
                <a:solidFill>
                  <a:schemeClr val="accent1">
                    <a:lumMod val="75000"/>
                  </a:schemeClr>
                </a:solidFill>
                <a:cs typeface="B Homa" panose="00000400000000000000" pitchFamily="2" charset="-78"/>
              </a:rPr>
              <a:t>CAP</a:t>
            </a:r>
          </a:p>
        </p:txBody>
      </p:sp>
      <p:sp>
        <p:nvSpPr>
          <p:cNvPr id="34" name="Rectangle 33">
            <a:extLst>
              <a:ext uri="{FF2B5EF4-FFF2-40B4-BE49-F238E27FC236}">
                <a16:creationId xmlns:a16="http://schemas.microsoft.com/office/drawing/2014/main" id="{6F35B9DC-223B-4386-BDD8-57FA1C0EE46C}"/>
              </a:ext>
            </a:extLst>
          </p:cNvPr>
          <p:cNvSpPr/>
          <p:nvPr/>
        </p:nvSpPr>
        <p:spPr>
          <a:xfrm>
            <a:off x="1139020" y="2675838"/>
            <a:ext cx="2008912" cy="369332"/>
          </a:xfrm>
          <a:prstGeom prst="rect">
            <a:avLst/>
          </a:prstGeom>
        </p:spPr>
        <p:txBody>
          <a:bodyPr wrap="square">
            <a:spAutoFit/>
          </a:bodyPr>
          <a:lstStyle/>
          <a:p>
            <a:pPr algn="ctr" rtl="1"/>
            <a:r>
              <a:rPr lang="en-US" b="1" dirty="0">
                <a:cs typeface="B Nazanin" panose="00000400000000000000" pitchFamily="2" charset="-78"/>
              </a:rPr>
              <a:t>CA</a:t>
            </a:r>
            <a:endParaRPr lang="fa-IR" b="1" dirty="0">
              <a:cs typeface="B Nazanin" panose="00000400000000000000" pitchFamily="2" charset="-78"/>
            </a:endParaRPr>
          </a:p>
        </p:txBody>
      </p:sp>
      <p:sp>
        <p:nvSpPr>
          <p:cNvPr id="35" name="Rectangle 34">
            <a:extLst>
              <a:ext uri="{FF2B5EF4-FFF2-40B4-BE49-F238E27FC236}">
                <a16:creationId xmlns:a16="http://schemas.microsoft.com/office/drawing/2014/main" id="{882A28EF-B431-447F-A8D9-93CD7CA51972}"/>
              </a:ext>
            </a:extLst>
          </p:cNvPr>
          <p:cNvSpPr/>
          <p:nvPr/>
        </p:nvSpPr>
        <p:spPr>
          <a:xfrm>
            <a:off x="4812125" y="2641229"/>
            <a:ext cx="2342727" cy="369332"/>
          </a:xfrm>
          <a:prstGeom prst="rect">
            <a:avLst/>
          </a:prstGeom>
        </p:spPr>
        <p:txBody>
          <a:bodyPr wrap="square">
            <a:spAutoFit/>
          </a:bodyPr>
          <a:lstStyle/>
          <a:p>
            <a:pPr algn="ctr" rtl="1"/>
            <a:r>
              <a:rPr lang="en-US" b="1" dirty="0">
                <a:cs typeface="B Nazanin" panose="00000400000000000000" pitchFamily="2" charset="-78"/>
              </a:rPr>
              <a:t>AP - CP</a:t>
            </a:r>
            <a:endParaRPr lang="fa-IR" b="1" dirty="0">
              <a:cs typeface="B Nazanin" panose="00000400000000000000" pitchFamily="2" charset="-78"/>
            </a:endParaRPr>
          </a:p>
        </p:txBody>
      </p:sp>
      <p:sp>
        <p:nvSpPr>
          <p:cNvPr id="36" name="Rectangle 35">
            <a:extLst>
              <a:ext uri="{FF2B5EF4-FFF2-40B4-BE49-F238E27FC236}">
                <a16:creationId xmlns:a16="http://schemas.microsoft.com/office/drawing/2014/main" id="{082636B7-FFE1-41C5-A365-DB5882D0A91C}"/>
              </a:ext>
            </a:extLst>
          </p:cNvPr>
          <p:cNvSpPr/>
          <p:nvPr/>
        </p:nvSpPr>
        <p:spPr>
          <a:xfrm>
            <a:off x="3156159" y="1821170"/>
            <a:ext cx="1806186" cy="400110"/>
          </a:xfrm>
          <a:prstGeom prst="rect">
            <a:avLst/>
          </a:prstGeom>
          <a:noFill/>
        </p:spPr>
        <p:txBody>
          <a:bodyPr wrap="square" lIns="91440" tIns="45720" rIns="91440" bIns="45720">
            <a:spAutoFit/>
          </a:bodyPr>
          <a:lstStyle/>
          <a:p>
            <a:pPr algn="ctr"/>
            <a:r>
              <a:rPr lang="fa-IR" sz="2000" dirty="0">
                <a:ln w="0"/>
                <a:solidFill>
                  <a:schemeClr val="tx2">
                    <a:lumMod val="75000"/>
                  </a:schemeClr>
                </a:solidFill>
                <a:effectLst>
                  <a:outerShdw blurRad="38100" dist="25400" dir="5400000" algn="ctr" rotWithShape="0">
                    <a:srgbClr val="6E747A">
                      <a:alpha val="43000"/>
                    </a:srgbClr>
                  </a:outerShdw>
                </a:effectLst>
                <a:cs typeface="B Homa" panose="00000400000000000000" pitchFamily="2" charset="-78"/>
              </a:rPr>
              <a:t>معیار مقایسه</a:t>
            </a:r>
            <a:endParaRPr lang="en-US" sz="2000" dirty="0">
              <a:ln w="0"/>
              <a:solidFill>
                <a:schemeClr val="tx2">
                  <a:lumMod val="75000"/>
                </a:schemeClr>
              </a:solidFill>
              <a:effectLst>
                <a:outerShdw blurRad="38100" dist="25400" dir="5400000" algn="ctr" rotWithShape="0">
                  <a:srgbClr val="6E747A">
                    <a:alpha val="43000"/>
                  </a:srgbClr>
                </a:outerShdw>
              </a:effectLst>
              <a:cs typeface="B Homa" panose="00000400000000000000" pitchFamily="2" charset="-78"/>
            </a:endParaRPr>
          </a:p>
        </p:txBody>
      </p:sp>
      <p:sp>
        <p:nvSpPr>
          <p:cNvPr id="37" name="Rectangle 36">
            <a:extLst>
              <a:ext uri="{FF2B5EF4-FFF2-40B4-BE49-F238E27FC236}">
                <a16:creationId xmlns:a16="http://schemas.microsoft.com/office/drawing/2014/main" id="{EB756887-6A28-49FE-A321-F0CC974B052D}"/>
              </a:ext>
            </a:extLst>
          </p:cNvPr>
          <p:cNvSpPr/>
          <p:nvPr/>
        </p:nvSpPr>
        <p:spPr>
          <a:xfrm>
            <a:off x="3147930" y="2997836"/>
            <a:ext cx="1814415" cy="369332"/>
          </a:xfrm>
          <a:prstGeom prst="rect">
            <a:avLst/>
          </a:prstGeom>
          <a:noFill/>
        </p:spPr>
        <p:txBody>
          <a:bodyPr wrap="square" lIns="91440" tIns="45720" rIns="91440" bIns="45720">
            <a:spAutoFit/>
          </a:bodyPr>
          <a:lstStyle/>
          <a:p>
            <a:pPr algn="ctr"/>
            <a:r>
              <a:rPr lang="en-US" b="1" dirty="0">
                <a:ln w="0"/>
                <a:solidFill>
                  <a:schemeClr val="accent1">
                    <a:lumMod val="75000"/>
                  </a:schemeClr>
                </a:solidFill>
                <a:cs typeface="B Homa" panose="00000400000000000000" pitchFamily="2" charset="-78"/>
              </a:rPr>
              <a:t>ACID</a:t>
            </a:r>
          </a:p>
        </p:txBody>
      </p:sp>
      <p:sp>
        <p:nvSpPr>
          <p:cNvPr id="38" name="Rectangle 37">
            <a:extLst>
              <a:ext uri="{FF2B5EF4-FFF2-40B4-BE49-F238E27FC236}">
                <a16:creationId xmlns:a16="http://schemas.microsoft.com/office/drawing/2014/main" id="{13B0EBA1-B097-4BFE-A65C-A0CC2B753538}"/>
              </a:ext>
            </a:extLst>
          </p:cNvPr>
          <p:cNvSpPr/>
          <p:nvPr/>
        </p:nvSpPr>
        <p:spPr>
          <a:xfrm>
            <a:off x="3123178" y="3321696"/>
            <a:ext cx="1839167" cy="369332"/>
          </a:xfrm>
          <a:prstGeom prst="rect">
            <a:avLst/>
          </a:prstGeom>
          <a:noFill/>
        </p:spPr>
        <p:txBody>
          <a:bodyPr wrap="square" lIns="91440" tIns="45720" rIns="91440" bIns="45720">
            <a:spAutoFit/>
          </a:bodyPr>
          <a:lstStyle/>
          <a:p>
            <a:pPr algn="ctr"/>
            <a:r>
              <a:rPr lang="en-US" b="1" dirty="0">
                <a:ln w="0"/>
                <a:solidFill>
                  <a:schemeClr val="accent1">
                    <a:lumMod val="75000"/>
                  </a:schemeClr>
                </a:solidFill>
                <a:cs typeface="B Homa" panose="00000400000000000000" pitchFamily="2" charset="-78"/>
              </a:rPr>
              <a:t>Flexibility</a:t>
            </a:r>
          </a:p>
        </p:txBody>
      </p:sp>
      <p:sp>
        <p:nvSpPr>
          <p:cNvPr id="39" name="Rectangle 38">
            <a:extLst>
              <a:ext uri="{FF2B5EF4-FFF2-40B4-BE49-F238E27FC236}">
                <a16:creationId xmlns:a16="http://schemas.microsoft.com/office/drawing/2014/main" id="{6A2803CF-7F1E-44AB-80CB-5028BFC7CF8F}"/>
              </a:ext>
            </a:extLst>
          </p:cNvPr>
          <p:cNvSpPr/>
          <p:nvPr/>
        </p:nvSpPr>
        <p:spPr>
          <a:xfrm>
            <a:off x="3156160" y="3706099"/>
            <a:ext cx="1806185" cy="369332"/>
          </a:xfrm>
          <a:prstGeom prst="rect">
            <a:avLst/>
          </a:prstGeom>
          <a:noFill/>
        </p:spPr>
        <p:txBody>
          <a:bodyPr wrap="square" lIns="91440" tIns="45720" rIns="91440" bIns="45720">
            <a:spAutoFit/>
          </a:bodyPr>
          <a:lstStyle/>
          <a:p>
            <a:pPr algn="ctr"/>
            <a:r>
              <a:rPr lang="en-US" b="1" dirty="0">
                <a:ln w="0"/>
                <a:solidFill>
                  <a:schemeClr val="accent1">
                    <a:lumMod val="75000"/>
                  </a:schemeClr>
                </a:solidFill>
                <a:cs typeface="B Homa" panose="00000400000000000000" pitchFamily="2" charset="-78"/>
              </a:rPr>
              <a:t>Functionality</a:t>
            </a:r>
          </a:p>
        </p:txBody>
      </p:sp>
      <p:sp>
        <p:nvSpPr>
          <p:cNvPr id="40" name="Rectangle 39">
            <a:extLst>
              <a:ext uri="{FF2B5EF4-FFF2-40B4-BE49-F238E27FC236}">
                <a16:creationId xmlns:a16="http://schemas.microsoft.com/office/drawing/2014/main" id="{46C01644-6CDF-4EA2-BE17-1043B583E9FD}"/>
              </a:ext>
            </a:extLst>
          </p:cNvPr>
          <p:cNvSpPr/>
          <p:nvPr/>
        </p:nvSpPr>
        <p:spPr>
          <a:xfrm>
            <a:off x="1125456" y="2997709"/>
            <a:ext cx="2022476" cy="369332"/>
          </a:xfrm>
          <a:prstGeom prst="rect">
            <a:avLst/>
          </a:prstGeom>
        </p:spPr>
        <p:txBody>
          <a:bodyPr wrap="square">
            <a:spAutoFit/>
          </a:bodyPr>
          <a:lstStyle/>
          <a:p>
            <a:pPr algn="ctr" rtl="1"/>
            <a:r>
              <a:rPr lang="en-US" b="1" dirty="0">
                <a:cs typeface="B Nazanin" panose="00000400000000000000" pitchFamily="2" charset="-78"/>
              </a:rPr>
              <a:t>Yes</a:t>
            </a:r>
            <a:endParaRPr lang="fa-IR" b="1" dirty="0">
              <a:cs typeface="B Nazanin" panose="00000400000000000000" pitchFamily="2" charset="-78"/>
            </a:endParaRPr>
          </a:p>
        </p:txBody>
      </p:sp>
      <p:sp>
        <p:nvSpPr>
          <p:cNvPr id="41" name="Rectangle 40">
            <a:extLst>
              <a:ext uri="{FF2B5EF4-FFF2-40B4-BE49-F238E27FC236}">
                <a16:creationId xmlns:a16="http://schemas.microsoft.com/office/drawing/2014/main" id="{71327C7F-AD37-4133-9244-E6DC07FBB44E}"/>
              </a:ext>
            </a:extLst>
          </p:cNvPr>
          <p:cNvSpPr/>
          <p:nvPr/>
        </p:nvSpPr>
        <p:spPr>
          <a:xfrm>
            <a:off x="4835597" y="3007403"/>
            <a:ext cx="2319255" cy="369332"/>
          </a:xfrm>
          <a:prstGeom prst="rect">
            <a:avLst/>
          </a:prstGeom>
        </p:spPr>
        <p:txBody>
          <a:bodyPr wrap="square">
            <a:spAutoFit/>
          </a:bodyPr>
          <a:lstStyle/>
          <a:p>
            <a:pPr algn="ctr" rtl="1"/>
            <a:r>
              <a:rPr lang="en-US" b="1" dirty="0">
                <a:cs typeface="B Nazanin" panose="00000400000000000000" pitchFamily="2" charset="-78"/>
              </a:rPr>
              <a:t>No</a:t>
            </a:r>
            <a:endParaRPr lang="fa-IR" b="1" dirty="0">
              <a:cs typeface="B Nazanin" panose="00000400000000000000" pitchFamily="2" charset="-78"/>
            </a:endParaRPr>
          </a:p>
        </p:txBody>
      </p:sp>
      <p:sp>
        <p:nvSpPr>
          <p:cNvPr id="42" name="Rectangle 41">
            <a:extLst>
              <a:ext uri="{FF2B5EF4-FFF2-40B4-BE49-F238E27FC236}">
                <a16:creationId xmlns:a16="http://schemas.microsoft.com/office/drawing/2014/main" id="{4249F5DE-3765-4078-8406-1A4663699F57}"/>
              </a:ext>
            </a:extLst>
          </p:cNvPr>
          <p:cNvSpPr/>
          <p:nvPr/>
        </p:nvSpPr>
        <p:spPr>
          <a:xfrm>
            <a:off x="1205202" y="3364117"/>
            <a:ext cx="1942730" cy="369332"/>
          </a:xfrm>
          <a:prstGeom prst="rect">
            <a:avLst/>
          </a:prstGeom>
        </p:spPr>
        <p:txBody>
          <a:bodyPr wrap="square">
            <a:spAutoFit/>
          </a:bodyPr>
          <a:lstStyle/>
          <a:p>
            <a:pPr algn="ctr" rtl="1"/>
            <a:r>
              <a:rPr lang="en-US" b="1" dirty="0">
                <a:cs typeface="B Nazanin" panose="00000400000000000000" pitchFamily="2" charset="-78"/>
              </a:rPr>
              <a:t>Low</a:t>
            </a:r>
            <a:endParaRPr lang="fa-IR" b="1" dirty="0">
              <a:cs typeface="B Nazanin" panose="00000400000000000000" pitchFamily="2" charset="-78"/>
            </a:endParaRPr>
          </a:p>
        </p:txBody>
      </p:sp>
      <p:sp>
        <p:nvSpPr>
          <p:cNvPr id="43" name="Rectangle 42">
            <a:extLst>
              <a:ext uri="{FF2B5EF4-FFF2-40B4-BE49-F238E27FC236}">
                <a16:creationId xmlns:a16="http://schemas.microsoft.com/office/drawing/2014/main" id="{CD78F136-F290-4823-9F59-E664E8ED3DCD}"/>
              </a:ext>
            </a:extLst>
          </p:cNvPr>
          <p:cNvSpPr/>
          <p:nvPr/>
        </p:nvSpPr>
        <p:spPr>
          <a:xfrm>
            <a:off x="1155225" y="3700898"/>
            <a:ext cx="1992706" cy="369332"/>
          </a:xfrm>
          <a:prstGeom prst="rect">
            <a:avLst/>
          </a:prstGeom>
        </p:spPr>
        <p:txBody>
          <a:bodyPr wrap="square">
            <a:spAutoFit/>
          </a:bodyPr>
          <a:lstStyle/>
          <a:p>
            <a:pPr algn="ctr" rtl="1"/>
            <a:r>
              <a:rPr lang="en-US" b="1" dirty="0">
                <a:cs typeface="B Nazanin" panose="00000400000000000000" pitchFamily="2" charset="-78"/>
              </a:rPr>
              <a:t>Relational Algebra</a:t>
            </a:r>
            <a:endParaRPr lang="fa-IR" b="1" dirty="0">
              <a:cs typeface="B Nazanin" panose="00000400000000000000" pitchFamily="2" charset="-78"/>
            </a:endParaRPr>
          </a:p>
        </p:txBody>
      </p:sp>
      <p:sp>
        <p:nvSpPr>
          <p:cNvPr id="44" name="Rectangle 43">
            <a:extLst>
              <a:ext uri="{FF2B5EF4-FFF2-40B4-BE49-F238E27FC236}">
                <a16:creationId xmlns:a16="http://schemas.microsoft.com/office/drawing/2014/main" id="{E4501BE5-B311-469F-BCAB-6EE2943726D5}"/>
              </a:ext>
            </a:extLst>
          </p:cNvPr>
          <p:cNvSpPr/>
          <p:nvPr/>
        </p:nvSpPr>
        <p:spPr>
          <a:xfrm>
            <a:off x="4788653" y="3347724"/>
            <a:ext cx="2366199" cy="369332"/>
          </a:xfrm>
          <a:prstGeom prst="rect">
            <a:avLst/>
          </a:prstGeom>
        </p:spPr>
        <p:txBody>
          <a:bodyPr wrap="square">
            <a:spAutoFit/>
          </a:bodyPr>
          <a:lstStyle/>
          <a:p>
            <a:pPr algn="ctr" rtl="1"/>
            <a:r>
              <a:rPr lang="en-US" b="1" dirty="0">
                <a:cs typeface="B Nazanin" panose="00000400000000000000" pitchFamily="2" charset="-78"/>
              </a:rPr>
              <a:t>High</a:t>
            </a:r>
            <a:endParaRPr lang="fa-IR" b="1" dirty="0">
              <a:cs typeface="B Nazanin" panose="00000400000000000000" pitchFamily="2" charset="-78"/>
            </a:endParaRPr>
          </a:p>
        </p:txBody>
      </p:sp>
      <p:sp>
        <p:nvSpPr>
          <p:cNvPr id="45" name="Rectangle 44">
            <a:extLst>
              <a:ext uri="{FF2B5EF4-FFF2-40B4-BE49-F238E27FC236}">
                <a16:creationId xmlns:a16="http://schemas.microsoft.com/office/drawing/2014/main" id="{AFAD11B9-AC84-4662-BA3F-EB451E0C84D3}"/>
              </a:ext>
            </a:extLst>
          </p:cNvPr>
          <p:cNvSpPr/>
          <p:nvPr/>
        </p:nvSpPr>
        <p:spPr>
          <a:xfrm>
            <a:off x="4828580" y="3683169"/>
            <a:ext cx="2326272" cy="369332"/>
          </a:xfrm>
          <a:prstGeom prst="rect">
            <a:avLst/>
          </a:prstGeom>
        </p:spPr>
        <p:txBody>
          <a:bodyPr wrap="square">
            <a:spAutoFit/>
          </a:bodyPr>
          <a:lstStyle/>
          <a:p>
            <a:pPr algn="ctr" rtl="1"/>
            <a:r>
              <a:rPr lang="en-US" b="1" dirty="0">
                <a:cs typeface="B Nazanin" panose="00000400000000000000" pitchFamily="2" charset="-78"/>
              </a:rPr>
              <a:t>Variable</a:t>
            </a:r>
            <a:endParaRPr lang="fa-IR" b="1" dirty="0">
              <a:cs typeface="B Nazanin" panose="00000400000000000000" pitchFamily="2" charset="-78"/>
            </a:endParaRPr>
          </a:p>
        </p:txBody>
      </p:sp>
    </p:spTree>
    <p:extLst>
      <p:ext uri="{BB962C8B-B14F-4D97-AF65-F5344CB8AC3E}">
        <p14:creationId xmlns:p14="http://schemas.microsoft.com/office/powerpoint/2010/main" val="18817220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anim calcmode="lin" valueType="num">
                                      <p:cBhvr>
                                        <p:cTn id="22" dur="500" fill="hold"/>
                                        <p:tgtEl>
                                          <p:spTgt spid="12"/>
                                        </p:tgtEl>
                                        <p:attrNameLst>
                                          <p:attrName>ppt_x</p:attrName>
                                        </p:attrNameLst>
                                      </p:cBhvr>
                                      <p:tavLst>
                                        <p:tav tm="0">
                                          <p:val>
                                            <p:strVal val="#ppt_x"/>
                                          </p:val>
                                        </p:tav>
                                        <p:tav tm="100000">
                                          <p:val>
                                            <p:strVal val="#ppt_x"/>
                                          </p:val>
                                        </p:tav>
                                      </p:tavLst>
                                    </p:anim>
                                    <p:anim calcmode="lin" valueType="num">
                                      <p:cBhvr>
                                        <p:cTn id="23" dur="5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250"/>
                                        <p:tgtEl>
                                          <p:spTgt spid="11"/>
                                        </p:tgtEl>
                                      </p:cBhvr>
                                    </p:animEffect>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250"/>
                                        <p:tgtEl>
                                          <p:spTgt spid="15"/>
                                        </p:tgtEl>
                                      </p:cBhvr>
                                    </p:animEffect>
                                  </p:childTnLst>
                                </p:cTn>
                              </p:par>
                            </p:childTnLst>
                          </p:cTn>
                        </p:par>
                        <p:par>
                          <p:cTn id="38" fill="hold">
                            <p:stCondLst>
                              <p:cond delay="2250"/>
                            </p:stCondLst>
                            <p:childTnLst>
                              <p:par>
                                <p:cTn id="39" presetID="22" presetClass="entr" presetSubtype="2"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250"/>
                                        <p:tgtEl>
                                          <p:spTgt spid="22"/>
                                        </p:tgtEl>
                                      </p:cBhvr>
                                    </p:animEffect>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childTnLst>
                          </p:cTn>
                        </p:par>
                        <p:par>
                          <p:cTn id="46" fill="hold">
                            <p:stCondLst>
                              <p:cond delay="2750"/>
                            </p:stCondLst>
                            <p:childTnLst>
                              <p:par>
                                <p:cTn id="47" presetID="22" presetClass="entr" presetSubtype="8"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250"/>
                                        <p:tgtEl>
                                          <p:spTgt spid="30"/>
                                        </p:tgtEl>
                                      </p:cBhvr>
                                    </p:animEffect>
                                  </p:childTnLst>
                                </p:cTn>
                              </p:par>
                            </p:childTnLst>
                          </p:cTn>
                        </p:par>
                        <p:par>
                          <p:cTn id="50" fill="hold">
                            <p:stCondLst>
                              <p:cond delay="3000"/>
                            </p:stCondLst>
                            <p:childTnLst>
                              <p:par>
                                <p:cTn id="51" presetID="22" presetClass="entr" presetSubtype="4"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250"/>
                                        <p:tgtEl>
                                          <p:spTgt spid="24"/>
                                        </p:tgtEl>
                                      </p:cBhvr>
                                    </p:animEffect>
                                  </p:childTnLst>
                                </p:cTn>
                              </p:par>
                            </p:childTnLst>
                          </p:cTn>
                        </p:par>
                        <p:par>
                          <p:cTn id="54" fill="hold">
                            <p:stCondLst>
                              <p:cond delay="3250"/>
                            </p:stCondLst>
                            <p:childTnLst>
                              <p:par>
                                <p:cTn id="55" presetID="22" presetClass="entr" presetSubtype="2"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right)">
                                      <p:cBhvr>
                                        <p:cTn id="57" dur="250"/>
                                        <p:tgtEl>
                                          <p:spTgt spid="16"/>
                                        </p:tgtEl>
                                      </p:cBhvr>
                                    </p:animEffect>
                                  </p:childTnLst>
                                </p:cTn>
                              </p:par>
                            </p:childTnLst>
                          </p:cTn>
                        </p:par>
                        <p:par>
                          <p:cTn id="58" fill="hold">
                            <p:stCondLst>
                              <p:cond delay="3500"/>
                            </p:stCondLst>
                            <p:childTnLst>
                              <p:par>
                                <p:cTn id="59" presetID="22" presetClass="entr" presetSubtype="1"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250"/>
                                        <p:tgtEl>
                                          <p:spTgt spid="20"/>
                                        </p:tgtEl>
                                      </p:cBhvr>
                                    </p:animEffect>
                                  </p:childTnLst>
                                </p:cTn>
                              </p:par>
                            </p:childTnLst>
                          </p:cTn>
                        </p:par>
                        <p:par>
                          <p:cTn id="62" fill="hold">
                            <p:stCondLst>
                              <p:cond delay="3750"/>
                            </p:stCondLst>
                            <p:childTnLst>
                              <p:par>
                                <p:cTn id="63" presetID="22" presetClass="entr" presetSubtype="1"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up)">
                                      <p:cBhvr>
                                        <p:cTn id="65" dur="250"/>
                                        <p:tgtEl>
                                          <p:spTgt spid="17"/>
                                        </p:tgtEl>
                                      </p:cBhvr>
                                    </p:animEffect>
                                  </p:childTnLst>
                                </p:cTn>
                              </p:par>
                            </p:childTnLst>
                          </p:cTn>
                        </p:par>
                        <p:par>
                          <p:cTn id="66" fill="hold">
                            <p:stCondLst>
                              <p:cond delay="4000"/>
                            </p:stCondLst>
                            <p:childTnLst>
                              <p:par>
                                <p:cTn id="67" presetID="22" presetClass="entr" presetSubtype="2" fill="hold"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right)">
                                      <p:cBhvr>
                                        <p:cTn id="69" dur="250"/>
                                        <p:tgtEl>
                                          <p:spTgt spid="25"/>
                                        </p:tgtEl>
                                      </p:cBhvr>
                                    </p:animEffect>
                                  </p:childTnLst>
                                </p:cTn>
                              </p:par>
                            </p:childTnLst>
                          </p:cTn>
                        </p:par>
                        <p:par>
                          <p:cTn id="70" fill="hold">
                            <p:stCondLst>
                              <p:cond delay="4250"/>
                            </p:stCondLst>
                            <p:childTnLst>
                              <p:par>
                                <p:cTn id="71" presetID="22" presetClass="entr" presetSubtype="2"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right)">
                                      <p:cBhvr>
                                        <p:cTn id="73" dur="250"/>
                                        <p:tgtEl>
                                          <p:spTgt spid="26"/>
                                        </p:tgtEl>
                                      </p:cBhvr>
                                    </p:animEffect>
                                  </p:childTnLst>
                                </p:cTn>
                              </p:par>
                            </p:childTnLst>
                          </p:cTn>
                        </p:par>
                        <p:par>
                          <p:cTn id="74" fill="hold">
                            <p:stCondLst>
                              <p:cond delay="4500"/>
                            </p:stCondLst>
                            <p:childTnLst>
                              <p:par>
                                <p:cTn id="75" presetID="22" presetClass="entr" presetSubtype="2"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right)">
                                      <p:cBhvr>
                                        <p:cTn id="77" dur="250"/>
                                        <p:tgtEl>
                                          <p:spTgt spid="27"/>
                                        </p:tgtEl>
                                      </p:cBhvr>
                                    </p:animEffect>
                                  </p:childTnLst>
                                </p:cTn>
                              </p:par>
                            </p:childTnLst>
                          </p:cTn>
                        </p:par>
                        <p:par>
                          <p:cTn id="78" fill="hold">
                            <p:stCondLst>
                              <p:cond delay="4750"/>
                            </p:stCondLst>
                            <p:childTnLst>
                              <p:par>
                                <p:cTn id="79" presetID="22" presetClass="entr" presetSubtype="2"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250"/>
                                        <p:tgtEl>
                                          <p:spTgt spid="28"/>
                                        </p:tgtEl>
                                      </p:cBhvr>
                                    </p:animEffect>
                                  </p:childTnLst>
                                </p:cTn>
                              </p:par>
                            </p:childTnLst>
                          </p:cTn>
                        </p:par>
                        <p:par>
                          <p:cTn id="82" fill="hold">
                            <p:stCondLst>
                              <p:cond delay="5000"/>
                            </p:stCondLst>
                            <p:childTnLst>
                              <p:par>
                                <p:cTn id="83" presetID="22" presetClass="entr" presetSubtype="2"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right)">
                                      <p:cBhvr>
                                        <p:cTn id="85" dur="250"/>
                                        <p:tgtEl>
                                          <p:spTgt spid="29"/>
                                        </p:tgtEl>
                                      </p:cBhvr>
                                    </p:animEffect>
                                  </p:childTnLst>
                                </p:cTn>
                              </p:par>
                            </p:childTnLst>
                          </p:cTn>
                        </p:par>
                        <p:par>
                          <p:cTn id="86" fill="hold">
                            <p:stCondLst>
                              <p:cond delay="5250"/>
                            </p:stCondLst>
                            <p:childTnLst>
                              <p:par>
                                <p:cTn id="87" presetID="22" presetClass="entr" presetSubtype="2"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ipe(right)">
                                      <p:cBhvr>
                                        <p:cTn id="89" dur="250"/>
                                        <p:tgtEl>
                                          <p:spTgt spid="18"/>
                                        </p:tgtEl>
                                      </p:cBhvr>
                                    </p:animEffect>
                                  </p:childTnLst>
                                </p:cTn>
                              </p:par>
                            </p:childTnLst>
                          </p:cTn>
                        </p:par>
                        <p:par>
                          <p:cTn id="90" fill="hold">
                            <p:stCondLst>
                              <p:cond delay="5500"/>
                            </p:stCondLst>
                            <p:childTnLst>
                              <p:par>
                                <p:cTn id="91" presetID="22" presetClass="entr" presetSubtype="2" fill="hold" nodeType="afterEffect">
                                  <p:stCondLst>
                                    <p:cond delay="0"/>
                                  </p:stCondLst>
                                  <p:childTnLst>
                                    <p:set>
                                      <p:cBhvr>
                                        <p:cTn id="92" dur="1" fill="hold">
                                          <p:stCondLst>
                                            <p:cond delay="0"/>
                                          </p:stCondLst>
                                        </p:cTn>
                                        <p:tgtEl>
                                          <p:spTgt spid="36">
                                            <p:txEl>
                                              <p:pRg st="0" end="0"/>
                                            </p:txEl>
                                          </p:spTgt>
                                        </p:tgtEl>
                                        <p:attrNameLst>
                                          <p:attrName>style.visibility</p:attrName>
                                        </p:attrNameLst>
                                      </p:cBhvr>
                                      <p:to>
                                        <p:strVal val="visible"/>
                                      </p:to>
                                    </p:set>
                                    <p:animEffect transition="in" filter="wipe(right)">
                                      <p:cBhvr>
                                        <p:cTn id="93" dur="250"/>
                                        <p:tgtEl>
                                          <p:spTgt spid="36">
                                            <p:txEl>
                                              <p:pRg st="0" end="0"/>
                                            </p:txEl>
                                          </p:spTgt>
                                        </p:tgtEl>
                                      </p:cBhvr>
                                    </p:animEffect>
                                  </p:childTnLst>
                                </p:cTn>
                              </p:par>
                            </p:childTnLst>
                          </p:cTn>
                        </p:par>
                        <p:par>
                          <p:cTn id="94" fill="hold">
                            <p:stCondLst>
                              <p:cond delay="5750"/>
                            </p:stCondLst>
                            <p:childTnLst>
                              <p:par>
                                <p:cTn id="95" presetID="22" presetClass="entr" presetSubtype="2" fill="hold" nodeType="afterEffect">
                                  <p:stCondLst>
                                    <p:cond delay="0"/>
                                  </p:stCondLst>
                                  <p:childTnLst>
                                    <p:set>
                                      <p:cBhvr>
                                        <p:cTn id="96" dur="1" fill="hold">
                                          <p:stCondLst>
                                            <p:cond delay="0"/>
                                          </p:stCondLst>
                                        </p:cTn>
                                        <p:tgtEl>
                                          <p:spTgt spid="19">
                                            <p:txEl>
                                              <p:pRg st="0" end="0"/>
                                            </p:txEl>
                                          </p:spTgt>
                                        </p:tgtEl>
                                        <p:attrNameLst>
                                          <p:attrName>style.visibility</p:attrName>
                                        </p:attrNameLst>
                                      </p:cBhvr>
                                      <p:to>
                                        <p:strVal val="visible"/>
                                      </p:to>
                                    </p:set>
                                    <p:animEffect transition="in" filter="wipe(right)">
                                      <p:cBhvr>
                                        <p:cTn id="97" dur="250"/>
                                        <p:tgtEl>
                                          <p:spTgt spid="19">
                                            <p:txEl>
                                              <p:pRg st="0" end="0"/>
                                            </p:txEl>
                                          </p:spTgt>
                                        </p:tgtEl>
                                      </p:cBhvr>
                                    </p:animEffect>
                                  </p:childTnLst>
                                </p:cTn>
                              </p:par>
                            </p:childTnLst>
                          </p:cTn>
                        </p:par>
                        <p:par>
                          <p:cTn id="98" fill="hold">
                            <p:stCondLst>
                              <p:cond delay="6000"/>
                            </p:stCondLst>
                            <p:childTnLst>
                              <p:par>
                                <p:cTn id="99" presetID="47" presetClass="entr" presetSubtype="0" fill="hold" nodeType="afterEffect">
                                  <p:stCondLst>
                                    <p:cond delay="0"/>
                                  </p:stCondLst>
                                  <p:childTnLst>
                                    <p:set>
                                      <p:cBhvr>
                                        <p:cTn id="100" dur="1" fill="hold">
                                          <p:stCondLst>
                                            <p:cond delay="0"/>
                                          </p:stCondLst>
                                        </p:cTn>
                                        <p:tgtEl>
                                          <p:spTgt spid="32">
                                            <p:txEl>
                                              <p:pRg st="0" end="0"/>
                                            </p:txEl>
                                          </p:spTgt>
                                        </p:tgtEl>
                                        <p:attrNameLst>
                                          <p:attrName>style.visibility</p:attrName>
                                        </p:attrNameLst>
                                      </p:cBhvr>
                                      <p:to>
                                        <p:strVal val="visible"/>
                                      </p:to>
                                    </p:set>
                                    <p:animEffect transition="in" filter="fade">
                                      <p:cBhvr>
                                        <p:cTn id="101" dur="250"/>
                                        <p:tgtEl>
                                          <p:spTgt spid="32">
                                            <p:txEl>
                                              <p:pRg st="0" end="0"/>
                                            </p:txEl>
                                          </p:spTgt>
                                        </p:tgtEl>
                                      </p:cBhvr>
                                    </p:animEffect>
                                    <p:anim calcmode="lin" valueType="num">
                                      <p:cBhvr>
                                        <p:cTn id="102" dur="25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3" dur="25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4" fill="hold">
                            <p:stCondLst>
                              <p:cond delay="6250"/>
                            </p:stCondLst>
                            <p:childTnLst>
                              <p:par>
                                <p:cTn id="105" presetID="47" presetClass="entr" presetSubtype="0" fill="hold" nodeType="afterEffect">
                                  <p:stCondLst>
                                    <p:cond delay="0"/>
                                  </p:stCondLst>
                                  <p:childTnLst>
                                    <p:set>
                                      <p:cBhvr>
                                        <p:cTn id="106" dur="1" fill="hold">
                                          <p:stCondLst>
                                            <p:cond delay="0"/>
                                          </p:stCondLst>
                                        </p:cTn>
                                        <p:tgtEl>
                                          <p:spTgt spid="33">
                                            <p:txEl>
                                              <p:pRg st="0" end="0"/>
                                            </p:txEl>
                                          </p:spTgt>
                                        </p:tgtEl>
                                        <p:attrNameLst>
                                          <p:attrName>style.visibility</p:attrName>
                                        </p:attrNameLst>
                                      </p:cBhvr>
                                      <p:to>
                                        <p:strVal val="visible"/>
                                      </p:to>
                                    </p:set>
                                    <p:animEffect transition="in" filter="fade">
                                      <p:cBhvr>
                                        <p:cTn id="107" dur="250"/>
                                        <p:tgtEl>
                                          <p:spTgt spid="33">
                                            <p:txEl>
                                              <p:pRg st="0" end="0"/>
                                            </p:txEl>
                                          </p:spTgt>
                                        </p:tgtEl>
                                      </p:cBhvr>
                                    </p:animEffect>
                                    <p:anim calcmode="lin" valueType="num">
                                      <p:cBhvr>
                                        <p:cTn id="108" dur="25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09" dur="25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10" fill="hold">
                            <p:stCondLst>
                              <p:cond delay="6500"/>
                            </p:stCondLst>
                            <p:childTnLst>
                              <p:par>
                                <p:cTn id="111" presetID="47" presetClass="entr" presetSubtype="0" fill="hold" nodeType="afterEffect">
                                  <p:stCondLst>
                                    <p:cond delay="0"/>
                                  </p:stCondLst>
                                  <p:childTnLst>
                                    <p:set>
                                      <p:cBhvr>
                                        <p:cTn id="112" dur="1" fill="hold">
                                          <p:stCondLst>
                                            <p:cond delay="0"/>
                                          </p:stCondLst>
                                        </p:cTn>
                                        <p:tgtEl>
                                          <p:spTgt spid="37">
                                            <p:txEl>
                                              <p:pRg st="0" end="0"/>
                                            </p:txEl>
                                          </p:spTgt>
                                        </p:tgtEl>
                                        <p:attrNameLst>
                                          <p:attrName>style.visibility</p:attrName>
                                        </p:attrNameLst>
                                      </p:cBhvr>
                                      <p:to>
                                        <p:strVal val="visible"/>
                                      </p:to>
                                    </p:set>
                                    <p:animEffect transition="in" filter="fade">
                                      <p:cBhvr>
                                        <p:cTn id="113" dur="250"/>
                                        <p:tgtEl>
                                          <p:spTgt spid="37">
                                            <p:txEl>
                                              <p:pRg st="0" end="0"/>
                                            </p:txEl>
                                          </p:spTgt>
                                        </p:tgtEl>
                                      </p:cBhvr>
                                    </p:animEffect>
                                    <p:anim calcmode="lin" valueType="num">
                                      <p:cBhvr>
                                        <p:cTn id="114" dur="25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15" dur="25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116" fill="hold">
                            <p:stCondLst>
                              <p:cond delay="6750"/>
                            </p:stCondLst>
                            <p:childTnLst>
                              <p:par>
                                <p:cTn id="117" presetID="47" presetClass="entr" presetSubtype="0" fill="hold" nodeType="afterEffect">
                                  <p:stCondLst>
                                    <p:cond delay="0"/>
                                  </p:stCondLst>
                                  <p:childTnLst>
                                    <p:set>
                                      <p:cBhvr>
                                        <p:cTn id="118" dur="1" fill="hold">
                                          <p:stCondLst>
                                            <p:cond delay="0"/>
                                          </p:stCondLst>
                                        </p:cTn>
                                        <p:tgtEl>
                                          <p:spTgt spid="38">
                                            <p:txEl>
                                              <p:pRg st="0" end="0"/>
                                            </p:txEl>
                                          </p:spTgt>
                                        </p:tgtEl>
                                        <p:attrNameLst>
                                          <p:attrName>style.visibility</p:attrName>
                                        </p:attrNameLst>
                                      </p:cBhvr>
                                      <p:to>
                                        <p:strVal val="visible"/>
                                      </p:to>
                                    </p:set>
                                    <p:animEffect transition="in" filter="fade">
                                      <p:cBhvr>
                                        <p:cTn id="119" dur="250"/>
                                        <p:tgtEl>
                                          <p:spTgt spid="38">
                                            <p:txEl>
                                              <p:pRg st="0" end="0"/>
                                            </p:txEl>
                                          </p:spTgt>
                                        </p:tgtEl>
                                      </p:cBhvr>
                                    </p:animEffect>
                                    <p:anim calcmode="lin" valueType="num">
                                      <p:cBhvr>
                                        <p:cTn id="120" dur="25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21" dur="25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par>
                          <p:cTn id="122" fill="hold">
                            <p:stCondLst>
                              <p:cond delay="7000"/>
                            </p:stCondLst>
                            <p:childTnLst>
                              <p:par>
                                <p:cTn id="123" presetID="47" presetClass="entr" presetSubtype="0" fill="hold" nodeType="afterEffect">
                                  <p:stCondLst>
                                    <p:cond delay="0"/>
                                  </p:stCondLst>
                                  <p:childTnLst>
                                    <p:set>
                                      <p:cBhvr>
                                        <p:cTn id="124" dur="1" fill="hold">
                                          <p:stCondLst>
                                            <p:cond delay="0"/>
                                          </p:stCondLst>
                                        </p:cTn>
                                        <p:tgtEl>
                                          <p:spTgt spid="39">
                                            <p:txEl>
                                              <p:pRg st="0" end="0"/>
                                            </p:txEl>
                                          </p:spTgt>
                                        </p:tgtEl>
                                        <p:attrNameLst>
                                          <p:attrName>style.visibility</p:attrName>
                                        </p:attrNameLst>
                                      </p:cBhvr>
                                      <p:to>
                                        <p:strVal val="visible"/>
                                      </p:to>
                                    </p:set>
                                    <p:animEffect transition="in" filter="fade">
                                      <p:cBhvr>
                                        <p:cTn id="125" dur="250"/>
                                        <p:tgtEl>
                                          <p:spTgt spid="39">
                                            <p:txEl>
                                              <p:pRg st="0" end="0"/>
                                            </p:txEl>
                                          </p:spTgt>
                                        </p:tgtEl>
                                      </p:cBhvr>
                                    </p:animEffect>
                                    <p:anim calcmode="lin" valueType="num">
                                      <p:cBhvr>
                                        <p:cTn id="126" dur="25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27" dur="25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128" fill="hold">
                            <p:stCondLst>
                              <p:cond delay="7250"/>
                            </p:stCondLst>
                            <p:childTnLst>
                              <p:par>
                                <p:cTn id="129" presetID="22" presetClass="entr" presetSubtype="8" fill="hold" nodeType="afterEffect">
                                  <p:stCondLst>
                                    <p:cond delay="0"/>
                                  </p:stCondLst>
                                  <p:childTnLst>
                                    <p:set>
                                      <p:cBhvr>
                                        <p:cTn id="130" dur="1" fill="hold">
                                          <p:stCondLst>
                                            <p:cond delay="0"/>
                                          </p:stCondLst>
                                        </p:cTn>
                                        <p:tgtEl>
                                          <p:spTgt spid="31">
                                            <p:txEl>
                                              <p:pRg st="0" end="0"/>
                                            </p:txEl>
                                          </p:spTgt>
                                        </p:tgtEl>
                                        <p:attrNameLst>
                                          <p:attrName>style.visibility</p:attrName>
                                        </p:attrNameLst>
                                      </p:cBhvr>
                                      <p:to>
                                        <p:strVal val="visible"/>
                                      </p:to>
                                    </p:set>
                                    <p:animEffect transition="in" filter="wipe(left)">
                                      <p:cBhvr>
                                        <p:cTn id="131" dur="250"/>
                                        <p:tgtEl>
                                          <p:spTgt spid="31">
                                            <p:txEl>
                                              <p:pRg st="0" end="0"/>
                                            </p:txEl>
                                          </p:spTgt>
                                        </p:tgtEl>
                                      </p:cBhvr>
                                    </p:animEffect>
                                  </p:childTnLst>
                                </p:cTn>
                              </p:par>
                              <p:par>
                                <p:cTn id="132" presetID="22" presetClass="entr" presetSubtype="8" fill="hold" nodeType="withEffect">
                                  <p:stCondLst>
                                    <p:cond delay="0"/>
                                  </p:stCondLst>
                                  <p:childTnLst>
                                    <p:set>
                                      <p:cBhvr>
                                        <p:cTn id="133" dur="1" fill="hold">
                                          <p:stCondLst>
                                            <p:cond delay="0"/>
                                          </p:stCondLst>
                                        </p:cTn>
                                        <p:tgtEl>
                                          <p:spTgt spid="21">
                                            <p:txEl>
                                              <p:pRg st="0" end="0"/>
                                            </p:txEl>
                                          </p:spTgt>
                                        </p:tgtEl>
                                        <p:attrNameLst>
                                          <p:attrName>style.visibility</p:attrName>
                                        </p:attrNameLst>
                                      </p:cBhvr>
                                      <p:to>
                                        <p:strVal val="visible"/>
                                      </p:to>
                                    </p:set>
                                    <p:animEffect transition="in" filter="wipe(left)">
                                      <p:cBhvr>
                                        <p:cTn id="134" dur="250"/>
                                        <p:tgtEl>
                                          <p:spTgt spid="21">
                                            <p:txEl>
                                              <p:pRg st="0" end="0"/>
                                            </p:txEl>
                                          </p:spTgt>
                                        </p:tgtEl>
                                      </p:cBhvr>
                                    </p:animEffect>
                                  </p:childTnLst>
                                </p:cTn>
                              </p:par>
                            </p:childTnLst>
                          </p:cTn>
                        </p:par>
                        <p:par>
                          <p:cTn id="135" fill="hold">
                            <p:stCondLst>
                              <p:cond delay="7500"/>
                            </p:stCondLst>
                            <p:childTnLst>
                              <p:par>
                                <p:cTn id="136" presetID="22" presetClass="entr" presetSubtype="8" fill="hold" nodeType="afterEffect">
                                  <p:stCondLst>
                                    <p:cond delay="0"/>
                                  </p:stCondLst>
                                  <p:childTnLst>
                                    <p:set>
                                      <p:cBhvr>
                                        <p:cTn id="137" dur="1" fill="hold">
                                          <p:stCondLst>
                                            <p:cond delay="0"/>
                                          </p:stCondLst>
                                        </p:cTn>
                                        <p:tgtEl>
                                          <p:spTgt spid="34">
                                            <p:txEl>
                                              <p:pRg st="0" end="0"/>
                                            </p:txEl>
                                          </p:spTgt>
                                        </p:tgtEl>
                                        <p:attrNameLst>
                                          <p:attrName>style.visibility</p:attrName>
                                        </p:attrNameLst>
                                      </p:cBhvr>
                                      <p:to>
                                        <p:strVal val="visible"/>
                                      </p:to>
                                    </p:set>
                                    <p:animEffect transition="in" filter="wipe(left)">
                                      <p:cBhvr>
                                        <p:cTn id="138" dur="250"/>
                                        <p:tgtEl>
                                          <p:spTgt spid="34">
                                            <p:txEl>
                                              <p:pRg st="0" end="0"/>
                                            </p:txEl>
                                          </p:spTgt>
                                        </p:tgtEl>
                                      </p:cBhvr>
                                    </p:animEffect>
                                  </p:childTnLst>
                                </p:cTn>
                              </p:par>
                              <p:par>
                                <p:cTn id="139" presetID="22" presetClass="entr" presetSubtype="8" fill="hold" nodeType="withEffect">
                                  <p:stCondLst>
                                    <p:cond delay="0"/>
                                  </p:stCondLst>
                                  <p:childTnLst>
                                    <p:set>
                                      <p:cBhvr>
                                        <p:cTn id="140" dur="1" fill="hold">
                                          <p:stCondLst>
                                            <p:cond delay="0"/>
                                          </p:stCondLst>
                                        </p:cTn>
                                        <p:tgtEl>
                                          <p:spTgt spid="35">
                                            <p:txEl>
                                              <p:pRg st="0" end="0"/>
                                            </p:txEl>
                                          </p:spTgt>
                                        </p:tgtEl>
                                        <p:attrNameLst>
                                          <p:attrName>style.visibility</p:attrName>
                                        </p:attrNameLst>
                                      </p:cBhvr>
                                      <p:to>
                                        <p:strVal val="visible"/>
                                      </p:to>
                                    </p:set>
                                    <p:animEffect transition="in" filter="wipe(left)">
                                      <p:cBhvr>
                                        <p:cTn id="141" dur="250"/>
                                        <p:tgtEl>
                                          <p:spTgt spid="35">
                                            <p:txEl>
                                              <p:pRg st="0" end="0"/>
                                            </p:txEl>
                                          </p:spTgt>
                                        </p:tgtEl>
                                      </p:cBhvr>
                                    </p:animEffect>
                                  </p:childTnLst>
                                </p:cTn>
                              </p:par>
                            </p:childTnLst>
                          </p:cTn>
                        </p:par>
                        <p:par>
                          <p:cTn id="142" fill="hold">
                            <p:stCondLst>
                              <p:cond delay="7750"/>
                            </p:stCondLst>
                            <p:childTnLst>
                              <p:par>
                                <p:cTn id="143" presetID="22" presetClass="entr" presetSubtype="8" fill="hold" nodeType="afterEffect">
                                  <p:stCondLst>
                                    <p:cond delay="0"/>
                                  </p:stCondLst>
                                  <p:childTnLst>
                                    <p:set>
                                      <p:cBhvr>
                                        <p:cTn id="144" dur="1" fill="hold">
                                          <p:stCondLst>
                                            <p:cond delay="0"/>
                                          </p:stCondLst>
                                        </p:cTn>
                                        <p:tgtEl>
                                          <p:spTgt spid="40">
                                            <p:txEl>
                                              <p:pRg st="0" end="0"/>
                                            </p:txEl>
                                          </p:spTgt>
                                        </p:tgtEl>
                                        <p:attrNameLst>
                                          <p:attrName>style.visibility</p:attrName>
                                        </p:attrNameLst>
                                      </p:cBhvr>
                                      <p:to>
                                        <p:strVal val="visible"/>
                                      </p:to>
                                    </p:set>
                                    <p:animEffect transition="in" filter="wipe(left)">
                                      <p:cBhvr>
                                        <p:cTn id="145" dur="250"/>
                                        <p:tgtEl>
                                          <p:spTgt spid="40">
                                            <p:txEl>
                                              <p:pRg st="0" end="0"/>
                                            </p:txEl>
                                          </p:spTgt>
                                        </p:tgtEl>
                                      </p:cBhvr>
                                    </p:animEffect>
                                  </p:childTnLst>
                                </p:cTn>
                              </p:par>
                              <p:par>
                                <p:cTn id="146" presetID="22" presetClass="entr" presetSubtype="8" fill="hold" nodeType="withEffect">
                                  <p:stCondLst>
                                    <p:cond delay="0"/>
                                  </p:stCondLst>
                                  <p:childTnLst>
                                    <p:set>
                                      <p:cBhvr>
                                        <p:cTn id="147" dur="1" fill="hold">
                                          <p:stCondLst>
                                            <p:cond delay="0"/>
                                          </p:stCondLst>
                                        </p:cTn>
                                        <p:tgtEl>
                                          <p:spTgt spid="41">
                                            <p:txEl>
                                              <p:pRg st="0" end="0"/>
                                            </p:txEl>
                                          </p:spTgt>
                                        </p:tgtEl>
                                        <p:attrNameLst>
                                          <p:attrName>style.visibility</p:attrName>
                                        </p:attrNameLst>
                                      </p:cBhvr>
                                      <p:to>
                                        <p:strVal val="visible"/>
                                      </p:to>
                                    </p:set>
                                    <p:animEffect transition="in" filter="wipe(left)">
                                      <p:cBhvr>
                                        <p:cTn id="148" dur="250"/>
                                        <p:tgtEl>
                                          <p:spTgt spid="41">
                                            <p:txEl>
                                              <p:pRg st="0" end="0"/>
                                            </p:txEl>
                                          </p:spTgt>
                                        </p:tgtEl>
                                      </p:cBhvr>
                                    </p:animEffect>
                                  </p:childTnLst>
                                </p:cTn>
                              </p:par>
                            </p:childTnLst>
                          </p:cTn>
                        </p:par>
                        <p:par>
                          <p:cTn id="149" fill="hold">
                            <p:stCondLst>
                              <p:cond delay="8000"/>
                            </p:stCondLst>
                            <p:childTnLst>
                              <p:par>
                                <p:cTn id="150" presetID="22" presetClass="entr" presetSubtype="8" fill="hold" nodeType="afterEffect">
                                  <p:stCondLst>
                                    <p:cond delay="0"/>
                                  </p:stCondLst>
                                  <p:childTnLst>
                                    <p:set>
                                      <p:cBhvr>
                                        <p:cTn id="151" dur="1" fill="hold">
                                          <p:stCondLst>
                                            <p:cond delay="0"/>
                                          </p:stCondLst>
                                        </p:cTn>
                                        <p:tgtEl>
                                          <p:spTgt spid="42">
                                            <p:txEl>
                                              <p:pRg st="0" end="0"/>
                                            </p:txEl>
                                          </p:spTgt>
                                        </p:tgtEl>
                                        <p:attrNameLst>
                                          <p:attrName>style.visibility</p:attrName>
                                        </p:attrNameLst>
                                      </p:cBhvr>
                                      <p:to>
                                        <p:strVal val="visible"/>
                                      </p:to>
                                    </p:set>
                                    <p:animEffect transition="in" filter="wipe(left)">
                                      <p:cBhvr>
                                        <p:cTn id="152" dur="250"/>
                                        <p:tgtEl>
                                          <p:spTgt spid="42">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44">
                                            <p:txEl>
                                              <p:pRg st="0" end="0"/>
                                            </p:txEl>
                                          </p:spTgt>
                                        </p:tgtEl>
                                        <p:attrNameLst>
                                          <p:attrName>style.visibility</p:attrName>
                                        </p:attrNameLst>
                                      </p:cBhvr>
                                      <p:to>
                                        <p:strVal val="visible"/>
                                      </p:to>
                                    </p:set>
                                    <p:animEffect transition="in" filter="wipe(left)">
                                      <p:cBhvr>
                                        <p:cTn id="155" dur="250"/>
                                        <p:tgtEl>
                                          <p:spTgt spid="44">
                                            <p:txEl>
                                              <p:pRg st="0" end="0"/>
                                            </p:txEl>
                                          </p:spTgt>
                                        </p:tgtEl>
                                      </p:cBhvr>
                                    </p:animEffect>
                                  </p:childTnLst>
                                </p:cTn>
                              </p:par>
                            </p:childTnLst>
                          </p:cTn>
                        </p:par>
                        <p:par>
                          <p:cTn id="156" fill="hold">
                            <p:stCondLst>
                              <p:cond delay="8250"/>
                            </p:stCondLst>
                            <p:childTnLst>
                              <p:par>
                                <p:cTn id="157" presetID="22" presetClass="entr" presetSubtype="8" fill="hold" nodeType="afterEffect">
                                  <p:stCondLst>
                                    <p:cond delay="0"/>
                                  </p:stCondLst>
                                  <p:childTnLst>
                                    <p:set>
                                      <p:cBhvr>
                                        <p:cTn id="158" dur="1" fill="hold">
                                          <p:stCondLst>
                                            <p:cond delay="0"/>
                                          </p:stCondLst>
                                        </p:cTn>
                                        <p:tgtEl>
                                          <p:spTgt spid="43">
                                            <p:txEl>
                                              <p:pRg st="0" end="0"/>
                                            </p:txEl>
                                          </p:spTgt>
                                        </p:tgtEl>
                                        <p:attrNameLst>
                                          <p:attrName>style.visibility</p:attrName>
                                        </p:attrNameLst>
                                      </p:cBhvr>
                                      <p:to>
                                        <p:strVal val="visible"/>
                                      </p:to>
                                    </p:set>
                                    <p:animEffect transition="in" filter="wipe(left)">
                                      <p:cBhvr>
                                        <p:cTn id="159" dur="250"/>
                                        <p:tgtEl>
                                          <p:spTgt spid="43">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45">
                                            <p:txEl>
                                              <p:pRg st="0" end="0"/>
                                            </p:txEl>
                                          </p:spTgt>
                                        </p:tgtEl>
                                        <p:attrNameLst>
                                          <p:attrName>style.visibility</p:attrName>
                                        </p:attrNameLst>
                                      </p:cBhvr>
                                      <p:to>
                                        <p:strVal val="visible"/>
                                      </p:to>
                                    </p:set>
                                    <p:animEffect transition="in" filter="wipe(left)">
                                      <p:cBhvr>
                                        <p:cTn id="162" dur="25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4" grpId="0" animBg="1"/>
      <p:bldP spid="15" grpId="0" animBg="1"/>
      <p:bldP spid="18" grpId="0"/>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انواع پایگاه‌های داده‌ی غیررابطه‌ای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46" name="TextBox 45">
            <a:hlinkClick r:id="rId11" action="ppaction://hlinksldjump"/>
            <a:extLst>
              <a:ext uri="{FF2B5EF4-FFF2-40B4-BE49-F238E27FC236}">
                <a16:creationId xmlns:a16="http://schemas.microsoft.com/office/drawing/2014/main" id="{4A4B3954-7E65-4D08-9352-7077B0BE6D4E}"/>
              </a:ext>
            </a:extLst>
          </p:cNvPr>
          <p:cNvSpPr txBox="1"/>
          <p:nvPr/>
        </p:nvSpPr>
        <p:spPr>
          <a:xfrm>
            <a:off x="589115" y="1746595"/>
            <a:ext cx="2000692" cy="646331"/>
          </a:xfrm>
          <a:prstGeom prst="rect">
            <a:avLst/>
          </a:prstGeom>
          <a:noFill/>
        </p:spPr>
        <p:txBody>
          <a:bodyPr wrap="square" rtlCol="0">
            <a:spAutoFit/>
          </a:bodyPr>
          <a:lstStyle/>
          <a:p>
            <a:pPr algn="ctr" rtl="1"/>
            <a:r>
              <a:rPr lang="fa-IR" b="1" dirty="0">
                <a:solidFill>
                  <a:schemeClr val="accent1">
                    <a:lumMod val="50000"/>
                  </a:schemeClr>
                </a:solidFill>
                <a:cs typeface="B Titr" panose="00000700000000000000" pitchFamily="2" charset="-78"/>
              </a:rPr>
              <a:t>مبتنی بر گراف</a:t>
            </a:r>
          </a:p>
          <a:p>
            <a:pPr algn="ctr"/>
            <a:r>
              <a:rPr lang="en-US" b="1" dirty="0">
                <a:solidFill>
                  <a:schemeClr val="accent1">
                    <a:lumMod val="50000"/>
                  </a:schemeClr>
                </a:solidFill>
                <a:cs typeface="B Titr" panose="00000700000000000000" pitchFamily="2" charset="-78"/>
              </a:rPr>
              <a:t>( Graph-based)</a:t>
            </a:r>
          </a:p>
        </p:txBody>
      </p:sp>
      <p:sp>
        <p:nvSpPr>
          <p:cNvPr id="47" name="TextBox 46">
            <a:hlinkClick r:id="rId12" action="ppaction://hlinksldjump"/>
            <a:extLst>
              <a:ext uri="{FF2B5EF4-FFF2-40B4-BE49-F238E27FC236}">
                <a16:creationId xmlns:a16="http://schemas.microsoft.com/office/drawing/2014/main" id="{DF8E778C-B970-4E57-97C9-0EA937E5298B}"/>
              </a:ext>
            </a:extLst>
          </p:cNvPr>
          <p:cNvSpPr txBox="1"/>
          <p:nvPr/>
        </p:nvSpPr>
        <p:spPr>
          <a:xfrm>
            <a:off x="3333930" y="1764826"/>
            <a:ext cx="2461659" cy="646331"/>
          </a:xfrm>
          <a:prstGeom prst="rect">
            <a:avLst/>
          </a:prstGeom>
          <a:noFill/>
        </p:spPr>
        <p:txBody>
          <a:bodyPr wrap="square" rtlCol="0">
            <a:spAutoFit/>
          </a:bodyPr>
          <a:lstStyle/>
          <a:p>
            <a:pPr algn="ctr" rtl="1"/>
            <a:r>
              <a:rPr lang="fa-IR" b="1" dirty="0">
                <a:solidFill>
                  <a:schemeClr val="accent1">
                    <a:lumMod val="50000"/>
                  </a:schemeClr>
                </a:solidFill>
                <a:cs typeface="B Titr" panose="00000700000000000000" pitchFamily="2" charset="-78"/>
              </a:rPr>
              <a:t>سندگرا</a:t>
            </a:r>
          </a:p>
          <a:p>
            <a:pPr algn="ctr"/>
            <a:r>
              <a:rPr lang="en-US" b="1" dirty="0">
                <a:solidFill>
                  <a:schemeClr val="accent1">
                    <a:lumMod val="50000"/>
                  </a:schemeClr>
                </a:solidFill>
                <a:cs typeface="B Titr" panose="00000700000000000000" pitchFamily="2" charset="-78"/>
              </a:rPr>
              <a:t>( Document-oriented</a:t>
            </a:r>
            <a:r>
              <a:rPr lang="fa-IR" b="1" dirty="0">
                <a:solidFill>
                  <a:schemeClr val="accent1">
                    <a:lumMod val="50000"/>
                  </a:schemeClr>
                </a:solidFill>
                <a:cs typeface="B Titr" panose="00000700000000000000" pitchFamily="2" charset="-78"/>
              </a:rPr>
              <a:t> </a:t>
            </a:r>
            <a:r>
              <a:rPr lang="en-US" b="1" dirty="0">
                <a:solidFill>
                  <a:schemeClr val="accent1">
                    <a:lumMod val="50000"/>
                  </a:schemeClr>
                </a:solidFill>
                <a:cs typeface="B Titr" panose="00000700000000000000" pitchFamily="2" charset="-78"/>
              </a:rPr>
              <a:t>)</a:t>
            </a:r>
          </a:p>
        </p:txBody>
      </p:sp>
      <p:sp>
        <p:nvSpPr>
          <p:cNvPr id="48" name="TextBox 47">
            <a:hlinkClick r:id="rId13" action="ppaction://hlinksldjump"/>
            <a:extLst>
              <a:ext uri="{FF2B5EF4-FFF2-40B4-BE49-F238E27FC236}">
                <a16:creationId xmlns:a16="http://schemas.microsoft.com/office/drawing/2014/main" id="{3BB5218D-69C5-4C91-AD03-152CB130CE2B}"/>
              </a:ext>
            </a:extLst>
          </p:cNvPr>
          <p:cNvSpPr txBox="1"/>
          <p:nvPr/>
        </p:nvSpPr>
        <p:spPr>
          <a:xfrm>
            <a:off x="6443359" y="1758648"/>
            <a:ext cx="2319518" cy="646331"/>
          </a:xfrm>
          <a:prstGeom prst="rect">
            <a:avLst/>
          </a:prstGeom>
          <a:noFill/>
        </p:spPr>
        <p:txBody>
          <a:bodyPr wrap="square" rtlCol="0">
            <a:spAutoFit/>
          </a:bodyPr>
          <a:lstStyle/>
          <a:p>
            <a:pPr algn="ctr" rtl="1"/>
            <a:r>
              <a:rPr lang="fa-IR" b="1" dirty="0">
                <a:solidFill>
                  <a:schemeClr val="accent1">
                    <a:lumMod val="50000"/>
                  </a:schemeClr>
                </a:solidFill>
                <a:cs typeface="B Titr" panose="00000700000000000000" pitchFamily="2" charset="-78"/>
              </a:rPr>
              <a:t>ستون گرا</a:t>
            </a:r>
          </a:p>
          <a:p>
            <a:pPr algn="ctr"/>
            <a:r>
              <a:rPr lang="en-US" b="1" dirty="0">
                <a:solidFill>
                  <a:schemeClr val="accent1">
                    <a:lumMod val="50000"/>
                  </a:schemeClr>
                </a:solidFill>
                <a:cs typeface="B Titr" panose="00000700000000000000" pitchFamily="2" charset="-78"/>
              </a:rPr>
              <a:t>( Column-oriented</a:t>
            </a:r>
            <a:r>
              <a:rPr lang="fa-IR" b="1" dirty="0">
                <a:solidFill>
                  <a:schemeClr val="accent1">
                    <a:lumMod val="50000"/>
                  </a:schemeClr>
                </a:solidFill>
                <a:cs typeface="B Titr" panose="00000700000000000000" pitchFamily="2" charset="-78"/>
              </a:rPr>
              <a:t> </a:t>
            </a:r>
            <a:r>
              <a:rPr lang="en-US" b="1" dirty="0">
                <a:solidFill>
                  <a:schemeClr val="accent1">
                    <a:lumMod val="50000"/>
                  </a:schemeClr>
                </a:solidFill>
                <a:cs typeface="B Titr" panose="00000700000000000000" pitchFamily="2" charset="-78"/>
              </a:rPr>
              <a:t>)</a:t>
            </a:r>
          </a:p>
        </p:txBody>
      </p:sp>
      <p:sp>
        <p:nvSpPr>
          <p:cNvPr id="49" name="TextBox 48">
            <a:hlinkClick r:id="rId14" action="ppaction://hlinksldjump"/>
            <a:extLst>
              <a:ext uri="{FF2B5EF4-FFF2-40B4-BE49-F238E27FC236}">
                <a16:creationId xmlns:a16="http://schemas.microsoft.com/office/drawing/2014/main" id="{C248A911-A102-40DB-ABA1-F2EA47929E69}"/>
              </a:ext>
            </a:extLst>
          </p:cNvPr>
          <p:cNvSpPr txBox="1"/>
          <p:nvPr/>
        </p:nvSpPr>
        <p:spPr>
          <a:xfrm>
            <a:off x="9449412" y="1743172"/>
            <a:ext cx="2158600" cy="646331"/>
          </a:xfrm>
          <a:prstGeom prst="rect">
            <a:avLst/>
          </a:prstGeom>
          <a:noFill/>
        </p:spPr>
        <p:txBody>
          <a:bodyPr wrap="square" rtlCol="0">
            <a:spAutoFit/>
          </a:bodyPr>
          <a:lstStyle/>
          <a:p>
            <a:pPr algn="ctr" rtl="1"/>
            <a:r>
              <a:rPr lang="fa-IR" b="1" dirty="0">
                <a:solidFill>
                  <a:schemeClr val="accent1">
                    <a:lumMod val="50000"/>
                  </a:schemeClr>
                </a:solidFill>
                <a:cs typeface="B Titr" panose="00000700000000000000" pitchFamily="2" charset="-78"/>
              </a:rPr>
              <a:t>کلید-مقدار </a:t>
            </a:r>
          </a:p>
          <a:p>
            <a:pPr algn="ctr"/>
            <a:r>
              <a:rPr lang="en-US" b="1" dirty="0">
                <a:solidFill>
                  <a:schemeClr val="accent1">
                    <a:lumMod val="50000"/>
                  </a:schemeClr>
                </a:solidFill>
                <a:cs typeface="B Titr" panose="00000700000000000000" pitchFamily="2" charset="-78"/>
              </a:rPr>
              <a:t>( Key-value</a:t>
            </a:r>
            <a:r>
              <a:rPr lang="fa-IR" b="1" dirty="0">
                <a:solidFill>
                  <a:schemeClr val="accent1">
                    <a:lumMod val="50000"/>
                  </a:schemeClr>
                </a:solidFill>
                <a:cs typeface="B Titr" panose="00000700000000000000" pitchFamily="2" charset="-78"/>
              </a:rPr>
              <a:t> </a:t>
            </a:r>
            <a:r>
              <a:rPr lang="en-US" b="1" dirty="0">
                <a:solidFill>
                  <a:schemeClr val="accent1">
                    <a:lumMod val="50000"/>
                  </a:schemeClr>
                </a:solidFill>
                <a:cs typeface="B Titr" panose="00000700000000000000" pitchFamily="2" charset="-78"/>
              </a:rPr>
              <a:t>)</a:t>
            </a:r>
          </a:p>
        </p:txBody>
      </p:sp>
      <p:sp>
        <p:nvSpPr>
          <p:cNvPr id="50" name="Oval 49">
            <a:hlinkClick r:id="rId15" action="ppaction://hlinksldjump"/>
            <a:extLst>
              <a:ext uri="{FF2B5EF4-FFF2-40B4-BE49-F238E27FC236}">
                <a16:creationId xmlns:a16="http://schemas.microsoft.com/office/drawing/2014/main" id="{BDA0A273-134A-4AF7-8316-3603363AC3B5}"/>
              </a:ext>
            </a:extLst>
          </p:cNvPr>
          <p:cNvSpPr/>
          <p:nvPr/>
        </p:nvSpPr>
        <p:spPr>
          <a:xfrm>
            <a:off x="3576887" y="887593"/>
            <a:ext cx="1936190" cy="607139"/>
          </a:xfrm>
          <a:prstGeom prst="ellipse">
            <a:avLst/>
          </a:prstGeom>
          <a:gradFill>
            <a:gsLst>
              <a:gs pos="99000">
                <a:schemeClr val="tx2">
                  <a:lumMod val="50000"/>
                </a:schemeClr>
              </a:gs>
              <a:gs pos="75000">
                <a:schemeClr val="tx2">
                  <a:lumMod val="75000"/>
                </a:schemeClr>
              </a:gs>
              <a:gs pos="86000">
                <a:schemeClr val="tx2">
                  <a:lumMod val="20000"/>
                  <a:lumOff val="80000"/>
                </a:schemeClr>
              </a:gs>
            </a:gsLst>
            <a:path path="shape">
              <a:fillToRect l="50000" t="50000" r="50000" b="50000"/>
            </a:path>
          </a:gradFill>
          <a:ln w="66675">
            <a:solidFill>
              <a:schemeClr val="tx2">
                <a:lumMod val="50000"/>
              </a:schemeClr>
            </a:solidFill>
          </a:ln>
          <a:effectLst>
            <a:outerShdw blurRad="152400" dist="317500" dir="5400000" sx="90000" sy="-19000"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3</a:t>
            </a:r>
            <a:endParaRPr lang="en-US" sz="2400" dirty="0">
              <a:cs typeface="B Titr" panose="00000700000000000000" pitchFamily="2" charset="-78"/>
            </a:endParaRPr>
          </a:p>
        </p:txBody>
      </p:sp>
      <p:sp>
        <p:nvSpPr>
          <p:cNvPr id="51" name="Oval 50">
            <a:hlinkClick r:id="rId16" action="ppaction://hlinksldjump"/>
            <a:extLst>
              <a:ext uri="{FF2B5EF4-FFF2-40B4-BE49-F238E27FC236}">
                <a16:creationId xmlns:a16="http://schemas.microsoft.com/office/drawing/2014/main" id="{DDC7F0A4-C723-4F42-80EA-A284EF831FF3}"/>
              </a:ext>
            </a:extLst>
          </p:cNvPr>
          <p:cNvSpPr/>
          <p:nvPr/>
        </p:nvSpPr>
        <p:spPr>
          <a:xfrm>
            <a:off x="6577622" y="887593"/>
            <a:ext cx="1936190" cy="607139"/>
          </a:xfrm>
          <a:prstGeom prst="ellipse">
            <a:avLst/>
          </a:prstGeom>
          <a:gradFill>
            <a:gsLst>
              <a:gs pos="99000">
                <a:schemeClr val="tx2">
                  <a:lumMod val="50000"/>
                </a:schemeClr>
              </a:gs>
              <a:gs pos="79000">
                <a:schemeClr val="tx2">
                  <a:lumMod val="75000"/>
                </a:schemeClr>
              </a:gs>
              <a:gs pos="87000">
                <a:schemeClr val="tx2">
                  <a:lumMod val="20000"/>
                  <a:lumOff val="80000"/>
                </a:schemeClr>
              </a:gs>
            </a:gsLst>
            <a:path path="shape">
              <a:fillToRect l="50000" t="50000" r="50000" b="50000"/>
            </a:path>
          </a:gradFill>
          <a:ln w="66675">
            <a:solidFill>
              <a:schemeClr val="tx2">
                <a:lumMod val="50000"/>
              </a:schemeClr>
            </a:solidFill>
          </a:ln>
          <a:effectLst>
            <a:outerShdw blurRad="152400" dist="317500" dir="5400000" sx="90000" sy="-19000"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2</a:t>
            </a:r>
            <a:endParaRPr lang="en-US" sz="2400" dirty="0">
              <a:cs typeface="B Titr" panose="00000700000000000000" pitchFamily="2" charset="-78"/>
            </a:endParaRPr>
          </a:p>
        </p:txBody>
      </p:sp>
      <p:sp>
        <p:nvSpPr>
          <p:cNvPr id="52" name="Oval 51">
            <a:hlinkClick r:id="rId5" action="ppaction://hlinksldjump"/>
            <a:extLst>
              <a:ext uri="{FF2B5EF4-FFF2-40B4-BE49-F238E27FC236}">
                <a16:creationId xmlns:a16="http://schemas.microsoft.com/office/drawing/2014/main" id="{99EC9413-EB70-4272-BF04-E670FFB56251}"/>
              </a:ext>
            </a:extLst>
          </p:cNvPr>
          <p:cNvSpPr/>
          <p:nvPr/>
        </p:nvSpPr>
        <p:spPr>
          <a:xfrm>
            <a:off x="9559613" y="887593"/>
            <a:ext cx="1936190" cy="607139"/>
          </a:xfrm>
          <a:prstGeom prst="ellipse">
            <a:avLst/>
          </a:prstGeom>
          <a:gradFill>
            <a:gsLst>
              <a:gs pos="100000">
                <a:schemeClr val="tx2">
                  <a:lumMod val="50000"/>
                </a:schemeClr>
              </a:gs>
              <a:gs pos="77000">
                <a:schemeClr val="tx2">
                  <a:lumMod val="75000"/>
                </a:schemeClr>
              </a:gs>
              <a:gs pos="91000">
                <a:schemeClr val="tx2">
                  <a:lumMod val="20000"/>
                  <a:lumOff val="80000"/>
                </a:schemeClr>
              </a:gs>
            </a:gsLst>
            <a:path path="shape">
              <a:fillToRect l="50000" t="50000" r="50000" b="50000"/>
            </a:path>
          </a:gradFill>
          <a:ln w="66675">
            <a:solidFill>
              <a:schemeClr val="tx2">
                <a:lumMod val="50000"/>
              </a:schemeClr>
            </a:solidFill>
          </a:ln>
          <a:effectLst>
            <a:outerShdw blurRad="152400" dist="317500" dir="5400000" sx="90000" sy="-19000"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1</a:t>
            </a:r>
            <a:endParaRPr lang="en-US" sz="2400" dirty="0">
              <a:cs typeface="B Titr" panose="00000700000000000000" pitchFamily="2" charset="-78"/>
            </a:endParaRPr>
          </a:p>
        </p:txBody>
      </p:sp>
      <p:sp>
        <p:nvSpPr>
          <p:cNvPr id="53" name="Oval 52">
            <a:hlinkClick r:id="rId11" action="ppaction://hlinksldjump"/>
            <a:extLst>
              <a:ext uri="{FF2B5EF4-FFF2-40B4-BE49-F238E27FC236}">
                <a16:creationId xmlns:a16="http://schemas.microsoft.com/office/drawing/2014/main" id="{78B23FD6-3779-4997-BEFE-D30A1DE7C870}"/>
              </a:ext>
            </a:extLst>
          </p:cNvPr>
          <p:cNvSpPr/>
          <p:nvPr/>
        </p:nvSpPr>
        <p:spPr>
          <a:xfrm>
            <a:off x="616452" y="890631"/>
            <a:ext cx="1936190" cy="607139"/>
          </a:xfrm>
          <a:prstGeom prst="ellipse">
            <a:avLst/>
          </a:prstGeom>
          <a:gradFill>
            <a:gsLst>
              <a:gs pos="99000">
                <a:schemeClr val="tx2">
                  <a:lumMod val="50000"/>
                </a:schemeClr>
              </a:gs>
              <a:gs pos="78000">
                <a:schemeClr val="tx2">
                  <a:lumMod val="75000"/>
                </a:schemeClr>
              </a:gs>
              <a:gs pos="88000">
                <a:schemeClr val="tx2">
                  <a:lumMod val="20000"/>
                  <a:lumOff val="80000"/>
                </a:schemeClr>
              </a:gs>
            </a:gsLst>
            <a:path path="shape">
              <a:fillToRect l="50000" t="50000" r="50000" b="50000"/>
            </a:path>
          </a:gradFill>
          <a:ln w="66675">
            <a:solidFill>
              <a:schemeClr val="tx2">
                <a:lumMod val="50000"/>
              </a:schemeClr>
            </a:solidFill>
          </a:ln>
          <a:effectLst>
            <a:outerShdw blurRad="152400" dist="317500" dir="5400000" sx="90000" sy="-19000"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4</a:t>
            </a:r>
            <a:endParaRPr lang="en-US" sz="2400" dirty="0">
              <a:cs typeface="B Titr" panose="00000700000000000000" pitchFamily="2" charset="-78"/>
            </a:endParaRPr>
          </a:p>
        </p:txBody>
      </p:sp>
      <p:grpSp>
        <p:nvGrpSpPr>
          <p:cNvPr id="54" name="Group 53">
            <a:extLst>
              <a:ext uri="{FF2B5EF4-FFF2-40B4-BE49-F238E27FC236}">
                <a16:creationId xmlns:a16="http://schemas.microsoft.com/office/drawing/2014/main" id="{A0FF8FAF-310E-489C-AE15-1B4977E81C3B}"/>
              </a:ext>
            </a:extLst>
          </p:cNvPr>
          <p:cNvGrpSpPr/>
          <p:nvPr/>
        </p:nvGrpSpPr>
        <p:grpSpPr>
          <a:xfrm>
            <a:off x="3368500" y="2431039"/>
            <a:ext cx="2352964" cy="2744125"/>
            <a:chOff x="1286686" y="4123811"/>
            <a:chExt cx="2078182" cy="1979309"/>
          </a:xfrm>
        </p:grpSpPr>
        <p:sp>
          <p:nvSpPr>
            <p:cNvPr id="55" name="Rounded Rectangle 40">
              <a:hlinkClick r:id="rId12" action="ppaction://hlinksldjump"/>
              <a:extLst>
                <a:ext uri="{FF2B5EF4-FFF2-40B4-BE49-F238E27FC236}">
                  <a16:creationId xmlns:a16="http://schemas.microsoft.com/office/drawing/2014/main" id="{DAFDBBDC-1A25-4211-AC6A-BE6677F1CC82}"/>
                </a:ext>
              </a:extLst>
            </p:cNvPr>
            <p:cNvSpPr/>
            <p:nvPr/>
          </p:nvSpPr>
          <p:spPr>
            <a:xfrm>
              <a:off x="1286686" y="4123811"/>
              <a:ext cx="2078182" cy="1979309"/>
            </a:xfrm>
            <a:prstGeom prst="roundRect">
              <a:avLst>
                <a:gd name="adj" fmla="val 6276"/>
              </a:avLst>
            </a:prstGeom>
            <a:gradFill>
              <a:gsLst>
                <a:gs pos="99000">
                  <a:schemeClr val="tx2">
                    <a:lumMod val="50000"/>
                  </a:schemeClr>
                </a:gs>
                <a:gs pos="76000">
                  <a:schemeClr val="tx2">
                    <a:lumMod val="75000"/>
                  </a:schemeClr>
                </a:gs>
                <a:gs pos="87000">
                  <a:schemeClr val="tx2">
                    <a:lumMod val="20000"/>
                    <a:lumOff val="8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Text Placeholder 16">
              <a:hlinkClick r:id="rId15" action="ppaction://hlinksldjump"/>
              <a:extLst>
                <a:ext uri="{FF2B5EF4-FFF2-40B4-BE49-F238E27FC236}">
                  <a16:creationId xmlns:a16="http://schemas.microsoft.com/office/drawing/2014/main" id="{FB343CD1-5926-4660-8F27-94B3B324C988}"/>
                </a:ext>
              </a:extLst>
            </p:cNvPr>
            <p:cNvSpPr txBox="1">
              <a:spLocks/>
            </p:cNvSpPr>
            <p:nvPr/>
          </p:nvSpPr>
          <p:spPr>
            <a:xfrm>
              <a:off x="1352812" y="4330253"/>
              <a:ext cx="1945930" cy="15531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MongoDB</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CouchDB</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SimpleDB</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Riak</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OrientDB</a:t>
              </a:r>
              <a:endParaRPr lang="ar-SA" sz="1800" b="1" dirty="0">
                <a:solidFill>
                  <a:prstClr val="white"/>
                </a:solidFill>
                <a:cs typeface="B Lotus" panose="00000400000000000000" pitchFamily="2" charset="-78"/>
              </a:endParaRPr>
            </a:p>
          </p:txBody>
        </p:sp>
      </p:grpSp>
      <p:grpSp>
        <p:nvGrpSpPr>
          <p:cNvPr id="57" name="Group 56">
            <a:extLst>
              <a:ext uri="{FF2B5EF4-FFF2-40B4-BE49-F238E27FC236}">
                <a16:creationId xmlns:a16="http://schemas.microsoft.com/office/drawing/2014/main" id="{4EF310B8-B156-403A-9932-F34184CFC00A}"/>
              </a:ext>
            </a:extLst>
          </p:cNvPr>
          <p:cNvGrpSpPr/>
          <p:nvPr/>
        </p:nvGrpSpPr>
        <p:grpSpPr>
          <a:xfrm>
            <a:off x="6369234" y="2405520"/>
            <a:ext cx="2352964" cy="2744125"/>
            <a:chOff x="1286686" y="4123811"/>
            <a:chExt cx="2078182" cy="1979309"/>
          </a:xfrm>
        </p:grpSpPr>
        <p:sp>
          <p:nvSpPr>
            <p:cNvPr id="58" name="Rounded Rectangle 43">
              <a:hlinkClick r:id="rId16" action="ppaction://hlinksldjump"/>
              <a:extLst>
                <a:ext uri="{FF2B5EF4-FFF2-40B4-BE49-F238E27FC236}">
                  <a16:creationId xmlns:a16="http://schemas.microsoft.com/office/drawing/2014/main" id="{CFDFB030-7E0A-4486-8E79-A4C22477005A}"/>
                </a:ext>
              </a:extLst>
            </p:cNvPr>
            <p:cNvSpPr/>
            <p:nvPr/>
          </p:nvSpPr>
          <p:spPr>
            <a:xfrm>
              <a:off x="1286686" y="4123811"/>
              <a:ext cx="2078182" cy="1979309"/>
            </a:xfrm>
            <a:prstGeom prst="roundRect">
              <a:avLst>
                <a:gd name="adj" fmla="val 6276"/>
              </a:avLst>
            </a:prstGeom>
            <a:gradFill>
              <a:gsLst>
                <a:gs pos="99000">
                  <a:schemeClr val="tx2">
                    <a:lumMod val="50000"/>
                  </a:schemeClr>
                </a:gs>
                <a:gs pos="76000">
                  <a:schemeClr val="tx2">
                    <a:lumMod val="75000"/>
                  </a:schemeClr>
                </a:gs>
                <a:gs pos="87000">
                  <a:schemeClr val="tx2">
                    <a:lumMod val="20000"/>
                    <a:lumOff val="8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Text Placeholder 16">
              <a:hlinkClick r:id="rId16" action="ppaction://hlinksldjump"/>
              <a:extLst>
                <a:ext uri="{FF2B5EF4-FFF2-40B4-BE49-F238E27FC236}">
                  <a16:creationId xmlns:a16="http://schemas.microsoft.com/office/drawing/2014/main" id="{AD8E2B2A-BAA5-4679-A465-C7B621A0C745}"/>
                </a:ext>
              </a:extLst>
            </p:cNvPr>
            <p:cNvSpPr txBox="1">
              <a:spLocks/>
            </p:cNvSpPr>
            <p:nvPr/>
          </p:nvSpPr>
          <p:spPr>
            <a:xfrm>
              <a:off x="1430630" y="4330253"/>
              <a:ext cx="1868111" cy="15531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Cassandra</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BigTable</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HyperTable</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Hbase</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Vertica</a:t>
              </a:r>
              <a:endParaRPr lang="ar-SA" sz="1800" b="1" dirty="0">
                <a:solidFill>
                  <a:prstClr val="white"/>
                </a:solidFill>
                <a:cs typeface="B Lotus" panose="00000400000000000000" pitchFamily="2" charset="-78"/>
              </a:endParaRPr>
            </a:p>
          </p:txBody>
        </p:sp>
      </p:grpSp>
      <p:grpSp>
        <p:nvGrpSpPr>
          <p:cNvPr id="60" name="Group 59">
            <a:extLst>
              <a:ext uri="{FF2B5EF4-FFF2-40B4-BE49-F238E27FC236}">
                <a16:creationId xmlns:a16="http://schemas.microsoft.com/office/drawing/2014/main" id="{C84FB5A0-9C3B-4854-94FC-D81CE3D0C8AC}"/>
              </a:ext>
            </a:extLst>
          </p:cNvPr>
          <p:cNvGrpSpPr/>
          <p:nvPr/>
        </p:nvGrpSpPr>
        <p:grpSpPr>
          <a:xfrm>
            <a:off x="408066" y="2392926"/>
            <a:ext cx="2352964" cy="2744125"/>
            <a:chOff x="1286686" y="4123811"/>
            <a:chExt cx="2078182" cy="1979309"/>
          </a:xfrm>
        </p:grpSpPr>
        <p:sp>
          <p:nvSpPr>
            <p:cNvPr id="61" name="Rounded Rectangle 46">
              <a:hlinkClick r:id="rId11" action="ppaction://hlinksldjump"/>
              <a:extLst>
                <a:ext uri="{FF2B5EF4-FFF2-40B4-BE49-F238E27FC236}">
                  <a16:creationId xmlns:a16="http://schemas.microsoft.com/office/drawing/2014/main" id="{84929A26-B62D-471C-A148-12837DCADEDA}"/>
                </a:ext>
              </a:extLst>
            </p:cNvPr>
            <p:cNvSpPr/>
            <p:nvPr/>
          </p:nvSpPr>
          <p:spPr>
            <a:xfrm>
              <a:off x="1286686" y="4123811"/>
              <a:ext cx="2078182" cy="1979309"/>
            </a:xfrm>
            <a:prstGeom prst="roundRect">
              <a:avLst>
                <a:gd name="adj" fmla="val 6276"/>
              </a:avLst>
            </a:prstGeom>
            <a:gradFill>
              <a:gsLst>
                <a:gs pos="100000">
                  <a:schemeClr val="tx2">
                    <a:lumMod val="50000"/>
                  </a:schemeClr>
                </a:gs>
                <a:gs pos="78000">
                  <a:schemeClr val="tx2">
                    <a:lumMod val="75000"/>
                  </a:schemeClr>
                </a:gs>
                <a:gs pos="89000">
                  <a:schemeClr val="tx2">
                    <a:lumMod val="20000"/>
                    <a:lumOff val="8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Text Placeholder 16">
              <a:hlinkClick r:id="rId11" action="ppaction://hlinksldjump"/>
              <a:extLst>
                <a:ext uri="{FF2B5EF4-FFF2-40B4-BE49-F238E27FC236}">
                  <a16:creationId xmlns:a16="http://schemas.microsoft.com/office/drawing/2014/main" id="{F80DF057-A3A2-4907-999F-C1822EC7771E}"/>
                </a:ext>
              </a:extLst>
            </p:cNvPr>
            <p:cNvSpPr txBox="1">
              <a:spLocks/>
            </p:cNvSpPr>
            <p:nvPr/>
          </p:nvSpPr>
          <p:spPr>
            <a:xfrm>
              <a:off x="1352812" y="4330253"/>
              <a:ext cx="1945930" cy="15531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Neo4j</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HyperGraphDB</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InfoGrid</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AllegroGraph</a:t>
              </a:r>
              <a:endParaRPr lang="fa-IR" sz="1800" b="1" dirty="0">
                <a:solidFill>
                  <a:prstClr val="white"/>
                </a:solidFill>
                <a:cs typeface="B Lotus" panose="00000400000000000000" pitchFamily="2" charset="-78"/>
              </a:endParaRPr>
            </a:p>
          </p:txBody>
        </p:sp>
      </p:grpSp>
      <p:grpSp>
        <p:nvGrpSpPr>
          <p:cNvPr id="63" name="Group 62">
            <a:extLst>
              <a:ext uri="{FF2B5EF4-FFF2-40B4-BE49-F238E27FC236}">
                <a16:creationId xmlns:a16="http://schemas.microsoft.com/office/drawing/2014/main" id="{BA9BBA16-5DA7-43BB-B6D6-F121E2593142}"/>
              </a:ext>
            </a:extLst>
          </p:cNvPr>
          <p:cNvGrpSpPr/>
          <p:nvPr/>
        </p:nvGrpSpPr>
        <p:grpSpPr>
          <a:xfrm>
            <a:off x="9346865" y="2378307"/>
            <a:ext cx="2352964" cy="2744125"/>
            <a:chOff x="1286686" y="4123811"/>
            <a:chExt cx="2078182" cy="1979309"/>
          </a:xfrm>
        </p:grpSpPr>
        <p:sp>
          <p:nvSpPr>
            <p:cNvPr id="64" name="Rounded Rectangle 49">
              <a:hlinkClick r:id="rId5" action="ppaction://hlinksldjump"/>
              <a:extLst>
                <a:ext uri="{FF2B5EF4-FFF2-40B4-BE49-F238E27FC236}">
                  <a16:creationId xmlns:a16="http://schemas.microsoft.com/office/drawing/2014/main" id="{244F3B41-EF85-4654-9E7B-34E4014C13B6}"/>
                </a:ext>
              </a:extLst>
            </p:cNvPr>
            <p:cNvSpPr/>
            <p:nvPr/>
          </p:nvSpPr>
          <p:spPr>
            <a:xfrm>
              <a:off x="1286686" y="4123811"/>
              <a:ext cx="2078182" cy="1979309"/>
            </a:xfrm>
            <a:prstGeom prst="roundRect">
              <a:avLst>
                <a:gd name="adj" fmla="val 6276"/>
              </a:avLst>
            </a:prstGeom>
            <a:gradFill>
              <a:gsLst>
                <a:gs pos="100000">
                  <a:schemeClr val="tx2">
                    <a:lumMod val="50000"/>
                  </a:schemeClr>
                </a:gs>
                <a:gs pos="78000">
                  <a:schemeClr val="tx2">
                    <a:lumMod val="75000"/>
                  </a:schemeClr>
                </a:gs>
                <a:gs pos="90000">
                  <a:schemeClr val="tx2">
                    <a:lumMod val="20000"/>
                    <a:lumOff val="8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prstClr val="white"/>
                </a:solidFill>
              </a:endParaRPr>
            </a:p>
          </p:txBody>
        </p:sp>
        <p:sp>
          <p:nvSpPr>
            <p:cNvPr id="65" name="Text Placeholder 16">
              <a:hlinkClick r:id="rId5" action="ppaction://hlinksldjump"/>
              <a:extLst>
                <a:ext uri="{FF2B5EF4-FFF2-40B4-BE49-F238E27FC236}">
                  <a16:creationId xmlns:a16="http://schemas.microsoft.com/office/drawing/2014/main" id="{6E12B3FF-BD12-4156-92C7-C59433C4BB45}"/>
                </a:ext>
              </a:extLst>
            </p:cNvPr>
            <p:cNvSpPr txBox="1">
              <a:spLocks/>
            </p:cNvSpPr>
            <p:nvPr/>
          </p:nvSpPr>
          <p:spPr>
            <a:xfrm>
              <a:off x="1363612" y="4348985"/>
              <a:ext cx="1973954" cy="15531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Dynamo</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Voldemort</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Redis</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BerkeleyDB</a:t>
              </a:r>
            </a:p>
            <a:p>
              <a:pPr marL="0" indent="0" algn="ctr">
                <a:lnSpc>
                  <a:spcPct val="150000"/>
                </a:lnSpc>
                <a:spcBef>
                  <a:spcPts val="0"/>
                </a:spcBef>
                <a:buFont typeface="Arial" panose="020B0604020202020204" pitchFamily="34" charset="0"/>
                <a:buNone/>
              </a:pPr>
              <a:r>
                <a:rPr lang="en-US" sz="1800" b="1" dirty="0">
                  <a:solidFill>
                    <a:prstClr val="white"/>
                  </a:solidFill>
                  <a:cs typeface="B Lotus" panose="00000400000000000000" pitchFamily="2" charset="-78"/>
                </a:rPr>
                <a:t>MemcacheDB</a:t>
              </a:r>
              <a:endParaRPr lang="ar-SA" sz="1800" b="1" dirty="0">
                <a:solidFill>
                  <a:prstClr val="white"/>
                </a:solidFill>
                <a:cs typeface="B Lotus" panose="00000400000000000000" pitchFamily="2" charset="-78"/>
              </a:endParaRPr>
            </a:p>
          </p:txBody>
        </p:sp>
      </p:grpSp>
      <p:sp>
        <p:nvSpPr>
          <p:cNvPr id="66" name="Rectangle 65">
            <a:hlinkClick r:id="rId17" action="ppaction://hlinksldjump"/>
            <a:extLst>
              <a:ext uri="{FF2B5EF4-FFF2-40B4-BE49-F238E27FC236}">
                <a16:creationId xmlns:a16="http://schemas.microsoft.com/office/drawing/2014/main" id="{1156FFCF-F677-445C-AD98-5EC7BB14372F}"/>
              </a:ext>
            </a:extLst>
          </p:cNvPr>
          <p:cNvSpPr/>
          <p:nvPr/>
        </p:nvSpPr>
        <p:spPr>
          <a:xfrm>
            <a:off x="3456586" y="5613116"/>
            <a:ext cx="5278828" cy="400110"/>
          </a:xfrm>
          <a:prstGeom prst="rect">
            <a:avLst/>
          </a:prstGeom>
          <a:gradFill>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gradFill>
        </p:spPr>
        <p:txBody>
          <a:bodyPr wrap="square">
            <a:spAutoFit/>
          </a:bodyPr>
          <a:lstStyle/>
          <a:p>
            <a:pPr algn="ctr" rtl="1"/>
            <a:r>
              <a:rPr lang="fa-IR" sz="20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شرکت‌های استفاده کننده از </a:t>
            </a:r>
            <a:r>
              <a:rPr lang="en-US" sz="20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NoSQL</a:t>
            </a:r>
            <a:endParaRPr lang="en-US" sz="2000" b="1" dirty="0">
              <a:solidFill>
                <a:schemeClr val="accent1">
                  <a:lumMod val="50000"/>
                </a:schemeClr>
              </a:solidFill>
              <a:cs typeface="B Nazanin" panose="00000400000000000000" pitchFamily="2" charset="-78"/>
            </a:endParaRPr>
          </a:p>
        </p:txBody>
      </p:sp>
    </p:spTree>
    <p:extLst>
      <p:ext uri="{BB962C8B-B14F-4D97-AF65-F5344CB8AC3E}">
        <p14:creationId xmlns:p14="http://schemas.microsoft.com/office/powerpoint/2010/main" val="1432040208"/>
      </p:ext>
    </p:extLst>
  </p:cSld>
  <p:clrMapOvr>
    <a:masterClrMapping/>
  </p:clrMapOvr>
  <p:transition spd="slow">
    <p:split orient="vert"/>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 presetClass="entr" presetSubtype="1" fill="hold" grpId="0" nodeType="afterEffect" p14:presetBounceEnd="86000">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14:bounceEnd="86000">
                                          <p:cBhvr additive="base">
                                            <p:cTn id="21" dur="250" fill="hold"/>
                                            <p:tgtEl>
                                              <p:spTgt spid="52"/>
                                            </p:tgtEl>
                                            <p:attrNameLst>
                                              <p:attrName>ppt_x</p:attrName>
                                            </p:attrNameLst>
                                          </p:cBhvr>
                                          <p:tavLst>
                                            <p:tav tm="0">
                                              <p:val>
                                                <p:strVal val="#ppt_x"/>
                                              </p:val>
                                            </p:tav>
                                            <p:tav tm="100000">
                                              <p:val>
                                                <p:strVal val="#ppt_x"/>
                                              </p:val>
                                            </p:tav>
                                          </p:tavLst>
                                        </p:anim>
                                        <p:anim calcmode="lin" valueType="num" p14:bounceEnd="86000">
                                          <p:cBhvr additive="base">
                                            <p:cTn id="22" dur="250" fill="hold"/>
                                            <p:tgtEl>
                                              <p:spTgt spid="52"/>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250"/>
                                            <p:tgtEl>
                                              <p:spTgt spid="49"/>
                                            </p:tgtEl>
                                          </p:cBhvr>
                                        </p:animEffect>
                                      </p:childTnLst>
                                    </p:cTn>
                                  </p:par>
                                </p:childTnLst>
                              </p:cTn>
                            </p:par>
                            <p:par>
                              <p:cTn id="27" fill="hold">
                                <p:stCondLst>
                                  <p:cond delay="1250"/>
                                </p:stCondLst>
                                <p:childTnLst>
                                  <p:par>
                                    <p:cTn id="28" presetID="47" presetClass="entr" presetSubtype="0"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250"/>
                                            <p:tgtEl>
                                              <p:spTgt spid="63"/>
                                            </p:tgtEl>
                                          </p:cBhvr>
                                        </p:animEffect>
                                        <p:anim calcmode="lin" valueType="num">
                                          <p:cBhvr>
                                            <p:cTn id="31" dur="250" fill="hold"/>
                                            <p:tgtEl>
                                              <p:spTgt spid="63"/>
                                            </p:tgtEl>
                                            <p:attrNameLst>
                                              <p:attrName>ppt_x</p:attrName>
                                            </p:attrNameLst>
                                          </p:cBhvr>
                                          <p:tavLst>
                                            <p:tav tm="0">
                                              <p:val>
                                                <p:strVal val="#ppt_x"/>
                                              </p:val>
                                            </p:tav>
                                            <p:tav tm="100000">
                                              <p:val>
                                                <p:strVal val="#ppt_x"/>
                                              </p:val>
                                            </p:tav>
                                          </p:tavLst>
                                        </p:anim>
                                        <p:anim calcmode="lin" valueType="num">
                                          <p:cBhvr>
                                            <p:cTn id="32" dur="250" fill="hold"/>
                                            <p:tgtEl>
                                              <p:spTgt spid="63"/>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2" presetClass="entr" presetSubtype="1" fill="hold" grpId="0" nodeType="afterEffect" p14:presetBounceEnd="86000">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14:bounceEnd="86000">
                                          <p:cBhvr additive="base">
                                            <p:cTn id="36" dur="250" fill="hold"/>
                                            <p:tgtEl>
                                              <p:spTgt spid="51"/>
                                            </p:tgtEl>
                                            <p:attrNameLst>
                                              <p:attrName>ppt_x</p:attrName>
                                            </p:attrNameLst>
                                          </p:cBhvr>
                                          <p:tavLst>
                                            <p:tav tm="0">
                                              <p:val>
                                                <p:strVal val="#ppt_x"/>
                                              </p:val>
                                            </p:tav>
                                            <p:tav tm="100000">
                                              <p:val>
                                                <p:strVal val="#ppt_x"/>
                                              </p:val>
                                            </p:tav>
                                          </p:tavLst>
                                        </p:anim>
                                        <p:anim calcmode="lin" valueType="num" p14:bounceEnd="86000">
                                          <p:cBhvr additive="base">
                                            <p:cTn id="37" dur="250" fill="hold"/>
                                            <p:tgtEl>
                                              <p:spTgt spid="51"/>
                                            </p:tgtEl>
                                            <p:attrNameLst>
                                              <p:attrName>ppt_y</p:attrName>
                                            </p:attrNameLst>
                                          </p:cBhvr>
                                          <p:tavLst>
                                            <p:tav tm="0">
                                              <p:val>
                                                <p:strVal val="0-#ppt_h/2"/>
                                              </p:val>
                                            </p:tav>
                                            <p:tav tm="100000">
                                              <p:val>
                                                <p:strVal val="#ppt_y"/>
                                              </p:val>
                                            </p:tav>
                                          </p:tavLst>
                                        </p:anim>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250"/>
                                            <p:tgtEl>
                                              <p:spTgt spid="48"/>
                                            </p:tgtEl>
                                          </p:cBhvr>
                                        </p:animEffect>
                                      </p:childTnLst>
                                    </p:cTn>
                                  </p:par>
                                </p:childTnLst>
                              </p:cTn>
                            </p:par>
                            <p:par>
                              <p:cTn id="42" fill="hold">
                                <p:stCondLst>
                                  <p:cond delay="2000"/>
                                </p:stCondLst>
                                <p:childTnLst>
                                  <p:par>
                                    <p:cTn id="43" presetID="47" presetClass="entr" presetSubtype="0" fill="hold"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250"/>
                                            <p:tgtEl>
                                              <p:spTgt spid="57"/>
                                            </p:tgtEl>
                                          </p:cBhvr>
                                        </p:animEffect>
                                        <p:anim calcmode="lin" valueType="num">
                                          <p:cBhvr>
                                            <p:cTn id="46" dur="250" fill="hold"/>
                                            <p:tgtEl>
                                              <p:spTgt spid="57"/>
                                            </p:tgtEl>
                                            <p:attrNameLst>
                                              <p:attrName>ppt_x</p:attrName>
                                            </p:attrNameLst>
                                          </p:cBhvr>
                                          <p:tavLst>
                                            <p:tav tm="0">
                                              <p:val>
                                                <p:strVal val="#ppt_x"/>
                                              </p:val>
                                            </p:tav>
                                            <p:tav tm="100000">
                                              <p:val>
                                                <p:strVal val="#ppt_x"/>
                                              </p:val>
                                            </p:tav>
                                          </p:tavLst>
                                        </p:anim>
                                        <p:anim calcmode="lin" valueType="num">
                                          <p:cBhvr>
                                            <p:cTn id="47" dur="250" fill="hold"/>
                                            <p:tgtEl>
                                              <p:spTgt spid="57"/>
                                            </p:tgtEl>
                                            <p:attrNameLst>
                                              <p:attrName>ppt_y</p:attrName>
                                            </p:attrNameLst>
                                          </p:cBhvr>
                                          <p:tavLst>
                                            <p:tav tm="0">
                                              <p:val>
                                                <p:strVal val="#ppt_y-.1"/>
                                              </p:val>
                                            </p:tav>
                                            <p:tav tm="100000">
                                              <p:val>
                                                <p:strVal val="#ppt_y"/>
                                              </p:val>
                                            </p:tav>
                                          </p:tavLst>
                                        </p:anim>
                                      </p:childTnLst>
                                    </p:cTn>
                                  </p:par>
                                </p:childTnLst>
                              </p:cTn>
                            </p:par>
                            <p:par>
                              <p:cTn id="48" fill="hold">
                                <p:stCondLst>
                                  <p:cond delay="2250"/>
                                </p:stCondLst>
                                <p:childTnLst>
                                  <p:par>
                                    <p:cTn id="49" presetID="2" presetClass="entr" presetSubtype="1" fill="hold" grpId="0" nodeType="afterEffect" p14:presetBounceEnd="86000">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14:bounceEnd="86000">
                                          <p:cBhvr additive="base">
                                            <p:cTn id="51" dur="250" fill="hold"/>
                                            <p:tgtEl>
                                              <p:spTgt spid="50"/>
                                            </p:tgtEl>
                                            <p:attrNameLst>
                                              <p:attrName>ppt_x</p:attrName>
                                            </p:attrNameLst>
                                          </p:cBhvr>
                                          <p:tavLst>
                                            <p:tav tm="0">
                                              <p:val>
                                                <p:strVal val="#ppt_x"/>
                                              </p:val>
                                            </p:tav>
                                            <p:tav tm="100000">
                                              <p:val>
                                                <p:strVal val="#ppt_x"/>
                                              </p:val>
                                            </p:tav>
                                          </p:tavLst>
                                        </p:anim>
                                        <p:anim calcmode="lin" valueType="num" p14:bounceEnd="86000">
                                          <p:cBhvr additive="base">
                                            <p:cTn id="52" dur="250" fill="hold"/>
                                            <p:tgtEl>
                                              <p:spTgt spid="50"/>
                                            </p:tgtEl>
                                            <p:attrNameLst>
                                              <p:attrName>ppt_y</p:attrName>
                                            </p:attrNameLst>
                                          </p:cBhvr>
                                          <p:tavLst>
                                            <p:tav tm="0">
                                              <p:val>
                                                <p:strVal val="0-#ppt_h/2"/>
                                              </p:val>
                                            </p:tav>
                                            <p:tav tm="100000">
                                              <p:val>
                                                <p:strVal val="#ppt_y"/>
                                              </p:val>
                                            </p:tav>
                                          </p:tavLst>
                                        </p:anim>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250"/>
                                            <p:tgtEl>
                                              <p:spTgt spid="47"/>
                                            </p:tgtEl>
                                          </p:cBhvr>
                                        </p:animEffect>
                                      </p:childTnLst>
                                    </p:cTn>
                                  </p:par>
                                </p:childTnLst>
                              </p:cTn>
                            </p:par>
                            <p:par>
                              <p:cTn id="57" fill="hold">
                                <p:stCondLst>
                                  <p:cond delay="2750"/>
                                </p:stCondLst>
                                <p:childTnLst>
                                  <p:par>
                                    <p:cTn id="58" presetID="47" presetClass="entr" presetSubtype="0" fill="hold" nodeType="after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250"/>
                                            <p:tgtEl>
                                              <p:spTgt spid="54"/>
                                            </p:tgtEl>
                                          </p:cBhvr>
                                        </p:animEffect>
                                        <p:anim calcmode="lin" valueType="num">
                                          <p:cBhvr>
                                            <p:cTn id="61" dur="250" fill="hold"/>
                                            <p:tgtEl>
                                              <p:spTgt spid="54"/>
                                            </p:tgtEl>
                                            <p:attrNameLst>
                                              <p:attrName>ppt_x</p:attrName>
                                            </p:attrNameLst>
                                          </p:cBhvr>
                                          <p:tavLst>
                                            <p:tav tm="0">
                                              <p:val>
                                                <p:strVal val="#ppt_x"/>
                                              </p:val>
                                            </p:tav>
                                            <p:tav tm="100000">
                                              <p:val>
                                                <p:strVal val="#ppt_x"/>
                                              </p:val>
                                            </p:tav>
                                          </p:tavLst>
                                        </p:anim>
                                        <p:anim calcmode="lin" valueType="num">
                                          <p:cBhvr>
                                            <p:cTn id="62" dur="250" fill="hold"/>
                                            <p:tgtEl>
                                              <p:spTgt spid="54"/>
                                            </p:tgtEl>
                                            <p:attrNameLst>
                                              <p:attrName>ppt_y</p:attrName>
                                            </p:attrNameLst>
                                          </p:cBhvr>
                                          <p:tavLst>
                                            <p:tav tm="0">
                                              <p:val>
                                                <p:strVal val="#ppt_y-.1"/>
                                              </p:val>
                                            </p:tav>
                                            <p:tav tm="100000">
                                              <p:val>
                                                <p:strVal val="#ppt_y"/>
                                              </p:val>
                                            </p:tav>
                                          </p:tavLst>
                                        </p:anim>
                                      </p:childTnLst>
                                    </p:cTn>
                                  </p:par>
                                </p:childTnLst>
                              </p:cTn>
                            </p:par>
                            <p:par>
                              <p:cTn id="63" fill="hold">
                                <p:stCondLst>
                                  <p:cond delay="3000"/>
                                </p:stCondLst>
                                <p:childTnLst>
                                  <p:par>
                                    <p:cTn id="64" presetID="2" presetClass="entr" presetSubtype="1" fill="hold" grpId="0" nodeType="afterEffect" p14:presetBounceEnd="86000">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14:bounceEnd="86000">
                                          <p:cBhvr additive="base">
                                            <p:cTn id="66" dur="250" fill="hold"/>
                                            <p:tgtEl>
                                              <p:spTgt spid="53"/>
                                            </p:tgtEl>
                                            <p:attrNameLst>
                                              <p:attrName>ppt_x</p:attrName>
                                            </p:attrNameLst>
                                          </p:cBhvr>
                                          <p:tavLst>
                                            <p:tav tm="0">
                                              <p:val>
                                                <p:strVal val="#ppt_x"/>
                                              </p:val>
                                            </p:tav>
                                            <p:tav tm="100000">
                                              <p:val>
                                                <p:strVal val="#ppt_x"/>
                                              </p:val>
                                            </p:tav>
                                          </p:tavLst>
                                        </p:anim>
                                        <p:anim calcmode="lin" valueType="num" p14:bounceEnd="86000">
                                          <p:cBhvr additive="base">
                                            <p:cTn id="67" dur="250" fill="hold"/>
                                            <p:tgtEl>
                                              <p:spTgt spid="53"/>
                                            </p:tgtEl>
                                            <p:attrNameLst>
                                              <p:attrName>ppt_y</p:attrName>
                                            </p:attrNameLst>
                                          </p:cBhvr>
                                          <p:tavLst>
                                            <p:tav tm="0">
                                              <p:val>
                                                <p:strVal val="0-#ppt_h/2"/>
                                              </p:val>
                                            </p:tav>
                                            <p:tav tm="100000">
                                              <p:val>
                                                <p:strVal val="#ppt_y"/>
                                              </p:val>
                                            </p:tav>
                                          </p:tavLst>
                                        </p:anim>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250"/>
                                            <p:tgtEl>
                                              <p:spTgt spid="46"/>
                                            </p:tgtEl>
                                          </p:cBhvr>
                                        </p:animEffect>
                                      </p:childTnLst>
                                    </p:cTn>
                                  </p:par>
                                </p:childTnLst>
                              </p:cTn>
                            </p:par>
                            <p:par>
                              <p:cTn id="72" fill="hold">
                                <p:stCondLst>
                                  <p:cond delay="3500"/>
                                </p:stCondLst>
                                <p:childTnLst>
                                  <p:par>
                                    <p:cTn id="73" presetID="47"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250"/>
                                            <p:tgtEl>
                                              <p:spTgt spid="60"/>
                                            </p:tgtEl>
                                          </p:cBhvr>
                                        </p:animEffect>
                                        <p:anim calcmode="lin" valueType="num">
                                          <p:cBhvr>
                                            <p:cTn id="76" dur="250" fill="hold"/>
                                            <p:tgtEl>
                                              <p:spTgt spid="60"/>
                                            </p:tgtEl>
                                            <p:attrNameLst>
                                              <p:attrName>ppt_x</p:attrName>
                                            </p:attrNameLst>
                                          </p:cBhvr>
                                          <p:tavLst>
                                            <p:tav tm="0">
                                              <p:val>
                                                <p:strVal val="#ppt_x"/>
                                              </p:val>
                                            </p:tav>
                                            <p:tav tm="100000">
                                              <p:val>
                                                <p:strVal val="#ppt_x"/>
                                              </p:val>
                                            </p:tav>
                                          </p:tavLst>
                                        </p:anim>
                                        <p:anim calcmode="lin" valueType="num">
                                          <p:cBhvr>
                                            <p:cTn id="77" dur="250" fill="hold"/>
                                            <p:tgtEl>
                                              <p:spTgt spid="60"/>
                                            </p:tgtEl>
                                            <p:attrNameLst>
                                              <p:attrName>ppt_y</p:attrName>
                                            </p:attrNameLst>
                                          </p:cBhvr>
                                          <p:tavLst>
                                            <p:tav tm="0">
                                              <p:val>
                                                <p:strVal val="#ppt_y-.1"/>
                                              </p:val>
                                            </p:tav>
                                            <p:tav tm="100000">
                                              <p:val>
                                                <p:strVal val="#ppt_y"/>
                                              </p:val>
                                            </p:tav>
                                          </p:tavLst>
                                        </p:anim>
                                      </p:childTnLst>
                                    </p:cTn>
                                  </p:par>
                                </p:childTnLst>
                              </p:cTn>
                            </p:par>
                            <p:par>
                              <p:cTn id="78" fill="hold">
                                <p:stCondLst>
                                  <p:cond delay="3750"/>
                                </p:stCondLst>
                                <p:childTnLst>
                                  <p:par>
                                    <p:cTn id="79" presetID="22" presetClass="entr" presetSubtype="2" fill="hold" grpId="0" nodeType="after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wipe(right)">
                                          <p:cBhvr>
                                            <p:cTn id="81" dur="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6" grpId="0"/>
          <p:bldP spid="47" grpId="0"/>
          <p:bldP spid="48" grpId="0"/>
          <p:bldP spid="49" grpId="0"/>
          <p:bldP spid="50" grpId="0" animBg="1"/>
          <p:bldP spid="51" grpId="0" animBg="1"/>
          <p:bldP spid="52" grpId="0" animBg="1"/>
          <p:bldP spid="53" grpId="0" animBg="1"/>
          <p:bldP spid="6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 presetClass="entr" presetSubtype="1"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250" fill="hold"/>
                                            <p:tgtEl>
                                              <p:spTgt spid="52"/>
                                            </p:tgtEl>
                                            <p:attrNameLst>
                                              <p:attrName>ppt_x</p:attrName>
                                            </p:attrNameLst>
                                          </p:cBhvr>
                                          <p:tavLst>
                                            <p:tav tm="0">
                                              <p:val>
                                                <p:strVal val="#ppt_x"/>
                                              </p:val>
                                            </p:tav>
                                            <p:tav tm="100000">
                                              <p:val>
                                                <p:strVal val="#ppt_x"/>
                                              </p:val>
                                            </p:tav>
                                          </p:tavLst>
                                        </p:anim>
                                        <p:anim calcmode="lin" valueType="num">
                                          <p:cBhvr additive="base">
                                            <p:cTn id="22" dur="250" fill="hold"/>
                                            <p:tgtEl>
                                              <p:spTgt spid="52"/>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250"/>
                                            <p:tgtEl>
                                              <p:spTgt spid="49"/>
                                            </p:tgtEl>
                                          </p:cBhvr>
                                        </p:animEffect>
                                      </p:childTnLst>
                                    </p:cTn>
                                  </p:par>
                                </p:childTnLst>
                              </p:cTn>
                            </p:par>
                            <p:par>
                              <p:cTn id="27" fill="hold">
                                <p:stCondLst>
                                  <p:cond delay="1250"/>
                                </p:stCondLst>
                                <p:childTnLst>
                                  <p:par>
                                    <p:cTn id="28" presetID="47" presetClass="entr" presetSubtype="0"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250"/>
                                            <p:tgtEl>
                                              <p:spTgt spid="63"/>
                                            </p:tgtEl>
                                          </p:cBhvr>
                                        </p:animEffect>
                                        <p:anim calcmode="lin" valueType="num">
                                          <p:cBhvr>
                                            <p:cTn id="31" dur="250" fill="hold"/>
                                            <p:tgtEl>
                                              <p:spTgt spid="63"/>
                                            </p:tgtEl>
                                            <p:attrNameLst>
                                              <p:attrName>ppt_x</p:attrName>
                                            </p:attrNameLst>
                                          </p:cBhvr>
                                          <p:tavLst>
                                            <p:tav tm="0">
                                              <p:val>
                                                <p:strVal val="#ppt_x"/>
                                              </p:val>
                                            </p:tav>
                                            <p:tav tm="100000">
                                              <p:val>
                                                <p:strVal val="#ppt_x"/>
                                              </p:val>
                                            </p:tav>
                                          </p:tavLst>
                                        </p:anim>
                                        <p:anim calcmode="lin" valueType="num">
                                          <p:cBhvr>
                                            <p:cTn id="32" dur="250" fill="hold"/>
                                            <p:tgtEl>
                                              <p:spTgt spid="63"/>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2" presetClass="entr" presetSubtype="1"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250" fill="hold"/>
                                            <p:tgtEl>
                                              <p:spTgt spid="51"/>
                                            </p:tgtEl>
                                            <p:attrNameLst>
                                              <p:attrName>ppt_x</p:attrName>
                                            </p:attrNameLst>
                                          </p:cBhvr>
                                          <p:tavLst>
                                            <p:tav tm="0">
                                              <p:val>
                                                <p:strVal val="#ppt_x"/>
                                              </p:val>
                                            </p:tav>
                                            <p:tav tm="100000">
                                              <p:val>
                                                <p:strVal val="#ppt_x"/>
                                              </p:val>
                                            </p:tav>
                                          </p:tavLst>
                                        </p:anim>
                                        <p:anim calcmode="lin" valueType="num">
                                          <p:cBhvr additive="base">
                                            <p:cTn id="37" dur="250" fill="hold"/>
                                            <p:tgtEl>
                                              <p:spTgt spid="51"/>
                                            </p:tgtEl>
                                            <p:attrNameLst>
                                              <p:attrName>ppt_y</p:attrName>
                                            </p:attrNameLst>
                                          </p:cBhvr>
                                          <p:tavLst>
                                            <p:tav tm="0">
                                              <p:val>
                                                <p:strVal val="0-#ppt_h/2"/>
                                              </p:val>
                                            </p:tav>
                                            <p:tav tm="100000">
                                              <p:val>
                                                <p:strVal val="#ppt_y"/>
                                              </p:val>
                                            </p:tav>
                                          </p:tavLst>
                                        </p:anim>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250"/>
                                            <p:tgtEl>
                                              <p:spTgt spid="48"/>
                                            </p:tgtEl>
                                          </p:cBhvr>
                                        </p:animEffect>
                                      </p:childTnLst>
                                    </p:cTn>
                                  </p:par>
                                </p:childTnLst>
                              </p:cTn>
                            </p:par>
                            <p:par>
                              <p:cTn id="42" fill="hold">
                                <p:stCondLst>
                                  <p:cond delay="2000"/>
                                </p:stCondLst>
                                <p:childTnLst>
                                  <p:par>
                                    <p:cTn id="43" presetID="47" presetClass="entr" presetSubtype="0" fill="hold"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250"/>
                                            <p:tgtEl>
                                              <p:spTgt spid="57"/>
                                            </p:tgtEl>
                                          </p:cBhvr>
                                        </p:animEffect>
                                        <p:anim calcmode="lin" valueType="num">
                                          <p:cBhvr>
                                            <p:cTn id="46" dur="250" fill="hold"/>
                                            <p:tgtEl>
                                              <p:spTgt spid="57"/>
                                            </p:tgtEl>
                                            <p:attrNameLst>
                                              <p:attrName>ppt_x</p:attrName>
                                            </p:attrNameLst>
                                          </p:cBhvr>
                                          <p:tavLst>
                                            <p:tav tm="0">
                                              <p:val>
                                                <p:strVal val="#ppt_x"/>
                                              </p:val>
                                            </p:tav>
                                            <p:tav tm="100000">
                                              <p:val>
                                                <p:strVal val="#ppt_x"/>
                                              </p:val>
                                            </p:tav>
                                          </p:tavLst>
                                        </p:anim>
                                        <p:anim calcmode="lin" valueType="num">
                                          <p:cBhvr>
                                            <p:cTn id="47" dur="250" fill="hold"/>
                                            <p:tgtEl>
                                              <p:spTgt spid="57"/>
                                            </p:tgtEl>
                                            <p:attrNameLst>
                                              <p:attrName>ppt_y</p:attrName>
                                            </p:attrNameLst>
                                          </p:cBhvr>
                                          <p:tavLst>
                                            <p:tav tm="0">
                                              <p:val>
                                                <p:strVal val="#ppt_y-.1"/>
                                              </p:val>
                                            </p:tav>
                                            <p:tav tm="100000">
                                              <p:val>
                                                <p:strVal val="#ppt_y"/>
                                              </p:val>
                                            </p:tav>
                                          </p:tavLst>
                                        </p:anim>
                                      </p:childTnLst>
                                    </p:cTn>
                                  </p:par>
                                </p:childTnLst>
                              </p:cTn>
                            </p:par>
                            <p:par>
                              <p:cTn id="48" fill="hold">
                                <p:stCondLst>
                                  <p:cond delay="2250"/>
                                </p:stCondLst>
                                <p:childTnLst>
                                  <p:par>
                                    <p:cTn id="49" presetID="2" presetClass="entr" presetSubtype="1"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additive="base">
                                            <p:cTn id="51" dur="250" fill="hold"/>
                                            <p:tgtEl>
                                              <p:spTgt spid="50"/>
                                            </p:tgtEl>
                                            <p:attrNameLst>
                                              <p:attrName>ppt_x</p:attrName>
                                            </p:attrNameLst>
                                          </p:cBhvr>
                                          <p:tavLst>
                                            <p:tav tm="0">
                                              <p:val>
                                                <p:strVal val="#ppt_x"/>
                                              </p:val>
                                            </p:tav>
                                            <p:tav tm="100000">
                                              <p:val>
                                                <p:strVal val="#ppt_x"/>
                                              </p:val>
                                            </p:tav>
                                          </p:tavLst>
                                        </p:anim>
                                        <p:anim calcmode="lin" valueType="num">
                                          <p:cBhvr additive="base">
                                            <p:cTn id="52" dur="250" fill="hold"/>
                                            <p:tgtEl>
                                              <p:spTgt spid="50"/>
                                            </p:tgtEl>
                                            <p:attrNameLst>
                                              <p:attrName>ppt_y</p:attrName>
                                            </p:attrNameLst>
                                          </p:cBhvr>
                                          <p:tavLst>
                                            <p:tav tm="0">
                                              <p:val>
                                                <p:strVal val="0-#ppt_h/2"/>
                                              </p:val>
                                            </p:tav>
                                            <p:tav tm="100000">
                                              <p:val>
                                                <p:strVal val="#ppt_y"/>
                                              </p:val>
                                            </p:tav>
                                          </p:tavLst>
                                        </p:anim>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250"/>
                                            <p:tgtEl>
                                              <p:spTgt spid="47"/>
                                            </p:tgtEl>
                                          </p:cBhvr>
                                        </p:animEffect>
                                      </p:childTnLst>
                                    </p:cTn>
                                  </p:par>
                                </p:childTnLst>
                              </p:cTn>
                            </p:par>
                            <p:par>
                              <p:cTn id="57" fill="hold">
                                <p:stCondLst>
                                  <p:cond delay="2750"/>
                                </p:stCondLst>
                                <p:childTnLst>
                                  <p:par>
                                    <p:cTn id="58" presetID="47" presetClass="entr" presetSubtype="0" fill="hold" nodeType="after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250"/>
                                            <p:tgtEl>
                                              <p:spTgt spid="54"/>
                                            </p:tgtEl>
                                          </p:cBhvr>
                                        </p:animEffect>
                                        <p:anim calcmode="lin" valueType="num">
                                          <p:cBhvr>
                                            <p:cTn id="61" dur="250" fill="hold"/>
                                            <p:tgtEl>
                                              <p:spTgt spid="54"/>
                                            </p:tgtEl>
                                            <p:attrNameLst>
                                              <p:attrName>ppt_x</p:attrName>
                                            </p:attrNameLst>
                                          </p:cBhvr>
                                          <p:tavLst>
                                            <p:tav tm="0">
                                              <p:val>
                                                <p:strVal val="#ppt_x"/>
                                              </p:val>
                                            </p:tav>
                                            <p:tav tm="100000">
                                              <p:val>
                                                <p:strVal val="#ppt_x"/>
                                              </p:val>
                                            </p:tav>
                                          </p:tavLst>
                                        </p:anim>
                                        <p:anim calcmode="lin" valueType="num">
                                          <p:cBhvr>
                                            <p:cTn id="62" dur="250" fill="hold"/>
                                            <p:tgtEl>
                                              <p:spTgt spid="54"/>
                                            </p:tgtEl>
                                            <p:attrNameLst>
                                              <p:attrName>ppt_y</p:attrName>
                                            </p:attrNameLst>
                                          </p:cBhvr>
                                          <p:tavLst>
                                            <p:tav tm="0">
                                              <p:val>
                                                <p:strVal val="#ppt_y-.1"/>
                                              </p:val>
                                            </p:tav>
                                            <p:tav tm="100000">
                                              <p:val>
                                                <p:strVal val="#ppt_y"/>
                                              </p:val>
                                            </p:tav>
                                          </p:tavLst>
                                        </p:anim>
                                      </p:childTnLst>
                                    </p:cTn>
                                  </p:par>
                                </p:childTnLst>
                              </p:cTn>
                            </p:par>
                            <p:par>
                              <p:cTn id="63" fill="hold">
                                <p:stCondLst>
                                  <p:cond delay="3000"/>
                                </p:stCondLst>
                                <p:childTnLst>
                                  <p:par>
                                    <p:cTn id="64" presetID="2" presetClass="entr" presetSubtype="1" fill="hold" grpId="0" nodeType="after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250" fill="hold"/>
                                            <p:tgtEl>
                                              <p:spTgt spid="53"/>
                                            </p:tgtEl>
                                            <p:attrNameLst>
                                              <p:attrName>ppt_x</p:attrName>
                                            </p:attrNameLst>
                                          </p:cBhvr>
                                          <p:tavLst>
                                            <p:tav tm="0">
                                              <p:val>
                                                <p:strVal val="#ppt_x"/>
                                              </p:val>
                                            </p:tav>
                                            <p:tav tm="100000">
                                              <p:val>
                                                <p:strVal val="#ppt_x"/>
                                              </p:val>
                                            </p:tav>
                                          </p:tavLst>
                                        </p:anim>
                                        <p:anim calcmode="lin" valueType="num">
                                          <p:cBhvr additive="base">
                                            <p:cTn id="67" dur="250" fill="hold"/>
                                            <p:tgtEl>
                                              <p:spTgt spid="53"/>
                                            </p:tgtEl>
                                            <p:attrNameLst>
                                              <p:attrName>ppt_y</p:attrName>
                                            </p:attrNameLst>
                                          </p:cBhvr>
                                          <p:tavLst>
                                            <p:tav tm="0">
                                              <p:val>
                                                <p:strVal val="0-#ppt_h/2"/>
                                              </p:val>
                                            </p:tav>
                                            <p:tav tm="100000">
                                              <p:val>
                                                <p:strVal val="#ppt_y"/>
                                              </p:val>
                                            </p:tav>
                                          </p:tavLst>
                                        </p:anim>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250"/>
                                            <p:tgtEl>
                                              <p:spTgt spid="46"/>
                                            </p:tgtEl>
                                          </p:cBhvr>
                                        </p:animEffect>
                                      </p:childTnLst>
                                    </p:cTn>
                                  </p:par>
                                </p:childTnLst>
                              </p:cTn>
                            </p:par>
                            <p:par>
                              <p:cTn id="72" fill="hold">
                                <p:stCondLst>
                                  <p:cond delay="3500"/>
                                </p:stCondLst>
                                <p:childTnLst>
                                  <p:par>
                                    <p:cTn id="73" presetID="47"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250"/>
                                            <p:tgtEl>
                                              <p:spTgt spid="60"/>
                                            </p:tgtEl>
                                          </p:cBhvr>
                                        </p:animEffect>
                                        <p:anim calcmode="lin" valueType="num">
                                          <p:cBhvr>
                                            <p:cTn id="76" dur="250" fill="hold"/>
                                            <p:tgtEl>
                                              <p:spTgt spid="60"/>
                                            </p:tgtEl>
                                            <p:attrNameLst>
                                              <p:attrName>ppt_x</p:attrName>
                                            </p:attrNameLst>
                                          </p:cBhvr>
                                          <p:tavLst>
                                            <p:tav tm="0">
                                              <p:val>
                                                <p:strVal val="#ppt_x"/>
                                              </p:val>
                                            </p:tav>
                                            <p:tav tm="100000">
                                              <p:val>
                                                <p:strVal val="#ppt_x"/>
                                              </p:val>
                                            </p:tav>
                                          </p:tavLst>
                                        </p:anim>
                                        <p:anim calcmode="lin" valueType="num">
                                          <p:cBhvr>
                                            <p:cTn id="77" dur="250" fill="hold"/>
                                            <p:tgtEl>
                                              <p:spTgt spid="60"/>
                                            </p:tgtEl>
                                            <p:attrNameLst>
                                              <p:attrName>ppt_y</p:attrName>
                                            </p:attrNameLst>
                                          </p:cBhvr>
                                          <p:tavLst>
                                            <p:tav tm="0">
                                              <p:val>
                                                <p:strVal val="#ppt_y-.1"/>
                                              </p:val>
                                            </p:tav>
                                            <p:tav tm="100000">
                                              <p:val>
                                                <p:strVal val="#ppt_y"/>
                                              </p:val>
                                            </p:tav>
                                          </p:tavLst>
                                        </p:anim>
                                      </p:childTnLst>
                                    </p:cTn>
                                  </p:par>
                                </p:childTnLst>
                              </p:cTn>
                            </p:par>
                            <p:par>
                              <p:cTn id="78" fill="hold">
                                <p:stCondLst>
                                  <p:cond delay="3750"/>
                                </p:stCondLst>
                                <p:childTnLst>
                                  <p:par>
                                    <p:cTn id="79" presetID="22" presetClass="entr" presetSubtype="2" fill="hold" grpId="0" nodeType="after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wipe(right)">
                                          <p:cBhvr>
                                            <p:cTn id="81" dur="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6" grpId="0"/>
          <p:bldP spid="47" grpId="0"/>
          <p:bldP spid="48" grpId="0"/>
          <p:bldP spid="49" grpId="0"/>
          <p:bldP spid="50" grpId="0" animBg="1"/>
          <p:bldP spid="51" grpId="0" animBg="1"/>
          <p:bldP spid="52" grpId="0" animBg="1"/>
          <p:bldP spid="53" grpId="0" animBg="1"/>
          <p:bldP spid="66"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دسته اول : کلید – مقدار (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Key – Value</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11" name="Rectangle 10">
            <a:extLst>
              <a:ext uri="{FF2B5EF4-FFF2-40B4-BE49-F238E27FC236}">
                <a16:creationId xmlns:a16="http://schemas.microsoft.com/office/drawing/2014/main" id="{3C7DF48B-092B-44F5-82C7-631915FCF6E3}"/>
              </a:ext>
            </a:extLst>
          </p:cNvPr>
          <p:cNvSpPr/>
          <p:nvPr/>
        </p:nvSpPr>
        <p:spPr>
          <a:xfrm>
            <a:off x="596346" y="750773"/>
            <a:ext cx="11039061" cy="1719702"/>
          </a:xfrm>
          <a:prstGeom prst="rect">
            <a:avLst/>
          </a:prstGeom>
        </p:spPr>
        <p:txBody>
          <a:bodyPr wrap="square">
            <a:spAutoFit/>
          </a:bodyPr>
          <a:lstStyle/>
          <a:p>
            <a:pPr algn="just" rtl="1">
              <a:lnSpc>
                <a:spcPct val="150000"/>
              </a:lnSpc>
            </a:pPr>
            <a:r>
              <a:rPr lang="fa-IR" dirty="0">
                <a:cs typeface="B Nazanin" panose="00000400000000000000" pitchFamily="2" charset="-78"/>
              </a:rPr>
              <a:t>پایگاه‌داده‌ی کلید-مقدار همانند پایگاه‌داده‌ی رابطه‌ای شامل جداولی از اطلاعات است، با این تفاوت که هر سطر جدول حاوی یک دیکشنری یا آرایه‌ای از اطلاعات است. سطرها می‌توانند از نظر شِما کاملا متفاوت از یکدیگر باشند.</a:t>
            </a:r>
          </a:p>
          <a:p>
            <a:pPr algn="just" rtl="1">
              <a:lnSpc>
                <a:spcPct val="150000"/>
              </a:lnSpc>
            </a:pPr>
            <a:r>
              <a:rPr lang="fa-IR" dirty="0">
                <a:cs typeface="B Nazanin" panose="00000400000000000000" pitchFamily="2" charset="-78"/>
              </a:rPr>
              <a:t>این پایگاه داده ساده‌ترین نوع پایگاه داده غیررابطه‌ای است. </a:t>
            </a:r>
          </a:p>
          <a:p>
            <a:pPr algn="just" rtl="1">
              <a:lnSpc>
                <a:spcPct val="150000"/>
              </a:lnSpc>
            </a:pPr>
            <a:r>
              <a:rPr lang="fa-IR" dirty="0">
                <a:cs typeface="B Nazanin" panose="00000400000000000000" pitchFamily="2" charset="-78"/>
              </a:rPr>
              <a:t>کاربرد : مدیریت سبد خرید در آمازوناز طریق </a:t>
            </a:r>
            <a:r>
              <a:rPr lang="en-US" dirty="0">
                <a:cs typeface="B Nazanin" panose="00000400000000000000" pitchFamily="2" charset="-78"/>
              </a:rPr>
              <a:t>DynamoDB</a:t>
            </a:r>
            <a:r>
              <a:rPr lang="fa-IR" dirty="0">
                <a:cs typeface="B Nazanin" panose="00000400000000000000" pitchFamily="2" charset="-78"/>
              </a:rPr>
              <a:t> انجام می‌شود که از این نوع است.</a:t>
            </a:r>
          </a:p>
        </p:txBody>
      </p:sp>
      <p:pic>
        <p:nvPicPr>
          <p:cNvPr id="12" name="Picture 11">
            <a:extLst>
              <a:ext uri="{FF2B5EF4-FFF2-40B4-BE49-F238E27FC236}">
                <a16:creationId xmlns:a16="http://schemas.microsoft.com/office/drawing/2014/main" id="{918C65F7-AB8A-413C-A58F-4A6E0B7A37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72058" y="3265332"/>
            <a:ext cx="5046826" cy="2004744"/>
          </a:xfrm>
          <a:prstGeom prst="rect">
            <a:avLst/>
          </a:prstGeom>
          <a:effectLst>
            <a:glow rad="101600">
              <a:schemeClr val="accent1">
                <a:lumMod val="50000"/>
                <a:alpha val="40000"/>
              </a:schemeClr>
            </a:glow>
            <a:outerShdw blurRad="50800" dist="38100" dir="2700000" algn="tl" rotWithShape="0">
              <a:prstClr val="black">
                <a:alpha val="40000"/>
              </a:prstClr>
            </a:outerShdw>
          </a:effectLst>
        </p:spPr>
      </p:pic>
    </p:spTree>
    <p:extLst>
      <p:ext uri="{BB962C8B-B14F-4D97-AF65-F5344CB8AC3E}">
        <p14:creationId xmlns:p14="http://schemas.microsoft.com/office/powerpoint/2010/main" val="341225152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7"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دسته دوم : ستون گرا (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Column Oriented</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11" name="Rectangle 10">
            <a:extLst>
              <a:ext uri="{FF2B5EF4-FFF2-40B4-BE49-F238E27FC236}">
                <a16:creationId xmlns:a16="http://schemas.microsoft.com/office/drawing/2014/main" id="{33310F60-182E-409E-80AA-1D169FCCD792}"/>
              </a:ext>
            </a:extLst>
          </p:cNvPr>
          <p:cNvSpPr/>
          <p:nvPr/>
        </p:nvSpPr>
        <p:spPr>
          <a:xfrm>
            <a:off x="596347" y="790863"/>
            <a:ext cx="11039061" cy="1719702"/>
          </a:xfrm>
          <a:prstGeom prst="rect">
            <a:avLst/>
          </a:prstGeom>
        </p:spPr>
        <p:txBody>
          <a:bodyPr wrap="square">
            <a:spAutoFit/>
          </a:bodyPr>
          <a:lstStyle/>
          <a:p>
            <a:pPr algn="just" rtl="1">
              <a:lnSpc>
                <a:spcPct val="150000"/>
              </a:lnSpc>
            </a:pPr>
            <a:r>
              <a:rPr lang="fa-IR" dirty="0">
                <a:cs typeface="B Nazanin" panose="00000400000000000000" pitchFamily="2" charset="-78"/>
              </a:rPr>
              <a:t>این نوع پایگاه‌های داده همانند کلید-مقدار هستند با این تفاوت که به جای یک جفت کلید-مقدار، برای هر رکورد می‌توان چندین جفت کلید-مقدار داشت.</a:t>
            </a:r>
          </a:p>
          <a:p>
            <a:pPr algn="just" rtl="1">
              <a:lnSpc>
                <a:spcPct val="150000"/>
              </a:lnSpc>
            </a:pPr>
            <a:r>
              <a:rPr lang="fa-IR" dirty="0">
                <a:cs typeface="B Nazanin" panose="00000400000000000000" pitchFamily="2" charset="-78"/>
              </a:rPr>
              <a:t>در این نوع، نیازی به ساختار نداریم و هر رکورد می‌تواند چندین ستون با تعداد صفات متفاوت داشته باشد.</a:t>
            </a:r>
          </a:p>
          <a:p>
            <a:pPr algn="just" rtl="1">
              <a:lnSpc>
                <a:spcPct val="150000"/>
              </a:lnSpc>
            </a:pPr>
            <a:r>
              <a:rPr lang="en-US" dirty="0">
                <a:cs typeface="B Nazanin" panose="00000400000000000000" pitchFamily="2" charset="-78"/>
              </a:rPr>
              <a:t>Cassandra</a:t>
            </a:r>
            <a:r>
              <a:rPr lang="fa-IR" dirty="0">
                <a:cs typeface="B Nazanin" panose="00000400000000000000" pitchFamily="2" charset="-78"/>
              </a:rPr>
              <a:t> معروفترین پایگاه داده‌ی ستون‌گرا می‌باشد. </a:t>
            </a:r>
          </a:p>
          <a:p>
            <a:pPr algn="just" rtl="1">
              <a:lnSpc>
                <a:spcPct val="150000"/>
              </a:lnSpc>
            </a:pPr>
            <a:r>
              <a:rPr lang="fa-IR" dirty="0">
                <a:cs typeface="B Nazanin" panose="00000400000000000000" pitchFamily="2" charset="-78"/>
              </a:rPr>
              <a:t>کاربرد : فیسبوک برای تحلیل دادههای موجود در شبکه اجتماعی خود از </a:t>
            </a:r>
            <a:r>
              <a:rPr lang="en-US" dirty="0">
                <a:cs typeface="B Nazanin" panose="00000400000000000000" pitchFamily="2" charset="-78"/>
              </a:rPr>
              <a:t>Cassandra</a:t>
            </a:r>
            <a:r>
              <a:rPr lang="fa-IR" dirty="0">
                <a:cs typeface="B Nazanin" panose="00000400000000000000" pitchFamily="2" charset="-78"/>
              </a:rPr>
              <a:t> استفاده می‌کند. </a:t>
            </a:r>
          </a:p>
        </p:txBody>
      </p:sp>
    </p:spTree>
    <p:extLst>
      <p:ext uri="{BB962C8B-B14F-4D97-AF65-F5344CB8AC3E}">
        <p14:creationId xmlns:p14="http://schemas.microsoft.com/office/powerpoint/2010/main" val="15622098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589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63133" y="4274190"/>
            <a:ext cx="12518265" cy="1968485"/>
          </a:xfrm>
          <a:prstGeom prst="rect">
            <a:avLst/>
          </a:prstGeom>
        </p:spPr>
      </p:pic>
      <p:sp>
        <p:nvSpPr>
          <p:cNvPr id="17" name="Rectangle 16">
            <a:hlinkClick r:id="rId5" action="ppaction://hlinksldjump"/>
          </p:cNvPr>
          <p:cNvSpPr/>
          <p:nvPr/>
        </p:nvSpPr>
        <p:spPr>
          <a:xfrm>
            <a:off x="2248484" y="598467"/>
            <a:ext cx="7517816" cy="461665"/>
          </a:xfrm>
          <a:prstGeom prst="rect">
            <a:avLst/>
          </a:prstGeom>
          <a:gradFill flip="none" rotWithShape="1">
            <a:gsLst>
              <a:gs pos="54000">
                <a:schemeClr val="bg1"/>
              </a:gs>
              <a:gs pos="83000">
                <a:schemeClr val="accent1">
                  <a:lumMod val="50000"/>
                </a:schemeClr>
              </a:gs>
              <a:gs pos="89000">
                <a:schemeClr val="tx2">
                  <a:lumMod val="50000"/>
                </a:schemeClr>
              </a:gs>
              <a:gs pos="94000">
                <a:schemeClr val="bg1"/>
              </a:gs>
              <a:gs pos="100000">
                <a:schemeClr val="tx2">
                  <a:lumMod val="50000"/>
                </a:schemeClr>
              </a:gs>
            </a:gsLst>
            <a:path path="rect">
              <a:fillToRect l="50000" t="50000" r="50000" b="50000"/>
            </a:path>
            <a:tileRect/>
          </a:gradFill>
          <a:ln>
            <a:gradFill flip="none" rotWithShape="1">
              <a:gsLst>
                <a:gs pos="78000">
                  <a:schemeClr val="accent5">
                    <a:lumMod val="75000"/>
                  </a:schemeClr>
                </a:gs>
                <a:gs pos="97000">
                  <a:schemeClr val="accent5">
                    <a:lumMod val="70000"/>
                  </a:schemeClr>
                </a:gs>
              </a:gsLst>
              <a:lin ang="2700000" scaled="1"/>
              <a:tileRect/>
            </a:gradFill>
          </a:ln>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مفاهیم پایه‌ای و مبنایی</a:t>
            </a:r>
          </a:p>
        </p:txBody>
      </p:sp>
      <p:sp>
        <p:nvSpPr>
          <p:cNvPr id="16" name="Rectangle 15">
            <a:hlinkClick r:id="rId6" action="ppaction://hlinksldjump"/>
          </p:cNvPr>
          <p:cNvSpPr/>
          <p:nvPr/>
        </p:nvSpPr>
        <p:spPr>
          <a:xfrm>
            <a:off x="2248484" y="2140195"/>
            <a:ext cx="7517816" cy="461665"/>
          </a:xfrm>
          <a:prstGeom prst="rect">
            <a:avLst/>
          </a:prstGeom>
          <a:gradFill flip="none" rotWithShape="1">
            <a:gsLst>
              <a:gs pos="54000">
                <a:schemeClr val="bg1"/>
              </a:gs>
              <a:gs pos="83000">
                <a:schemeClr val="accent1">
                  <a:lumMod val="50000"/>
                </a:schemeClr>
              </a:gs>
              <a:gs pos="89000">
                <a:schemeClr val="tx2">
                  <a:lumMod val="50000"/>
                </a:schemeClr>
              </a:gs>
              <a:gs pos="94000">
                <a:schemeClr val="bg1"/>
              </a:gs>
              <a:gs pos="100000">
                <a:schemeClr val="tx2">
                  <a:lumMod val="50000"/>
                </a:schemeClr>
              </a:gs>
            </a:gsLst>
            <a:path path="rect">
              <a:fillToRect l="50000" t="50000" r="50000" b="50000"/>
            </a:path>
            <a:tileRect/>
          </a:gradFill>
          <a:ln>
            <a:gradFill flip="none" rotWithShape="1">
              <a:gsLst>
                <a:gs pos="78000">
                  <a:schemeClr val="accent5">
                    <a:lumMod val="75000"/>
                  </a:schemeClr>
                </a:gs>
                <a:gs pos="97000">
                  <a:schemeClr val="accent5">
                    <a:lumMod val="70000"/>
                  </a:schemeClr>
                </a:gs>
              </a:gsLst>
              <a:lin ang="2700000" scaled="1"/>
              <a:tileRect/>
            </a:gradFill>
          </a:ln>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پایگاه‌های داده‌ی غیررابطه‌ای</a:t>
            </a:r>
          </a:p>
        </p:txBody>
      </p:sp>
      <p:sp>
        <p:nvSpPr>
          <p:cNvPr id="18" name="Rectangle 17">
            <a:hlinkClick r:id="rId7" action="ppaction://hlinksldjump"/>
          </p:cNvPr>
          <p:cNvSpPr/>
          <p:nvPr/>
        </p:nvSpPr>
        <p:spPr>
          <a:xfrm>
            <a:off x="2248484" y="2908820"/>
            <a:ext cx="7517816" cy="461665"/>
          </a:xfrm>
          <a:prstGeom prst="rect">
            <a:avLst/>
          </a:prstGeom>
          <a:gradFill flip="none" rotWithShape="1">
            <a:gsLst>
              <a:gs pos="54000">
                <a:schemeClr val="bg1"/>
              </a:gs>
              <a:gs pos="83000">
                <a:schemeClr val="accent1">
                  <a:lumMod val="50000"/>
                </a:schemeClr>
              </a:gs>
              <a:gs pos="89000">
                <a:schemeClr val="tx2">
                  <a:lumMod val="50000"/>
                </a:schemeClr>
              </a:gs>
              <a:gs pos="94000">
                <a:schemeClr val="bg1"/>
              </a:gs>
              <a:gs pos="100000">
                <a:schemeClr val="tx2">
                  <a:lumMod val="50000"/>
                </a:schemeClr>
              </a:gs>
            </a:gsLst>
            <a:path path="rect">
              <a:fillToRect l="50000" t="50000" r="50000" b="50000"/>
            </a:path>
            <a:tileRect/>
          </a:gradFill>
          <a:ln>
            <a:gradFill flip="none" rotWithShape="1">
              <a:gsLst>
                <a:gs pos="78000">
                  <a:schemeClr val="accent5">
                    <a:lumMod val="75000"/>
                  </a:schemeClr>
                </a:gs>
                <a:gs pos="97000">
                  <a:schemeClr val="accent5">
                    <a:lumMod val="70000"/>
                  </a:schemeClr>
                </a:gs>
              </a:gsLst>
              <a:lin ang="2700000" scaled="1"/>
              <a:tileRect/>
            </a:gradFill>
          </a:ln>
        </p:spPr>
        <p:txBody>
          <a:bodyPr wrap="square" lIns="91440" tIns="45720" rIns="91440" bIns="45720">
            <a:spAutoFit/>
          </a:bodyPr>
          <a:lstStyle/>
          <a:p>
            <a:pPr algn="ct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نمونه‌هایی از پایگاه‌های داده</a:t>
            </a:r>
          </a:p>
        </p:txBody>
      </p:sp>
      <p:sp>
        <p:nvSpPr>
          <p:cNvPr id="13" name="Rectangle 12">
            <a:hlinkClick r:id="rId8" action="ppaction://hlinksldjump"/>
            <a:extLst>
              <a:ext uri="{FF2B5EF4-FFF2-40B4-BE49-F238E27FC236}">
                <a16:creationId xmlns:a16="http://schemas.microsoft.com/office/drawing/2014/main" id="{95A40E47-5717-4BF1-B559-517DAC9AC594}"/>
              </a:ext>
            </a:extLst>
          </p:cNvPr>
          <p:cNvSpPr/>
          <p:nvPr/>
        </p:nvSpPr>
        <p:spPr>
          <a:xfrm>
            <a:off x="2248484" y="1371570"/>
            <a:ext cx="7517816" cy="461665"/>
          </a:xfrm>
          <a:prstGeom prst="rect">
            <a:avLst/>
          </a:prstGeom>
          <a:gradFill flip="none" rotWithShape="1">
            <a:gsLst>
              <a:gs pos="54000">
                <a:schemeClr val="bg1"/>
              </a:gs>
              <a:gs pos="83000">
                <a:schemeClr val="accent1">
                  <a:lumMod val="50000"/>
                </a:schemeClr>
              </a:gs>
              <a:gs pos="89000">
                <a:schemeClr val="tx2">
                  <a:lumMod val="50000"/>
                </a:schemeClr>
              </a:gs>
              <a:gs pos="94000">
                <a:schemeClr val="bg1"/>
              </a:gs>
              <a:gs pos="100000">
                <a:schemeClr val="tx2">
                  <a:lumMod val="50000"/>
                </a:schemeClr>
              </a:gs>
            </a:gsLst>
            <a:path path="rect">
              <a:fillToRect l="50000" t="50000" r="50000" b="50000"/>
            </a:path>
            <a:tileRect/>
          </a:gradFill>
          <a:ln>
            <a:gradFill flip="none" rotWithShape="1">
              <a:gsLst>
                <a:gs pos="78000">
                  <a:schemeClr val="accent5">
                    <a:lumMod val="75000"/>
                  </a:schemeClr>
                </a:gs>
                <a:gs pos="97000">
                  <a:schemeClr val="accent5">
                    <a:lumMod val="70000"/>
                  </a:schemeClr>
                </a:gs>
              </a:gsLst>
              <a:lin ang="2700000" scaled="1"/>
              <a:tileRect/>
            </a:gradFill>
          </a:ln>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پایگاه‌های داده‌ی رابطه‌ای</a:t>
            </a:r>
          </a:p>
        </p:txBody>
      </p:sp>
      <p:sp>
        <p:nvSpPr>
          <p:cNvPr id="14" name="Rectangle 13">
            <a:hlinkClick r:id="rId9" action="ppaction://hlinksldjump"/>
            <a:extLst>
              <a:ext uri="{FF2B5EF4-FFF2-40B4-BE49-F238E27FC236}">
                <a16:creationId xmlns:a16="http://schemas.microsoft.com/office/drawing/2014/main" id="{A5059D8D-2F40-4D5C-A0C7-9EEEDF0C72A3}"/>
              </a:ext>
            </a:extLst>
          </p:cNvPr>
          <p:cNvSpPr/>
          <p:nvPr/>
        </p:nvSpPr>
        <p:spPr>
          <a:xfrm>
            <a:off x="2248484" y="5223087"/>
            <a:ext cx="7517816" cy="461665"/>
          </a:xfrm>
          <a:prstGeom prst="rect">
            <a:avLst/>
          </a:prstGeom>
          <a:gradFill flip="none" rotWithShape="1">
            <a:gsLst>
              <a:gs pos="54000">
                <a:schemeClr val="bg1"/>
              </a:gs>
              <a:gs pos="83000">
                <a:schemeClr val="accent1">
                  <a:lumMod val="50000"/>
                </a:schemeClr>
              </a:gs>
              <a:gs pos="89000">
                <a:schemeClr val="tx2">
                  <a:lumMod val="50000"/>
                </a:schemeClr>
              </a:gs>
              <a:gs pos="94000">
                <a:schemeClr val="bg1"/>
              </a:gs>
              <a:gs pos="100000">
                <a:schemeClr val="tx2">
                  <a:lumMod val="50000"/>
                </a:schemeClr>
              </a:gs>
            </a:gsLst>
            <a:path path="rect">
              <a:fillToRect l="50000" t="50000" r="50000" b="50000"/>
            </a:path>
            <a:tileRect/>
          </a:gradFill>
          <a:ln>
            <a:gradFill flip="none" rotWithShape="1">
              <a:gsLst>
                <a:gs pos="78000">
                  <a:schemeClr val="accent5">
                    <a:lumMod val="75000"/>
                  </a:schemeClr>
                </a:gs>
                <a:gs pos="97000">
                  <a:schemeClr val="accent5">
                    <a:lumMod val="70000"/>
                  </a:schemeClr>
                </a:gs>
              </a:gsLst>
              <a:lin ang="2700000" scaled="1"/>
              <a:tileRect/>
            </a:gradFill>
          </a:ln>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پایان</a:t>
            </a:r>
            <a:endPar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sp>
        <p:nvSpPr>
          <p:cNvPr id="10" name="Rectangle 9">
            <a:hlinkClick r:id="rId10" action="ppaction://hlinksldjump"/>
            <a:extLst>
              <a:ext uri="{FF2B5EF4-FFF2-40B4-BE49-F238E27FC236}">
                <a16:creationId xmlns:a16="http://schemas.microsoft.com/office/drawing/2014/main" id="{90723845-D866-4C42-BA5A-D8E928B038D4}"/>
              </a:ext>
            </a:extLst>
          </p:cNvPr>
          <p:cNvSpPr/>
          <p:nvPr/>
        </p:nvSpPr>
        <p:spPr>
          <a:xfrm>
            <a:off x="2248484" y="3677445"/>
            <a:ext cx="7517816" cy="461665"/>
          </a:xfrm>
          <a:prstGeom prst="rect">
            <a:avLst/>
          </a:prstGeom>
          <a:gradFill flip="none" rotWithShape="1">
            <a:gsLst>
              <a:gs pos="54000">
                <a:schemeClr val="bg1"/>
              </a:gs>
              <a:gs pos="83000">
                <a:schemeClr val="accent1">
                  <a:lumMod val="50000"/>
                </a:schemeClr>
              </a:gs>
              <a:gs pos="89000">
                <a:schemeClr val="tx2">
                  <a:lumMod val="50000"/>
                </a:schemeClr>
              </a:gs>
              <a:gs pos="94000">
                <a:schemeClr val="bg1"/>
              </a:gs>
              <a:gs pos="100000">
                <a:schemeClr val="tx2">
                  <a:lumMod val="50000"/>
                </a:schemeClr>
              </a:gs>
            </a:gsLst>
            <a:path path="rect">
              <a:fillToRect l="50000" t="50000" r="50000" b="50000"/>
            </a:path>
            <a:tileRect/>
          </a:gradFill>
          <a:ln>
            <a:gradFill flip="none" rotWithShape="1">
              <a:gsLst>
                <a:gs pos="78000">
                  <a:schemeClr val="accent5">
                    <a:lumMod val="75000"/>
                  </a:schemeClr>
                </a:gs>
                <a:gs pos="97000">
                  <a:schemeClr val="accent5">
                    <a:lumMod val="70000"/>
                  </a:schemeClr>
                </a:gs>
              </a:gsLst>
              <a:lin ang="2700000" scaled="1"/>
              <a:tileRect/>
            </a:gradFill>
          </a:ln>
        </p:spPr>
        <p:txBody>
          <a:bodyPr wrap="square" lIns="91440" tIns="45720" rIns="91440" bIns="45720">
            <a:spAutoFit/>
          </a:bodyPr>
          <a:lstStyle/>
          <a:p>
            <a:pPr algn="ct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معیارهای انتخاب پایگاه‌داده‌ی مناسب</a:t>
            </a:r>
          </a:p>
        </p:txBody>
      </p:sp>
      <p:sp>
        <p:nvSpPr>
          <p:cNvPr id="11" name="Rectangle 10">
            <a:hlinkClick r:id="rId11" action="ppaction://hlinksldjump"/>
            <a:extLst>
              <a:ext uri="{FF2B5EF4-FFF2-40B4-BE49-F238E27FC236}">
                <a16:creationId xmlns:a16="http://schemas.microsoft.com/office/drawing/2014/main" id="{92EEC99C-D828-4708-B0E0-023560E9E755}"/>
              </a:ext>
            </a:extLst>
          </p:cNvPr>
          <p:cNvSpPr/>
          <p:nvPr/>
        </p:nvSpPr>
        <p:spPr>
          <a:xfrm>
            <a:off x="2248484" y="4444649"/>
            <a:ext cx="7517816" cy="461665"/>
          </a:xfrm>
          <a:prstGeom prst="rect">
            <a:avLst/>
          </a:prstGeom>
          <a:gradFill flip="none" rotWithShape="1">
            <a:gsLst>
              <a:gs pos="54000">
                <a:schemeClr val="bg1"/>
              </a:gs>
              <a:gs pos="83000">
                <a:schemeClr val="accent1">
                  <a:lumMod val="50000"/>
                </a:schemeClr>
              </a:gs>
              <a:gs pos="89000">
                <a:schemeClr val="tx2">
                  <a:lumMod val="50000"/>
                </a:schemeClr>
              </a:gs>
              <a:gs pos="94000">
                <a:schemeClr val="bg1"/>
              </a:gs>
              <a:gs pos="100000">
                <a:schemeClr val="tx2">
                  <a:lumMod val="50000"/>
                </a:schemeClr>
              </a:gs>
            </a:gsLst>
            <a:path path="rect">
              <a:fillToRect l="50000" t="50000" r="50000" b="50000"/>
            </a:path>
            <a:tileRect/>
          </a:gradFill>
          <a:ln>
            <a:gradFill flip="none" rotWithShape="1">
              <a:gsLst>
                <a:gs pos="78000">
                  <a:schemeClr val="accent5">
                    <a:lumMod val="75000"/>
                  </a:schemeClr>
                </a:gs>
                <a:gs pos="97000">
                  <a:schemeClr val="accent5">
                    <a:lumMod val="70000"/>
                  </a:schemeClr>
                </a:gs>
              </a:gsLst>
              <a:lin ang="2700000" scaled="1"/>
              <a:tileRect/>
            </a:gradFill>
          </a:ln>
        </p:spPr>
        <p:txBody>
          <a:bodyPr wrap="square" lIns="91440" tIns="45720" rIns="91440" bIns="45720">
            <a:spAutoFit/>
          </a:bodyPr>
          <a:lstStyle/>
          <a:p>
            <a:pPr algn="ct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مقایسه برخی از پایگاه‌های داده</a:t>
            </a:r>
          </a:p>
        </p:txBody>
      </p:sp>
    </p:spTree>
    <p:extLst>
      <p:ext uri="{BB962C8B-B14F-4D97-AF65-F5344CB8AC3E}">
        <p14:creationId xmlns:p14="http://schemas.microsoft.com/office/powerpoint/2010/main" val="2309879342"/>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anim calcmode="lin" valueType="num">
                                      <p:cBhvr>
                                        <p:cTn id="26" dur="500" fill="hold"/>
                                        <p:tgtEl>
                                          <p:spTgt spid="18"/>
                                        </p:tgtEl>
                                        <p:attrNameLst>
                                          <p:attrName>ppt_x</p:attrName>
                                        </p:attrNameLst>
                                      </p:cBhvr>
                                      <p:tavLst>
                                        <p:tav tm="0">
                                          <p:val>
                                            <p:strVal val="#ppt_x"/>
                                          </p:val>
                                        </p:tav>
                                        <p:tav tm="100000">
                                          <p:val>
                                            <p:strVal val="#ppt_x"/>
                                          </p:val>
                                        </p:tav>
                                      </p:tavLst>
                                    </p:anim>
                                    <p:anim calcmode="lin" valueType="num">
                                      <p:cBhvr>
                                        <p:cTn id="27" dur="5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anim calcmode="lin" valueType="num">
                                      <p:cBhvr>
                                        <p:cTn id="32" dur="500" fill="hold"/>
                                        <p:tgtEl>
                                          <p:spTgt spid="10"/>
                                        </p:tgtEl>
                                        <p:attrNameLst>
                                          <p:attrName>ppt_x</p:attrName>
                                        </p:attrNameLst>
                                      </p:cBhvr>
                                      <p:tavLst>
                                        <p:tav tm="0">
                                          <p:val>
                                            <p:strVal val="#ppt_x"/>
                                          </p:val>
                                        </p:tav>
                                        <p:tav tm="100000">
                                          <p:val>
                                            <p:strVal val="#ppt_x"/>
                                          </p:val>
                                        </p:tav>
                                      </p:tavLst>
                                    </p:anim>
                                    <p:anim calcmode="lin" valueType="num">
                                      <p:cBhvr>
                                        <p:cTn id="33" dur="5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anim calcmode="lin" valueType="num">
                                      <p:cBhvr>
                                        <p:cTn id="38" dur="500" fill="hold"/>
                                        <p:tgtEl>
                                          <p:spTgt spid="11"/>
                                        </p:tgtEl>
                                        <p:attrNameLst>
                                          <p:attrName>ppt_x</p:attrName>
                                        </p:attrNameLst>
                                      </p:cBhvr>
                                      <p:tavLst>
                                        <p:tav tm="0">
                                          <p:val>
                                            <p:strVal val="#ppt_x"/>
                                          </p:val>
                                        </p:tav>
                                        <p:tav tm="100000">
                                          <p:val>
                                            <p:strVal val="#ppt_x"/>
                                          </p:val>
                                        </p:tav>
                                      </p:tavLst>
                                    </p:anim>
                                    <p:anim calcmode="lin" valueType="num">
                                      <p:cBhvr>
                                        <p:cTn id="39" dur="5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anim calcmode="lin" valueType="num">
                                      <p:cBhvr>
                                        <p:cTn id="44" dur="500" fill="hold"/>
                                        <p:tgtEl>
                                          <p:spTgt spid="14"/>
                                        </p:tgtEl>
                                        <p:attrNameLst>
                                          <p:attrName>ppt_x</p:attrName>
                                        </p:attrNameLst>
                                      </p:cBhvr>
                                      <p:tavLst>
                                        <p:tav tm="0">
                                          <p:val>
                                            <p:strVal val="#ppt_x"/>
                                          </p:val>
                                        </p:tav>
                                        <p:tav tm="100000">
                                          <p:val>
                                            <p:strVal val="#ppt_x"/>
                                          </p:val>
                                        </p:tav>
                                      </p:tavLst>
                                    </p:anim>
                                    <p:anim calcmode="lin" valueType="num">
                                      <p:cBhvr>
                                        <p:cTn id="4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18" grpId="0" animBg="1"/>
      <p:bldP spid="13" grpId="0" animBg="1"/>
      <p:bldP spid="14"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دسته سوم : سندگرا (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Document Oriented</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11" name="Rectangle 10">
            <a:extLst>
              <a:ext uri="{FF2B5EF4-FFF2-40B4-BE49-F238E27FC236}">
                <a16:creationId xmlns:a16="http://schemas.microsoft.com/office/drawing/2014/main" id="{AF7EF9F7-CC6C-42E1-899A-F7671C6D5A05}"/>
              </a:ext>
            </a:extLst>
          </p:cNvPr>
          <p:cNvSpPr/>
          <p:nvPr/>
        </p:nvSpPr>
        <p:spPr>
          <a:xfrm>
            <a:off x="596348" y="697609"/>
            <a:ext cx="11039060" cy="1719702"/>
          </a:xfrm>
          <a:prstGeom prst="rect">
            <a:avLst/>
          </a:prstGeom>
        </p:spPr>
        <p:txBody>
          <a:bodyPr wrap="square">
            <a:spAutoFit/>
          </a:bodyPr>
          <a:lstStyle/>
          <a:p>
            <a:pPr algn="just" rtl="1">
              <a:lnSpc>
                <a:spcPct val="150000"/>
              </a:lnSpc>
            </a:pPr>
            <a:r>
              <a:rPr lang="fa-IR" dirty="0">
                <a:cs typeface="B Nazanin" panose="00000400000000000000" pitchFamily="2" charset="-78"/>
              </a:rPr>
              <a:t>در این نوع پایگاه‌داده می‌توان داده‌های پیچیده‌تری را نسبت به کلید-مقدار ذخیره کرد. هر عضو از داده‌ها را سند، و مجموعه‌ای از اسناد را مجموعه می‌گویند. سندها معادل رکوردها و مجموعه‌ها معادل جداول رابطه‌ای هستند، با این تفاوت که در اینجا، یک مجموعه ممکن است دارای فیلدهای مختلفی باشد. </a:t>
            </a:r>
          </a:p>
          <a:p>
            <a:pPr algn="just" rtl="1">
              <a:lnSpc>
                <a:spcPct val="150000"/>
              </a:lnSpc>
            </a:pPr>
            <a:r>
              <a:rPr lang="fa-IR" dirty="0">
                <a:cs typeface="B Nazanin" panose="00000400000000000000" pitchFamily="2" charset="-78"/>
              </a:rPr>
              <a:t>ساختار سندها عموما برمبنای </a:t>
            </a:r>
            <a:r>
              <a:rPr lang="en-US" dirty="0">
                <a:cs typeface="B Nazanin" panose="00000400000000000000" pitchFamily="2" charset="-78"/>
              </a:rPr>
              <a:t>JSON</a:t>
            </a:r>
            <a:r>
              <a:rPr lang="fa-IR" dirty="0">
                <a:cs typeface="B Nazanin" panose="00000400000000000000" pitchFamily="2" charset="-78"/>
              </a:rPr>
              <a:t> می‌باشد. </a:t>
            </a:r>
          </a:p>
          <a:p>
            <a:pPr algn="just" rtl="1">
              <a:lnSpc>
                <a:spcPct val="150000"/>
              </a:lnSpc>
            </a:pPr>
            <a:r>
              <a:rPr lang="en-US" dirty="0">
                <a:cs typeface="B Nazanin" panose="00000400000000000000" pitchFamily="2" charset="-78"/>
              </a:rPr>
              <a:t>MongoDb</a:t>
            </a:r>
            <a:r>
              <a:rPr lang="fa-IR" dirty="0">
                <a:cs typeface="B Nazanin" panose="00000400000000000000" pitchFamily="2" charset="-78"/>
              </a:rPr>
              <a:t> معروفترین پایگاه داده‌ی سندگرا می‌باشد.</a:t>
            </a:r>
          </a:p>
        </p:txBody>
      </p:sp>
      <p:pic>
        <p:nvPicPr>
          <p:cNvPr id="12" name="Picture 11">
            <a:extLst>
              <a:ext uri="{FF2B5EF4-FFF2-40B4-BE49-F238E27FC236}">
                <a16:creationId xmlns:a16="http://schemas.microsoft.com/office/drawing/2014/main" id="{C80B2243-6216-4773-86EA-F0464D5697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80447" y="2721382"/>
            <a:ext cx="5036816" cy="2305179"/>
          </a:xfrm>
          <a:prstGeom prst="rect">
            <a:avLst/>
          </a:prstGeom>
          <a:effectLst>
            <a:glow rad="101600">
              <a:schemeClr val="tx2">
                <a:lumMod val="50000"/>
                <a:alpha val="40000"/>
              </a:schemeClr>
            </a:glow>
            <a:outerShdw blurRad="50800" dist="38100" dir="2700000" algn="tl" rotWithShape="0">
              <a:prstClr val="black">
                <a:alpha val="40000"/>
              </a:prstClr>
            </a:outerShdw>
          </a:effectLst>
        </p:spPr>
      </p:pic>
    </p:spTree>
    <p:extLst>
      <p:ext uri="{BB962C8B-B14F-4D97-AF65-F5344CB8AC3E}">
        <p14:creationId xmlns:p14="http://schemas.microsoft.com/office/powerpoint/2010/main" val="343263025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7"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دسته چهارم : مبتنی بر گراف (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Graph Based</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pic>
        <p:nvPicPr>
          <p:cNvPr id="11" name="Picture 10">
            <a:extLst>
              <a:ext uri="{FF2B5EF4-FFF2-40B4-BE49-F238E27FC236}">
                <a16:creationId xmlns:a16="http://schemas.microsoft.com/office/drawing/2014/main" id="{B8E92650-7C81-4B81-9423-3116EBCFC77B}"/>
              </a:ext>
            </a:extLst>
          </p:cNvPr>
          <p:cNvPicPr>
            <a:picLocks noChangeAspect="1"/>
          </p:cNvPicPr>
          <p:nvPr/>
        </p:nvPicPr>
        <p:blipFill>
          <a:blip r:embed="rId11">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11200"/>
                    </a14:imgEffect>
                    <a14:imgEffect>
                      <a14:saturation sat="400000"/>
                    </a14:imgEffect>
                  </a14:imgLayer>
                </a14:imgProps>
              </a:ext>
            </a:extLst>
          </a:blip>
          <a:stretch>
            <a:fillRect/>
          </a:stretch>
        </p:blipFill>
        <p:spPr>
          <a:xfrm>
            <a:off x="9331152" y="1432578"/>
            <a:ext cx="2201718" cy="2201718"/>
          </a:xfrm>
          <a:prstGeom prst="rect">
            <a:avLst/>
          </a:prstGeom>
          <a:noFill/>
          <a:effectLst/>
        </p:spPr>
      </p:pic>
      <p:pic>
        <p:nvPicPr>
          <p:cNvPr id="12" name="Picture 11">
            <a:hlinkClick r:id="rId5" action="ppaction://hlinksldjump"/>
            <a:extLst>
              <a:ext uri="{FF2B5EF4-FFF2-40B4-BE49-F238E27FC236}">
                <a16:creationId xmlns:a16="http://schemas.microsoft.com/office/drawing/2014/main" id="{1A386A63-C706-4667-AD45-93050BD59996}"/>
              </a:ext>
            </a:extLst>
          </p:cNvPr>
          <p:cNvPicPr>
            <a:picLocks noChangeAspect="1"/>
          </p:cNvPicPr>
          <p:nvPr/>
        </p:nvPicPr>
        <p:blipFill>
          <a:blip r:embed="rId13">
            <a:duotone>
              <a:schemeClr val="accent5">
                <a:shade val="45000"/>
                <a:satMod val="135000"/>
              </a:schemeClr>
              <a:prstClr val="white"/>
            </a:duotone>
          </a:blip>
          <a:stretch>
            <a:fillRect/>
          </a:stretch>
        </p:blipFill>
        <p:spPr>
          <a:xfrm>
            <a:off x="8562430" y="1423836"/>
            <a:ext cx="2216610" cy="2216610"/>
          </a:xfrm>
          <a:prstGeom prst="rect">
            <a:avLst/>
          </a:prstGeom>
          <a:noFill/>
          <a:ln>
            <a:noFill/>
          </a:ln>
        </p:spPr>
      </p:pic>
      <p:sp>
        <p:nvSpPr>
          <p:cNvPr id="14" name="TextBox 13">
            <a:hlinkClick r:id="rId5" action="ppaction://hlinksldjump"/>
            <a:extLst>
              <a:ext uri="{FF2B5EF4-FFF2-40B4-BE49-F238E27FC236}">
                <a16:creationId xmlns:a16="http://schemas.microsoft.com/office/drawing/2014/main" id="{89319D3B-C520-46AB-9024-D0E2D8CF616E}"/>
              </a:ext>
            </a:extLst>
          </p:cNvPr>
          <p:cNvSpPr txBox="1"/>
          <p:nvPr/>
        </p:nvSpPr>
        <p:spPr>
          <a:xfrm>
            <a:off x="8446948" y="1972687"/>
            <a:ext cx="2332092" cy="1015663"/>
          </a:xfrm>
          <a:prstGeom prst="rect">
            <a:avLst/>
          </a:prstGeom>
          <a:noFill/>
        </p:spPr>
        <p:txBody>
          <a:bodyPr wrap="square" rtlCol="0">
            <a:spAutoFit/>
          </a:bodyPr>
          <a:lstStyle/>
          <a:p>
            <a:pPr algn="ctr" rtl="1"/>
            <a:r>
              <a:rPr lang="fa-IR" sz="2000" dirty="0">
                <a:cs typeface="B Titr" panose="00000700000000000000" pitchFamily="2" charset="-78"/>
              </a:rPr>
              <a:t>تعریف گراف</a:t>
            </a:r>
          </a:p>
          <a:p>
            <a:pPr algn="ctr" rtl="1"/>
            <a:r>
              <a:rPr lang="fa-IR" sz="2000" dirty="0">
                <a:cs typeface="B Titr" panose="00000700000000000000" pitchFamily="2" charset="-78"/>
              </a:rPr>
              <a:t>و</a:t>
            </a:r>
          </a:p>
          <a:p>
            <a:pPr algn="ctr" rtl="1"/>
            <a:r>
              <a:rPr lang="fa-IR" sz="2000" dirty="0">
                <a:cs typeface="B Titr" panose="00000700000000000000" pitchFamily="2" charset="-78"/>
              </a:rPr>
              <a:t>پایگاه داده گراف</a:t>
            </a:r>
            <a:endParaRPr lang="en-US" sz="2000" dirty="0">
              <a:cs typeface="B Titr" panose="00000700000000000000" pitchFamily="2" charset="-78"/>
            </a:endParaRPr>
          </a:p>
        </p:txBody>
      </p:sp>
      <p:pic>
        <p:nvPicPr>
          <p:cNvPr id="15" name="Picture 14">
            <a:extLst>
              <a:ext uri="{FF2B5EF4-FFF2-40B4-BE49-F238E27FC236}">
                <a16:creationId xmlns:a16="http://schemas.microsoft.com/office/drawing/2014/main" id="{8F89555A-D932-4A7B-94B7-8DCB95DD3E2B}"/>
              </a:ext>
            </a:extLst>
          </p:cNvPr>
          <p:cNvPicPr>
            <a:picLocks noChangeAspect="1"/>
          </p:cNvPicPr>
          <p:nvPr/>
        </p:nvPicPr>
        <p:blipFill>
          <a:blip r:embed="rId14">
            <a:duotone>
              <a:prstClr val="black"/>
              <a:schemeClr val="accent5">
                <a:tint val="45000"/>
                <a:satMod val="400000"/>
              </a:schemeClr>
            </a:duotone>
          </a:blip>
          <a:stretch>
            <a:fillRect/>
          </a:stretch>
        </p:blipFill>
        <p:spPr>
          <a:xfrm>
            <a:off x="5666837" y="1443988"/>
            <a:ext cx="2201718" cy="2201718"/>
          </a:xfrm>
          <a:prstGeom prst="rect">
            <a:avLst/>
          </a:prstGeom>
          <a:effectLst/>
        </p:spPr>
      </p:pic>
      <p:pic>
        <p:nvPicPr>
          <p:cNvPr id="16" name="Picture 15">
            <a:hlinkClick r:id="rId15" action="ppaction://hlinksldjump"/>
            <a:extLst>
              <a:ext uri="{FF2B5EF4-FFF2-40B4-BE49-F238E27FC236}">
                <a16:creationId xmlns:a16="http://schemas.microsoft.com/office/drawing/2014/main" id="{31937C36-C985-4C13-89FC-9EB4F15ABF52}"/>
              </a:ext>
            </a:extLst>
          </p:cNvPr>
          <p:cNvPicPr>
            <a:picLocks noChangeAspect="1"/>
          </p:cNvPicPr>
          <p:nvPr/>
        </p:nvPicPr>
        <p:blipFill>
          <a:blip r:embed="rId13">
            <a:duotone>
              <a:schemeClr val="accent5">
                <a:shade val="45000"/>
                <a:satMod val="135000"/>
              </a:schemeClr>
              <a:prstClr val="white"/>
            </a:duotone>
          </a:blip>
          <a:stretch>
            <a:fillRect/>
          </a:stretch>
        </p:blipFill>
        <p:spPr>
          <a:xfrm>
            <a:off x="4787992" y="1426504"/>
            <a:ext cx="2216610" cy="2216610"/>
          </a:xfrm>
          <a:prstGeom prst="rect">
            <a:avLst/>
          </a:prstGeom>
        </p:spPr>
      </p:pic>
      <p:pic>
        <p:nvPicPr>
          <p:cNvPr id="17" name="Picture 16">
            <a:extLst>
              <a:ext uri="{FF2B5EF4-FFF2-40B4-BE49-F238E27FC236}">
                <a16:creationId xmlns:a16="http://schemas.microsoft.com/office/drawing/2014/main" id="{B3548564-D2E0-419D-8241-78DD68D008D8}"/>
              </a:ext>
            </a:extLst>
          </p:cNvPr>
          <p:cNvPicPr>
            <a:picLocks noChangeAspect="1"/>
          </p:cNvPicPr>
          <p:nvPr/>
        </p:nvPicPr>
        <p:blipFill>
          <a:blip r:embed="rId14">
            <a:duotone>
              <a:prstClr val="black"/>
              <a:schemeClr val="accent5">
                <a:tint val="45000"/>
                <a:satMod val="400000"/>
              </a:schemeClr>
            </a:duotone>
          </a:blip>
          <a:stretch>
            <a:fillRect/>
          </a:stretch>
        </p:blipFill>
        <p:spPr>
          <a:xfrm>
            <a:off x="1862012" y="1449311"/>
            <a:ext cx="2201718" cy="2201718"/>
          </a:xfrm>
          <a:prstGeom prst="rect">
            <a:avLst/>
          </a:prstGeom>
          <a:effectLst/>
        </p:spPr>
      </p:pic>
      <p:pic>
        <p:nvPicPr>
          <p:cNvPr id="18" name="Picture 17">
            <a:hlinkClick r:id="rId16" action="ppaction://hlinksldjump"/>
            <a:extLst>
              <a:ext uri="{FF2B5EF4-FFF2-40B4-BE49-F238E27FC236}">
                <a16:creationId xmlns:a16="http://schemas.microsoft.com/office/drawing/2014/main" id="{A8E6DF55-2DB7-4D95-859D-9769ED353D04}"/>
              </a:ext>
            </a:extLst>
          </p:cNvPr>
          <p:cNvPicPr>
            <a:picLocks noChangeAspect="1"/>
          </p:cNvPicPr>
          <p:nvPr/>
        </p:nvPicPr>
        <p:blipFill>
          <a:blip r:embed="rId13">
            <a:duotone>
              <a:schemeClr val="accent5">
                <a:shade val="45000"/>
                <a:satMod val="135000"/>
              </a:schemeClr>
              <a:prstClr val="white"/>
            </a:duotone>
          </a:blip>
          <a:stretch>
            <a:fillRect/>
          </a:stretch>
        </p:blipFill>
        <p:spPr>
          <a:xfrm>
            <a:off x="983167" y="1423836"/>
            <a:ext cx="2216610" cy="2216610"/>
          </a:xfrm>
          <a:prstGeom prst="rect">
            <a:avLst/>
          </a:prstGeom>
        </p:spPr>
      </p:pic>
      <p:sp>
        <p:nvSpPr>
          <p:cNvPr id="19" name="TextBox 18">
            <a:hlinkClick r:id="rId15" action="ppaction://hlinksldjump"/>
            <a:extLst>
              <a:ext uri="{FF2B5EF4-FFF2-40B4-BE49-F238E27FC236}">
                <a16:creationId xmlns:a16="http://schemas.microsoft.com/office/drawing/2014/main" id="{5915B09F-65C7-4022-B09B-03BAEC0B23FF}"/>
              </a:ext>
            </a:extLst>
          </p:cNvPr>
          <p:cNvSpPr txBox="1"/>
          <p:nvPr/>
        </p:nvSpPr>
        <p:spPr>
          <a:xfrm>
            <a:off x="4683804" y="1896824"/>
            <a:ext cx="2406670" cy="1015663"/>
          </a:xfrm>
          <a:prstGeom prst="rect">
            <a:avLst/>
          </a:prstGeom>
          <a:noFill/>
        </p:spPr>
        <p:txBody>
          <a:bodyPr wrap="square" rtlCol="0">
            <a:spAutoFit/>
          </a:bodyPr>
          <a:lstStyle/>
          <a:p>
            <a:pPr algn="ctr" rtl="1"/>
            <a:r>
              <a:rPr lang="fa-IR" sz="2000" dirty="0">
                <a:cs typeface="B Titr" panose="00000700000000000000" pitchFamily="2" charset="-78"/>
              </a:rPr>
              <a:t>مقایسه </a:t>
            </a:r>
          </a:p>
          <a:p>
            <a:pPr algn="ctr" rtl="1"/>
            <a:r>
              <a:rPr lang="fa-IR" sz="2000" dirty="0">
                <a:cs typeface="B Titr" panose="00000700000000000000" pitchFamily="2" charset="-78"/>
              </a:rPr>
              <a:t>با</a:t>
            </a:r>
          </a:p>
          <a:p>
            <a:pPr algn="ctr" rtl="1"/>
            <a:r>
              <a:rPr lang="fa-IR" sz="2000" dirty="0">
                <a:cs typeface="B Titr" panose="00000700000000000000" pitchFamily="2" charset="-78"/>
              </a:rPr>
              <a:t>پایگاه داده رابطه ای</a:t>
            </a:r>
            <a:endParaRPr lang="en-US" sz="2000" dirty="0">
              <a:cs typeface="B Titr" panose="00000700000000000000" pitchFamily="2" charset="-78"/>
            </a:endParaRPr>
          </a:p>
        </p:txBody>
      </p:sp>
      <p:sp>
        <p:nvSpPr>
          <p:cNvPr id="20" name="TextBox 19">
            <a:hlinkClick r:id="rId16" action="ppaction://hlinksldjump"/>
            <a:extLst>
              <a:ext uri="{FF2B5EF4-FFF2-40B4-BE49-F238E27FC236}">
                <a16:creationId xmlns:a16="http://schemas.microsoft.com/office/drawing/2014/main" id="{0F2B46BD-5346-4424-9581-BA621FEA0B4E}"/>
              </a:ext>
            </a:extLst>
          </p:cNvPr>
          <p:cNvSpPr txBox="1"/>
          <p:nvPr/>
        </p:nvSpPr>
        <p:spPr>
          <a:xfrm>
            <a:off x="908335" y="1932252"/>
            <a:ext cx="2332226" cy="1015663"/>
          </a:xfrm>
          <a:prstGeom prst="rect">
            <a:avLst/>
          </a:prstGeom>
          <a:noFill/>
        </p:spPr>
        <p:txBody>
          <a:bodyPr wrap="square" rtlCol="0">
            <a:spAutoFit/>
          </a:bodyPr>
          <a:lstStyle/>
          <a:p>
            <a:pPr algn="ctr" rtl="1"/>
            <a:r>
              <a:rPr lang="fa-IR" sz="2000" dirty="0">
                <a:cs typeface="B Titr" panose="00000700000000000000" pitchFamily="2" charset="-78"/>
              </a:rPr>
              <a:t>کاربرد</a:t>
            </a:r>
          </a:p>
          <a:p>
            <a:pPr algn="ctr" rtl="1"/>
            <a:r>
              <a:rPr lang="fa-IR" sz="2000" dirty="0">
                <a:cs typeface="B Titr" panose="00000700000000000000" pitchFamily="2" charset="-78"/>
              </a:rPr>
              <a:t>و</a:t>
            </a:r>
          </a:p>
          <a:p>
            <a:pPr algn="ctr" rtl="1"/>
            <a:r>
              <a:rPr lang="fa-IR" sz="2000" dirty="0">
                <a:cs typeface="B Titr" panose="00000700000000000000" pitchFamily="2" charset="-78"/>
              </a:rPr>
              <a:t>مزایا</a:t>
            </a:r>
            <a:endParaRPr lang="en-US" sz="2000" dirty="0">
              <a:cs typeface="B Titr" panose="00000700000000000000" pitchFamily="2" charset="-78"/>
            </a:endParaRPr>
          </a:p>
        </p:txBody>
      </p:sp>
      <p:grpSp>
        <p:nvGrpSpPr>
          <p:cNvPr id="21" name="Group 20">
            <a:extLst>
              <a:ext uri="{FF2B5EF4-FFF2-40B4-BE49-F238E27FC236}">
                <a16:creationId xmlns:a16="http://schemas.microsoft.com/office/drawing/2014/main" id="{522EAE6B-BDD0-4122-A519-E52562A692F3}"/>
              </a:ext>
            </a:extLst>
          </p:cNvPr>
          <p:cNvGrpSpPr/>
          <p:nvPr/>
        </p:nvGrpSpPr>
        <p:grpSpPr>
          <a:xfrm>
            <a:off x="9107973" y="4105078"/>
            <a:ext cx="1671067" cy="1162612"/>
            <a:chOff x="7481906" y="4764253"/>
            <a:chExt cx="2391410" cy="1249680"/>
          </a:xfrm>
        </p:grpSpPr>
        <p:sp>
          <p:nvSpPr>
            <p:cNvPr id="22" name="Freeform 49">
              <a:extLst>
                <a:ext uri="{FF2B5EF4-FFF2-40B4-BE49-F238E27FC236}">
                  <a16:creationId xmlns:a16="http://schemas.microsoft.com/office/drawing/2014/main" id="{2A2EFCCC-C223-4D20-9C0B-7B3D87AD31DC}"/>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3" name="Freeform 50">
              <a:extLst>
                <a:ext uri="{FF2B5EF4-FFF2-40B4-BE49-F238E27FC236}">
                  <a16:creationId xmlns:a16="http://schemas.microsoft.com/office/drawing/2014/main" id="{8B791129-C328-46A0-93C5-29DAD8AF00C1}"/>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4" name="Freeform 51">
              <a:extLst>
                <a:ext uri="{FF2B5EF4-FFF2-40B4-BE49-F238E27FC236}">
                  <a16:creationId xmlns:a16="http://schemas.microsoft.com/office/drawing/2014/main" id="{5C03FF93-7980-4680-853E-5CF49554976D}"/>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grpSp>
        <p:nvGrpSpPr>
          <p:cNvPr id="25" name="Group 24">
            <a:extLst>
              <a:ext uri="{FF2B5EF4-FFF2-40B4-BE49-F238E27FC236}">
                <a16:creationId xmlns:a16="http://schemas.microsoft.com/office/drawing/2014/main" id="{4E29D688-B4A6-4C71-8B32-51C693CBD5C4}"/>
              </a:ext>
            </a:extLst>
          </p:cNvPr>
          <p:cNvGrpSpPr/>
          <p:nvPr/>
        </p:nvGrpSpPr>
        <p:grpSpPr>
          <a:xfrm>
            <a:off x="5315404" y="4094482"/>
            <a:ext cx="1671067" cy="1038261"/>
            <a:chOff x="7481906" y="4764253"/>
            <a:chExt cx="2391410" cy="1249680"/>
          </a:xfrm>
        </p:grpSpPr>
        <p:sp>
          <p:nvSpPr>
            <p:cNvPr id="26" name="Freeform 53">
              <a:extLst>
                <a:ext uri="{FF2B5EF4-FFF2-40B4-BE49-F238E27FC236}">
                  <a16:creationId xmlns:a16="http://schemas.microsoft.com/office/drawing/2014/main" id="{1B475E9F-6430-4939-A4A1-E02E45D52AC3}"/>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7" name="Freeform 54">
              <a:extLst>
                <a:ext uri="{FF2B5EF4-FFF2-40B4-BE49-F238E27FC236}">
                  <a16:creationId xmlns:a16="http://schemas.microsoft.com/office/drawing/2014/main" id="{D2731EF6-DDAD-46D3-9E23-6DD638A8E40B}"/>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8" name="Freeform 55">
              <a:extLst>
                <a:ext uri="{FF2B5EF4-FFF2-40B4-BE49-F238E27FC236}">
                  <a16:creationId xmlns:a16="http://schemas.microsoft.com/office/drawing/2014/main" id="{814B8244-A28F-4614-9A03-041D0C301A90}"/>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grpSp>
        <p:nvGrpSpPr>
          <p:cNvPr id="29" name="Group 28">
            <a:extLst>
              <a:ext uri="{FF2B5EF4-FFF2-40B4-BE49-F238E27FC236}">
                <a16:creationId xmlns:a16="http://schemas.microsoft.com/office/drawing/2014/main" id="{A8EA9FD2-3169-4D0D-8630-3E6AC3737853}"/>
              </a:ext>
            </a:extLst>
          </p:cNvPr>
          <p:cNvGrpSpPr/>
          <p:nvPr/>
        </p:nvGrpSpPr>
        <p:grpSpPr>
          <a:xfrm>
            <a:off x="1527637" y="4106894"/>
            <a:ext cx="1671067" cy="1038261"/>
            <a:chOff x="7481906" y="4764253"/>
            <a:chExt cx="2391410" cy="1249680"/>
          </a:xfrm>
        </p:grpSpPr>
        <p:sp>
          <p:nvSpPr>
            <p:cNvPr id="30" name="Freeform 57">
              <a:extLst>
                <a:ext uri="{FF2B5EF4-FFF2-40B4-BE49-F238E27FC236}">
                  <a16:creationId xmlns:a16="http://schemas.microsoft.com/office/drawing/2014/main" id="{C6C59BF1-C582-401B-BAB5-F8CB15A84530}"/>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1" name="Freeform 58">
              <a:extLst>
                <a:ext uri="{FF2B5EF4-FFF2-40B4-BE49-F238E27FC236}">
                  <a16:creationId xmlns:a16="http://schemas.microsoft.com/office/drawing/2014/main" id="{CE27DA13-0C8E-4771-939C-9B48A2615DFB}"/>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2" name="Freeform 59">
              <a:extLst>
                <a:ext uri="{FF2B5EF4-FFF2-40B4-BE49-F238E27FC236}">
                  <a16:creationId xmlns:a16="http://schemas.microsoft.com/office/drawing/2014/main" id="{146B77F4-A99A-46DF-B24E-24F0C4D9BC03}"/>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cxnSp>
        <p:nvCxnSpPr>
          <p:cNvPr id="33" name="Straight Connector 32">
            <a:extLst>
              <a:ext uri="{FF2B5EF4-FFF2-40B4-BE49-F238E27FC236}">
                <a16:creationId xmlns:a16="http://schemas.microsoft.com/office/drawing/2014/main" id="{6068D969-7E0E-498D-BB59-19BC42DEF8A0}"/>
              </a:ext>
            </a:extLst>
          </p:cNvPr>
          <p:cNvCxnSpPr>
            <a:stCxn id="24" idx="4"/>
          </p:cNvCxnSpPr>
          <p:nvPr/>
        </p:nvCxnSpPr>
        <p:spPr>
          <a:xfrm flipH="1" flipV="1">
            <a:off x="9938261" y="3574933"/>
            <a:ext cx="5689" cy="53014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1896D95-8833-431E-8AC4-B8BC38E749E2}"/>
              </a:ext>
            </a:extLst>
          </p:cNvPr>
          <p:cNvCxnSpPr>
            <a:stCxn id="28" idx="4"/>
          </p:cNvCxnSpPr>
          <p:nvPr/>
        </p:nvCxnSpPr>
        <p:spPr>
          <a:xfrm flipH="1" flipV="1">
            <a:off x="6150494" y="3497466"/>
            <a:ext cx="887" cy="59701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9D00695-E9C6-448F-AF45-6ED2D737D569}"/>
              </a:ext>
            </a:extLst>
          </p:cNvPr>
          <p:cNvCxnSpPr>
            <a:stCxn id="32" idx="4"/>
          </p:cNvCxnSpPr>
          <p:nvPr/>
        </p:nvCxnSpPr>
        <p:spPr>
          <a:xfrm flipH="1" flipV="1">
            <a:off x="2362727" y="3497466"/>
            <a:ext cx="887" cy="60942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23325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250"/>
                                        <p:tgtEl>
                                          <p:spTgt spid="21"/>
                                        </p:tgtEl>
                                      </p:cBhvr>
                                    </p:animEffect>
                                    <p:anim calcmode="lin" valueType="num">
                                      <p:cBhvr>
                                        <p:cTn id="22" dur="250" fill="hold"/>
                                        <p:tgtEl>
                                          <p:spTgt spid="21"/>
                                        </p:tgtEl>
                                        <p:attrNameLst>
                                          <p:attrName>ppt_x</p:attrName>
                                        </p:attrNameLst>
                                      </p:cBhvr>
                                      <p:tavLst>
                                        <p:tav tm="0">
                                          <p:val>
                                            <p:strVal val="#ppt_x"/>
                                          </p:val>
                                        </p:tav>
                                        <p:tav tm="100000">
                                          <p:val>
                                            <p:strVal val="#ppt_x"/>
                                          </p:val>
                                        </p:tav>
                                      </p:tavLst>
                                    </p:anim>
                                    <p:anim calcmode="lin" valueType="num">
                                      <p:cBhvr>
                                        <p:cTn id="23" dur="250" fill="hold"/>
                                        <p:tgtEl>
                                          <p:spTgt spid="21"/>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250"/>
                                        <p:tgtEl>
                                          <p:spTgt spid="33"/>
                                        </p:tgtEl>
                                      </p:cBhvr>
                                    </p:animEffect>
                                  </p:childTnLst>
                                </p:cTn>
                              </p:par>
                            </p:childTnLst>
                          </p:cTn>
                        </p:par>
                        <p:par>
                          <p:cTn id="28" fill="hold">
                            <p:stCondLst>
                              <p:cond delay="1250"/>
                            </p:stCondLst>
                            <p:childTnLst>
                              <p:par>
                                <p:cTn id="29" presetID="50" presetClass="entr" presetSubtype="0" decel="100000" fill="hold" nodeType="afterEffect">
                                  <p:stCondLst>
                                    <p:cond delay="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50" fill="hold"/>
                                        <p:tgtEl>
                                          <p:spTgt spid="11"/>
                                        </p:tgtEl>
                                        <p:attrNameLst>
                                          <p:attrName>ppt_w</p:attrName>
                                        </p:attrNameLst>
                                      </p:cBhvr>
                                      <p:tavLst>
                                        <p:tav tm="0">
                                          <p:val>
                                            <p:strVal val="#ppt_w+.3"/>
                                          </p:val>
                                        </p:tav>
                                        <p:tav tm="100000">
                                          <p:val>
                                            <p:strVal val="#ppt_w"/>
                                          </p:val>
                                        </p:tav>
                                      </p:tavLst>
                                    </p:anim>
                                    <p:anim calcmode="lin" valueType="num">
                                      <p:cBhvr>
                                        <p:cTn id="32" dur="250" fill="hold"/>
                                        <p:tgtEl>
                                          <p:spTgt spid="11"/>
                                        </p:tgtEl>
                                        <p:attrNameLst>
                                          <p:attrName>ppt_h</p:attrName>
                                        </p:attrNameLst>
                                      </p:cBhvr>
                                      <p:tavLst>
                                        <p:tav tm="0">
                                          <p:val>
                                            <p:strVal val="#ppt_h"/>
                                          </p:val>
                                        </p:tav>
                                        <p:tav tm="100000">
                                          <p:val>
                                            <p:strVal val="#ppt_h"/>
                                          </p:val>
                                        </p:tav>
                                      </p:tavLst>
                                    </p:anim>
                                    <p:animEffect transition="in" filter="fade">
                                      <p:cBhvr>
                                        <p:cTn id="33" dur="250"/>
                                        <p:tgtEl>
                                          <p:spTgt spid="11"/>
                                        </p:tgtEl>
                                      </p:cBhvr>
                                    </p:animEffect>
                                  </p:childTnLst>
                                </p:cTn>
                              </p:par>
                            </p:childTnLst>
                          </p:cTn>
                        </p:par>
                        <p:par>
                          <p:cTn id="34" fill="hold">
                            <p:stCondLst>
                              <p:cond delay="1550"/>
                            </p:stCondLst>
                            <p:childTnLst>
                              <p:par>
                                <p:cTn id="35" presetID="55"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250" fill="hold"/>
                                        <p:tgtEl>
                                          <p:spTgt spid="12"/>
                                        </p:tgtEl>
                                        <p:attrNameLst>
                                          <p:attrName>ppt_w</p:attrName>
                                        </p:attrNameLst>
                                      </p:cBhvr>
                                      <p:tavLst>
                                        <p:tav tm="0">
                                          <p:val>
                                            <p:strVal val="#ppt_w*0.70"/>
                                          </p:val>
                                        </p:tav>
                                        <p:tav tm="100000">
                                          <p:val>
                                            <p:strVal val="#ppt_w"/>
                                          </p:val>
                                        </p:tav>
                                      </p:tavLst>
                                    </p:anim>
                                    <p:anim calcmode="lin" valueType="num">
                                      <p:cBhvr>
                                        <p:cTn id="38" dur="250" fill="hold"/>
                                        <p:tgtEl>
                                          <p:spTgt spid="12"/>
                                        </p:tgtEl>
                                        <p:attrNameLst>
                                          <p:attrName>ppt_h</p:attrName>
                                        </p:attrNameLst>
                                      </p:cBhvr>
                                      <p:tavLst>
                                        <p:tav tm="0">
                                          <p:val>
                                            <p:strVal val="#ppt_h"/>
                                          </p:val>
                                        </p:tav>
                                        <p:tav tm="100000">
                                          <p:val>
                                            <p:strVal val="#ppt_h"/>
                                          </p:val>
                                        </p:tav>
                                      </p:tavLst>
                                    </p:anim>
                                    <p:animEffect transition="in" filter="fade">
                                      <p:cBhvr>
                                        <p:cTn id="39" dur="250"/>
                                        <p:tgtEl>
                                          <p:spTgt spid="12"/>
                                        </p:tgtEl>
                                      </p:cBhvr>
                                    </p:animEffect>
                                  </p:childTnLst>
                                </p:cTn>
                              </p:par>
                            </p:childTnLst>
                          </p:cTn>
                        </p:par>
                        <p:par>
                          <p:cTn id="40" fill="hold">
                            <p:stCondLst>
                              <p:cond delay="1800"/>
                            </p:stCondLst>
                            <p:childTnLst>
                              <p:par>
                                <p:cTn id="41" presetID="55"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250" fill="hold"/>
                                        <p:tgtEl>
                                          <p:spTgt spid="14"/>
                                        </p:tgtEl>
                                        <p:attrNameLst>
                                          <p:attrName>ppt_w</p:attrName>
                                        </p:attrNameLst>
                                      </p:cBhvr>
                                      <p:tavLst>
                                        <p:tav tm="0">
                                          <p:val>
                                            <p:strVal val="#ppt_w*0.70"/>
                                          </p:val>
                                        </p:tav>
                                        <p:tav tm="100000">
                                          <p:val>
                                            <p:strVal val="#ppt_w"/>
                                          </p:val>
                                        </p:tav>
                                      </p:tavLst>
                                    </p:anim>
                                    <p:anim calcmode="lin" valueType="num">
                                      <p:cBhvr>
                                        <p:cTn id="44" dur="250" fill="hold"/>
                                        <p:tgtEl>
                                          <p:spTgt spid="14"/>
                                        </p:tgtEl>
                                        <p:attrNameLst>
                                          <p:attrName>ppt_h</p:attrName>
                                        </p:attrNameLst>
                                      </p:cBhvr>
                                      <p:tavLst>
                                        <p:tav tm="0">
                                          <p:val>
                                            <p:strVal val="#ppt_h"/>
                                          </p:val>
                                        </p:tav>
                                        <p:tav tm="100000">
                                          <p:val>
                                            <p:strVal val="#ppt_h"/>
                                          </p:val>
                                        </p:tav>
                                      </p:tavLst>
                                    </p:anim>
                                    <p:animEffect transition="in" filter="fade">
                                      <p:cBhvr>
                                        <p:cTn id="45" dur="250"/>
                                        <p:tgtEl>
                                          <p:spTgt spid="14"/>
                                        </p:tgtEl>
                                      </p:cBhvr>
                                    </p:animEffect>
                                  </p:childTnLst>
                                </p:cTn>
                              </p:par>
                            </p:childTnLst>
                          </p:cTn>
                        </p:par>
                        <p:par>
                          <p:cTn id="46" fill="hold">
                            <p:stCondLst>
                              <p:cond delay="2050"/>
                            </p:stCondLst>
                            <p:childTnLst>
                              <p:par>
                                <p:cTn id="47" presetID="42" presetClass="entr" presetSubtype="0"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50"/>
                                        <p:tgtEl>
                                          <p:spTgt spid="25"/>
                                        </p:tgtEl>
                                      </p:cBhvr>
                                    </p:animEffect>
                                    <p:anim calcmode="lin" valueType="num">
                                      <p:cBhvr>
                                        <p:cTn id="50" dur="250" fill="hold"/>
                                        <p:tgtEl>
                                          <p:spTgt spid="25"/>
                                        </p:tgtEl>
                                        <p:attrNameLst>
                                          <p:attrName>ppt_x</p:attrName>
                                        </p:attrNameLst>
                                      </p:cBhvr>
                                      <p:tavLst>
                                        <p:tav tm="0">
                                          <p:val>
                                            <p:strVal val="#ppt_x"/>
                                          </p:val>
                                        </p:tav>
                                        <p:tav tm="100000">
                                          <p:val>
                                            <p:strVal val="#ppt_x"/>
                                          </p:val>
                                        </p:tav>
                                      </p:tavLst>
                                    </p:anim>
                                    <p:anim calcmode="lin" valueType="num">
                                      <p:cBhvr>
                                        <p:cTn id="51" dur="250" fill="hold"/>
                                        <p:tgtEl>
                                          <p:spTgt spid="25"/>
                                        </p:tgtEl>
                                        <p:attrNameLst>
                                          <p:attrName>ppt_y</p:attrName>
                                        </p:attrNameLst>
                                      </p:cBhvr>
                                      <p:tavLst>
                                        <p:tav tm="0">
                                          <p:val>
                                            <p:strVal val="#ppt_y+.1"/>
                                          </p:val>
                                        </p:tav>
                                        <p:tav tm="100000">
                                          <p:val>
                                            <p:strVal val="#ppt_y"/>
                                          </p:val>
                                        </p:tav>
                                      </p:tavLst>
                                    </p:anim>
                                  </p:childTnLst>
                                </p:cTn>
                              </p:par>
                            </p:childTnLst>
                          </p:cTn>
                        </p:par>
                        <p:par>
                          <p:cTn id="52" fill="hold">
                            <p:stCondLst>
                              <p:cond delay="2300"/>
                            </p:stCondLst>
                            <p:childTnLst>
                              <p:par>
                                <p:cTn id="53" presetID="22" presetClass="entr" presetSubtype="4"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250"/>
                                        <p:tgtEl>
                                          <p:spTgt spid="34"/>
                                        </p:tgtEl>
                                      </p:cBhvr>
                                    </p:animEffect>
                                  </p:childTnLst>
                                </p:cTn>
                              </p:par>
                            </p:childTnLst>
                          </p:cTn>
                        </p:par>
                        <p:par>
                          <p:cTn id="56" fill="hold">
                            <p:stCondLst>
                              <p:cond delay="2550"/>
                            </p:stCondLst>
                            <p:childTnLst>
                              <p:par>
                                <p:cTn id="57" presetID="50" presetClass="entr" presetSubtype="0" decel="10000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250" fill="hold"/>
                                        <p:tgtEl>
                                          <p:spTgt spid="15"/>
                                        </p:tgtEl>
                                        <p:attrNameLst>
                                          <p:attrName>ppt_w</p:attrName>
                                        </p:attrNameLst>
                                      </p:cBhvr>
                                      <p:tavLst>
                                        <p:tav tm="0">
                                          <p:val>
                                            <p:strVal val="#ppt_w+.3"/>
                                          </p:val>
                                        </p:tav>
                                        <p:tav tm="100000">
                                          <p:val>
                                            <p:strVal val="#ppt_w"/>
                                          </p:val>
                                        </p:tav>
                                      </p:tavLst>
                                    </p:anim>
                                    <p:anim calcmode="lin" valueType="num">
                                      <p:cBhvr>
                                        <p:cTn id="60" dur="250" fill="hold"/>
                                        <p:tgtEl>
                                          <p:spTgt spid="15"/>
                                        </p:tgtEl>
                                        <p:attrNameLst>
                                          <p:attrName>ppt_h</p:attrName>
                                        </p:attrNameLst>
                                      </p:cBhvr>
                                      <p:tavLst>
                                        <p:tav tm="0">
                                          <p:val>
                                            <p:strVal val="#ppt_h"/>
                                          </p:val>
                                        </p:tav>
                                        <p:tav tm="100000">
                                          <p:val>
                                            <p:strVal val="#ppt_h"/>
                                          </p:val>
                                        </p:tav>
                                      </p:tavLst>
                                    </p:anim>
                                    <p:animEffect transition="in" filter="fade">
                                      <p:cBhvr>
                                        <p:cTn id="61" dur="250"/>
                                        <p:tgtEl>
                                          <p:spTgt spid="15"/>
                                        </p:tgtEl>
                                      </p:cBhvr>
                                    </p:animEffect>
                                  </p:childTnLst>
                                </p:cTn>
                              </p:par>
                            </p:childTnLst>
                          </p:cTn>
                        </p:par>
                        <p:par>
                          <p:cTn id="62" fill="hold">
                            <p:stCondLst>
                              <p:cond delay="2800"/>
                            </p:stCondLst>
                            <p:childTnLst>
                              <p:par>
                                <p:cTn id="63" presetID="55" presetClass="entr" presetSubtype="0"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250" fill="hold"/>
                                        <p:tgtEl>
                                          <p:spTgt spid="16"/>
                                        </p:tgtEl>
                                        <p:attrNameLst>
                                          <p:attrName>ppt_w</p:attrName>
                                        </p:attrNameLst>
                                      </p:cBhvr>
                                      <p:tavLst>
                                        <p:tav tm="0">
                                          <p:val>
                                            <p:strVal val="#ppt_w*0.70"/>
                                          </p:val>
                                        </p:tav>
                                        <p:tav tm="100000">
                                          <p:val>
                                            <p:strVal val="#ppt_w"/>
                                          </p:val>
                                        </p:tav>
                                      </p:tavLst>
                                    </p:anim>
                                    <p:anim calcmode="lin" valueType="num">
                                      <p:cBhvr>
                                        <p:cTn id="66" dur="250" fill="hold"/>
                                        <p:tgtEl>
                                          <p:spTgt spid="16"/>
                                        </p:tgtEl>
                                        <p:attrNameLst>
                                          <p:attrName>ppt_h</p:attrName>
                                        </p:attrNameLst>
                                      </p:cBhvr>
                                      <p:tavLst>
                                        <p:tav tm="0">
                                          <p:val>
                                            <p:strVal val="#ppt_h"/>
                                          </p:val>
                                        </p:tav>
                                        <p:tav tm="100000">
                                          <p:val>
                                            <p:strVal val="#ppt_h"/>
                                          </p:val>
                                        </p:tav>
                                      </p:tavLst>
                                    </p:anim>
                                    <p:animEffect transition="in" filter="fade">
                                      <p:cBhvr>
                                        <p:cTn id="67" dur="250"/>
                                        <p:tgtEl>
                                          <p:spTgt spid="16"/>
                                        </p:tgtEl>
                                      </p:cBhvr>
                                    </p:animEffect>
                                  </p:childTnLst>
                                </p:cTn>
                              </p:par>
                            </p:childTnLst>
                          </p:cTn>
                        </p:par>
                        <p:par>
                          <p:cTn id="68" fill="hold">
                            <p:stCondLst>
                              <p:cond delay="3050"/>
                            </p:stCondLst>
                            <p:childTnLst>
                              <p:par>
                                <p:cTn id="69" presetID="55"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250" fill="hold"/>
                                        <p:tgtEl>
                                          <p:spTgt spid="19"/>
                                        </p:tgtEl>
                                        <p:attrNameLst>
                                          <p:attrName>ppt_w</p:attrName>
                                        </p:attrNameLst>
                                      </p:cBhvr>
                                      <p:tavLst>
                                        <p:tav tm="0">
                                          <p:val>
                                            <p:strVal val="#ppt_w*0.70"/>
                                          </p:val>
                                        </p:tav>
                                        <p:tav tm="100000">
                                          <p:val>
                                            <p:strVal val="#ppt_w"/>
                                          </p:val>
                                        </p:tav>
                                      </p:tavLst>
                                    </p:anim>
                                    <p:anim calcmode="lin" valueType="num">
                                      <p:cBhvr>
                                        <p:cTn id="72" dur="250" fill="hold"/>
                                        <p:tgtEl>
                                          <p:spTgt spid="19"/>
                                        </p:tgtEl>
                                        <p:attrNameLst>
                                          <p:attrName>ppt_h</p:attrName>
                                        </p:attrNameLst>
                                      </p:cBhvr>
                                      <p:tavLst>
                                        <p:tav tm="0">
                                          <p:val>
                                            <p:strVal val="#ppt_h"/>
                                          </p:val>
                                        </p:tav>
                                        <p:tav tm="100000">
                                          <p:val>
                                            <p:strVal val="#ppt_h"/>
                                          </p:val>
                                        </p:tav>
                                      </p:tavLst>
                                    </p:anim>
                                    <p:animEffect transition="in" filter="fade">
                                      <p:cBhvr>
                                        <p:cTn id="73" dur="250"/>
                                        <p:tgtEl>
                                          <p:spTgt spid="19"/>
                                        </p:tgtEl>
                                      </p:cBhvr>
                                    </p:animEffect>
                                  </p:childTnLst>
                                </p:cTn>
                              </p:par>
                            </p:childTnLst>
                          </p:cTn>
                        </p:par>
                        <p:par>
                          <p:cTn id="74" fill="hold">
                            <p:stCondLst>
                              <p:cond delay="3300"/>
                            </p:stCondLst>
                            <p:childTnLst>
                              <p:par>
                                <p:cTn id="75" presetID="42" presetClass="entr" presetSubtype="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50"/>
                                        <p:tgtEl>
                                          <p:spTgt spid="29"/>
                                        </p:tgtEl>
                                      </p:cBhvr>
                                    </p:animEffect>
                                    <p:anim calcmode="lin" valueType="num">
                                      <p:cBhvr>
                                        <p:cTn id="78" dur="250" fill="hold"/>
                                        <p:tgtEl>
                                          <p:spTgt spid="29"/>
                                        </p:tgtEl>
                                        <p:attrNameLst>
                                          <p:attrName>ppt_x</p:attrName>
                                        </p:attrNameLst>
                                      </p:cBhvr>
                                      <p:tavLst>
                                        <p:tav tm="0">
                                          <p:val>
                                            <p:strVal val="#ppt_x"/>
                                          </p:val>
                                        </p:tav>
                                        <p:tav tm="100000">
                                          <p:val>
                                            <p:strVal val="#ppt_x"/>
                                          </p:val>
                                        </p:tav>
                                      </p:tavLst>
                                    </p:anim>
                                    <p:anim calcmode="lin" valueType="num">
                                      <p:cBhvr>
                                        <p:cTn id="79" dur="250" fill="hold"/>
                                        <p:tgtEl>
                                          <p:spTgt spid="29"/>
                                        </p:tgtEl>
                                        <p:attrNameLst>
                                          <p:attrName>ppt_y</p:attrName>
                                        </p:attrNameLst>
                                      </p:cBhvr>
                                      <p:tavLst>
                                        <p:tav tm="0">
                                          <p:val>
                                            <p:strVal val="#ppt_y+.1"/>
                                          </p:val>
                                        </p:tav>
                                        <p:tav tm="100000">
                                          <p:val>
                                            <p:strVal val="#ppt_y"/>
                                          </p:val>
                                        </p:tav>
                                      </p:tavLst>
                                    </p:anim>
                                  </p:childTnLst>
                                </p:cTn>
                              </p:par>
                            </p:childTnLst>
                          </p:cTn>
                        </p:par>
                        <p:par>
                          <p:cTn id="80" fill="hold">
                            <p:stCondLst>
                              <p:cond delay="3800"/>
                            </p:stCondLst>
                            <p:childTnLst>
                              <p:par>
                                <p:cTn id="81" presetID="22" presetClass="entr" presetSubtype="4"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down)">
                                      <p:cBhvr>
                                        <p:cTn id="83" dur="250"/>
                                        <p:tgtEl>
                                          <p:spTgt spid="35"/>
                                        </p:tgtEl>
                                      </p:cBhvr>
                                    </p:animEffect>
                                  </p:childTnLst>
                                </p:cTn>
                              </p:par>
                            </p:childTnLst>
                          </p:cTn>
                        </p:par>
                        <p:par>
                          <p:cTn id="84" fill="hold">
                            <p:stCondLst>
                              <p:cond delay="4050"/>
                            </p:stCondLst>
                            <p:childTnLst>
                              <p:par>
                                <p:cTn id="85" presetID="50" presetClass="entr" presetSubtype="0" decel="100000" fill="hold" nodeType="after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250" fill="hold"/>
                                        <p:tgtEl>
                                          <p:spTgt spid="17"/>
                                        </p:tgtEl>
                                        <p:attrNameLst>
                                          <p:attrName>ppt_w</p:attrName>
                                        </p:attrNameLst>
                                      </p:cBhvr>
                                      <p:tavLst>
                                        <p:tav tm="0">
                                          <p:val>
                                            <p:strVal val="#ppt_w+.3"/>
                                          </p:val>
                                        </p:tav>
                                        <p:tav tm="100000">
                                          <p:val>
                                            <p:strVal val="#ppt_w"/>
                                          </p:val>
                                        </p:tav>
                                      </p:tavLst>
                                    </p:anim>
                                    <p:anim calcmode="lin" valueType="num">
                                      <p:cBhvr>
                                        <p:cTn id="88" dur="250" fill="hold"/>
                                        <p:tgtEl>
                                          <p:spTgt spid="17"/>
                                        </p:tgtEl>
                                        <p:attrNameLst>
                                          <p:attrName>ppt_h</p:attrName>
                                        </p:attrNameLst>
                                      </p:cBhvr>
                                      <p:tavLst>
                                        <p:tav tm="0">
                                          <p:val>
                                            <p:strVal val="#ppt_h"/>
                                          </p:val>
                                        </p:tav>
                                        <p:tav tm="100000">
                                          <p:val>
                                            <p:strVal val="#ppt_h"/>
                                          </p:val>
                                        </p:tav>
                                      </p:tavLst>
                                    </p:anim>
                                    <p:animEffect transition="in" filter="fade">
                                      <p:cBhvr>
                                        <p:cTn id="89" dur="250"/>
                                        <p:tgtEl>
                                          <p:spTgt spid="17"/>
                                        </p:tgtEl>
                                      </p:cBhvr>
                                    </p:animEffect>
                                  </p:childTnLst>
                                </p:cTn>
                              </p:par>
                            </p:childTnLst>
                          </p:cTn>
                        </p:par>
                        <p:par>
                          <p:cTn id="90" fill="hold">
                            <p:stCondLst>
                              <p:cond delay="4300"/>
                            </p:stCondLst>
                            <p:childTnLst>
                              <p:par>
                                <p:cTn id="91" presetID="55" presetClass="entr" presetSubtype="0" fill="hold" nodeType="after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p:cTn id="93" dur="250" fill="hold"/>
                                        <p:tgtEl>
                                          <p:spTgt spid="18"/>
                                        </p:tgtEl>
                                        <p:attrNameLst>
                                          <p:attrName>ppt_w</p:attrName>
                                        </p:attrNameLst>
                                      </p:cBhvr>
                                      <p:tavLst>
                                        <p:tav tm="0">
                                          <p:val>
                                            <p:strVal val="#ppt_w*0.70"/>
                                          </p:val>
                                        </p:tav>
                                        <p:tav tm="100000">
                                          <p:val>
                                            <p:strVal val="#ppt_w"/>
                                          </p:val>
                                        </p:tav>
                                      </p:tavLst>
                                    </p:anim>
                                    <p:anim calcmode="lin" valueType="num">
                                      <p:cBhvr>
                                        <p:cTn id="94" dur="250" fill="hold"/>
                                        <p:tgtEl>
                                          <p:spTgt spid="18"/>
                                        </p:tgtEl>
                                        <p:attrNameLst>
                                          <p:attrName>ppt_h</p:attrName>
                                        </p:attrNameLst>
                                      </p:cBhvr>
                                      <p:tavLst>
                                        <p:tav tm="0">
                                          <p:val>
                                            <p:strVal val="#ppt_h"/>
                                          </p:val>
                                        </p:tav>
                                        <p:tav tm="100000">
                                          <p:val>
                                            <p:strVal val="#ppt_h"/>
                                          </p:val>
                                        </p:tav>
                                      </p:tavLst>
                                    </p:anim>
                                    <p:animEffect transition="in" filter="fade">
                                      <p:cBhvr>
                                        <p:cTn id="95" dur="250"/>
                                        <p:tgtEl>
                                          <p:spTgt spid="18"/>
                                        </p:tgtEl>
                                      </p:cBhvr>
                                    </p:animEffect>
                                  </p:childTnLst>
                                </p:cTn>
                              </p:par>
                            </p:childTnLst>
                          </p:cTn>
                        </p:par>
                        <p:par>
                          <p:cTn id="96" fill="hold">
                            <p:stCondLst>
                              <p:cond delay="4550"/>
                            </p:stCondLst>
                            <p:childTnLst>
                              <p:par>
                                <p:cTn id="97" presetID="55" presetClass="entr" presetSubtype="0" fill="hold" grpId="0" nodeType="after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p:cTn id="99" dur="250" fill="hold"/>
                                        <p:tgtEl>
                                          <p:spTgt spid="20"/>
                                        </p:tgtEl>
                                        <p:attrNameLst>
                                          <p:attrName>ppt_w</p:attrName>
                                        </p:attrNameLst>
                                      </p:cBhvr>
                                      <p:tavLst>
                                        <p:tav tm="0">
                                          <p:val>
                                            <p:strVal val="#ppt_w*0.70"/>
                                          </p:val>
                                        </p:tav>
                                        <p:tav tm="100000">
                                          <p:val>
                                            <p:strVal val="#ppt_w"/>
                                          </p:val>
                                        </p:tav>
                                      </p:tavLst>
                                    </p:anim>
                                    <p:anim calcmode="lin" valueType="num">
                                      <p:cBhvr>
                                        <p:cTn id="100" dur="250" fill="hold"/>
                                        <p:tgtEl>
                                          <p:spTgt spid="20"/>
                                        </p:tgtEl>
                                        <p:attrNameLst>
                                          <p:attrName>ppt_h</p:attrName>
                                        </p:attrNameLst>
                                      </p:cBhvr>
                                      <p:tavLst>
                                        <p:tav tm="0">
                                          <p:val>
                                            <p:strVal val="#ppt_h"/>
                                          </p:val>
                                        </p:tav>
                                        <p:tav tm="100000">
                                          <p:val>
                                            <p:strVal val="#ppt_h"/>
                                          </p:val>
                                        </p:tav>
                                      </p:tavLst>
                                    </p:anim>
                                    <p:animEffect transition="in" filter="fade">
                                      <p:cBhvr>
                                        <p:cTn id="101"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تعریف گراف و پایگاه داده گراف</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36" name="Rectangle 35">
            <a:extLst>
              <a:ext uri="{FF2B5EF4-FFF2-40B4-BE49-F238E27FC236}">
                <a16:creationId xmlns:a16="http://schemas.microsoft.com/office/drawing/2014/main" id="{5D6A96B2-DAF8-47E1-B8BA-F4EC98DEE8FA}"/>
              </a:ext>
            </a:extLst>
          </p:cNvPr>
          <p:cNvSpPr/>
          <p:nvPr/>
        </p:nvSpPr>
        <p:spPr>
          <a:xfrm>
            <a:off x="596348" y="1676345"/>
            <a:ext cx="10579248" cy="1200329"/>
          </a:xfrm>
          <a:prstGeom prst="rect">
            <a:avLst/>
          </a:prstGeom>
        </p:spPr>
        <p:txBody>
          <a:bodyPr wrap="square">
            <a:spAutoFit/>
          </a:bodyPr>
          <a:lstStyle/>
          <a:p>
            <a:pPr algn="r" rtl="1"/>
            <a:r>
              <a:rPr lang="fa-IR" dirty="0">
                <a:cs typeface="B Nazanin" panose="00000400000000000000" pitchFamily="2" charset="-78"/>
              </a:rPr>
              <a:t>گراف ساختاری متشکل از دو عنصر می باشد :</a:t>
            </a:r>
          </a:p>
          <a:p>
            <a:pPr marL="342900" indent="-342900" algn="r" rtl="1">
              <a:buFontTx/>
              <a:buChar char="-"/>
            </a:pPr>
            <a:r>
              <a:rPr lang="fa-IR" dirty="0">
                <a:cs typeface="B Nazanin" panose="00000400000000000000" pitchFamily="2" charset="-78"/>
              </a:rPr>
              <a:t>گره ( </a:t>
            </a:r>
            <a:r>
              <a:rPr lang="en-US" dirty="0">
                <a:cs typeface="B Nazanin" panose="00000400000000000000" pitchFamily="2" charset="-78"/>
              </a:rPr>
              <a:t>node</a:t>
            </a:r>
            <a:r>
              <a:rPr lang="fa-IR" dirty="0">
                <a:cs typeface="B Nazanin" panose="00000400000000000000" pitchFamily="2" charset="-78"/>
              </a:rPr>
              <a:t> ) : هر گره بیانگر یک موجودیت است.</a:t>
            </a:r>
          </a:p>
          <a:p>
            <a:pPr marL="342900" indent="-342900" algn="r" rtl="1">
              <a:buFontTx/>
              <a:buChar char="-"/>
            </a:pPr>
            <a:r>
              <a:rPr lang="fa-IR" dirty="0">
                <a:cs typeface="B Nazanin" panose="00000400000000000000" pitchFamily="2" charset="-78"/>
              </a:rPr>
              <a:t>یال ( </a:t>
            </a:r>
            <a:r>
              <a:rPr lang="en-US" dirty="0">
                <a:cs typeface="B Nazanin" panose="00000400000000000000" pitchFamily="2" charset="-78"/>
              </a:rPr>
              <a:t>Edge</a:t>
            </a:r>
            <a:r>
              <a:rPr lang="fa-IR" dirty="0">
                <a:cs typeface="B Nazanin" panose="00000400000000000000" pitchFamily="2" charset="-78"/>
              </a:rPr>
              <a:t> ) : هر یال بیانگر ارتباط بین موجودیتها می باشد.</a:t>
            </a:r>
          </a:p>
          <a:p>
            <a:pPr algn="r" rtl="1"/>
            <a:r>
              <a:rPr lang="fa-IR" dirty="0">
                <a:cs typeface="B Nazanin" panose="00000400000000000000" pitchFamily="2" charset="-78"/>
              </a:rPr>
              <a:t>ساختار همه منظوره گراف این اجازه را به ما می دهد تا هر نوع سناریویی را مدل سازی کنیم. </a:t>
            </a:r>
          </a:p>
        </p:txBody>
      </p:sp>
      <p:sp>
        <p:nvSpPr>
          <p:cNvPr id="37" name="Rectangle 36">
            <a:extLst>
              <a:ext uri="{FF2B5EF4-FFF2-40B4-BE49-F238E27FC236}">
                <a16:creationId xmlns:a16="http://schemas.microsoft.com/office/drawing/2014/main" id="{BC09EC71-DC46-4E9F-A53C-3A082BD61B7C}"/>
              </a:ext>
            </a:extLst>
          </p:cNvPr>
          <p:cNvSpPr/>
          <p:nvPr/>
        </p:nvSpPr>
        <p:spPr>
          <a:xfrm>
            <a:off x="596347" y="1195165"/>
            <a:ext cx="11008231" cy="369332"/>
          </a:xfrm>
          <a:prstGeom prst="rect">
            <a:avLst/>
          </a:prstGeom>
        </p:spPr>
        <p:txBody>
          <a:bodyPr wrap="square">
            <a:spAutoFit/>
          </a:bodyPr>
          <a:lstStyle/>
          <a:p>
            <a:pPr algn="r" rtl="1"/>
            <a:r>
              <a:rPr lang="fa-IR" b="1" dirty="0">
                <a:cs typeface="B Titr" panose="00000700000000000000" pitchFamily="2" charset="-78"/>
              </a:rPr>
              <a:t>گراف ( </a:t>
            </a:r>
            <a:r>
              <a:rPr lang="en-US" b="1" dirty="0">
                <a:latin typeface="+mj-lt"/>
                <a:cs typeface="B Titr" panose="00000700000000000000" pitchFamily="2" charset="-78"/>
              </a:rPr>
              <a:t>Graph</a:t>
            </a:r>
            <a:r>
              <a:rPr lang="fa-IR" b="1" dirty="0">
                <a:cs typeface="B Titr" panose="00000700000000000000" pitchFamily="2" charset="-78"/>
              </a:rPr>
              <a:t> ) : </a:t>
            </a:r>
          </a:p>
        </p:txBody>
      </p:sp>
      <p:sp>
        <p:nvSpPr>
          <p:cNvPr id="38" name="Rectangle 37">
            <a:extLst>
              <a:ext uri="{FF2B5EF4-FFF2-40B4-BE49-F238E27FC236}">
                <a16:creationId xmlns:a16="http://schemas.microsoft.com/office/drawing/2014/main" id="{73447AD5-65F5-4934-8E5C-31251F59C3F0}"/>
              </a:ext>
            </a:extLst>
          </p:cNvPr>
          <p:cNvSpPr/>
          <p:nvPr/>
        </p:nvSpPr>
        <p:spPr>
          <a:xfrm>
            <a:off x="596347" y="3089584"/>
            <a:ext cx="11008231" cy="369332"/>
          </a:xfrm>
          <a:prstGeom prst="rect">
            <a:avLst/>
          </a:prstGeom>
        </p:spPr>
        <p:txBody>
          <a:bodyPr wrap="square">
            <a:spAutoFit/>
          </a:bodyPr>
          <a:lstStyle/>
          <a:p>
            <a:pPr algn="r" rtl="1"/>
            <a:r>
              <a:rPr lang="fa-IR" b="1" dirty="0">
                <a:cs typeface="B Titr" panose="00000700000000000000" pitchFamily="2" charset="-78"/>
              </a:rPr>
              <a:t>پایگاه داده گراف ( </a:t>
            </a:r>
            <a:r>
              <a:rPr lang="en-US" b="1" dirty="0">
                <a:latin typeface="+mj-lt"/>
                <a:cs typeface="B Titr" panose="00000700000000000000" pitchFamily="2" charset="-78"/>
              </a:rPr>
              <a:t>Graph Database</a:t>
            </a:r>
            <a:r>
              <a:rPr lang="fa-IR" b="1" dirty="0">
                <a:cs typeface="B Titr" panose="00000700000000000000" pitchFamily="2" charset="-78"/>
              </a:rPr>
              <a:t> ) : </a:t>
            </a:r>
          </a:p>
        </p:txBody>
      </p:sp>
      <p:sp>
        <p:nvSpPr>
          <p:cNvPr id="39" name="Rectangle 38">
            <a:extLst>
              <a:ext uri="{FF2B5EF4-FFF2-40B4-BE49-F238E27FC236}">
                <a16:creationId xmlns:a16="http://schemas.microsoft.com/office/drawing/2014/main" id="{4B945091-D229-4DD3-87C1-3345B346A4D5}"/>
              </a:ext>
            </a:extLst>
          </p:cNvPr>
          <p:cNvSpPr/>
          <p:nvPr/>
        </p:nvSpPr>
        <p:spPr>
          <a:xfrm>
            <a:off x="596347" y="3570757"/>
            <a:ext cx="10579248" cy="1200329"/>
          </a:xfrm>
          <a:prstGeom prst="rect">
            <a:avLst/>
          </a:prstGeom>
        </p:spPr>
        <p:txBody>
          <a:bodyPr wrap="square">
            <a:spAutoFit/>
          </a:bodyPr>
          <a:lstStyle/>
          <a:p>
            <a:pPr algn="r" rtl="1"/>
            <a:r>
              <a:rPr lang="fa-IR" dirty="0">
                <a:cs typeface="B Nazanin" panose="00000400000000000000" pitchFamily="2" charset="-78"/>
              </a:rPr>
              <a:t>برای استفاده سودمند از روابط بین داده ها، سازمانها به تکنولوژی پایگاه داده ای نیاز دارند که اطلاعات روابط بین داده ها را به عنوان یک موجودیت ذخیره کند. چنین تکنولوژی، پایگاه داده گراف نام دارد.</a:t>
            </a:r>
          </a:p>
          <a:p>
            <a:pPr algn="r" rtl="1"/>
            <a:r>
              <a:rPr lang="fa-IR" dirty="0">
                <a:cs typeface="B Nazanin" panose="00000400000000000000" pitchFamily="2" charset="-78"/>
              </a:rPr>
              <a:t>پایگاه داده گراف، یک سیستم مدیریت پایگاه داده آنلاین است که عملیات </a:t>
            </a:r>
            <a:r>
              <a:rPr lang="en-US" dirty="0">
                <a:cs typeface="B Nazanin" panose="00000400000000000000" pitchFamily="2" charset="-78"/>
              </a:rPr>
              <a:t>CRUD</a:t>
            </a:r>
            <a:r>
              <a:rPr lang="fa-IR" dirty="0">
                <a:cs typeface="B Nazanin" panose="00000400000000000000" pitchFamily="2" charset="-78"/>
              </a:rPr>
              <a:t> را روی مدل داده ای گراف اجرا می کند.</a:t>
            </a:r>
            <a:endParaRPr lang="en-US" dirty="0">
              <a:cs typeface="B Nazanin" panose="00000400000000000000" pitchFamily="2" charset="-78"/>
            </a:endParaRPr>
          </a:p>
          <a:p>
            <a:pPr algn="r" rtl="1"/>
            <a:endParaRPr lang="fa-IR" dirty="0">
              <a:cs typeface="B Nazanin" panose="00000400000000000000" pitchFamily="2" charset="-78"/>
            </a:endParaRPr>
          </a:p>
        </p:txBody>
      </p:sp>
    </p:spTree>
    <p:extLst>
      <p:ext uri="{BB962C8B-B14F-4D97-AF65-F5344CB8AC3E}">
        <p14:creationId xmlns:p14="http://schemas.microsoft.com/office/powerpoint/2010/main" val="79180866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37">
                                            <p:txEl>
                                              <p:pRg st="0" end="0"/>
                                            </p:txEl>
                                          </p:spTgt>
                                        </p:tgtEl>
                                        <p:attrNameLst>
                                          <p:attrName>style.visibility</p:attrName>
                                        </p:attrNameLst>
                                      </p:cBhvr>
                                      <p:to>
                                        <p:strVal val="visible"/>
                                      </p:to>
                                    </p:set>
                                    <p:animEffect transition="in" filter="wipe(right)">
                                      <p:cBhvr>
                                        <p:cTn id="21" dur="250"/>
                                        <p:tgtEl>
                                          <p:spTgt spid="37">
                                            <p:txEl>
                                              <p:pRg st="0" end="0"/>
                                            </p:txEl>
                                          </p:spTgt>
                                        </p:tgtEl>
                                      </p:cBhvr>
                                    </p:animEffect>
                                  </p:childTnLst>
                                </p:cTn>
                              </p:par>
                            </p:childTnLst>
                          </p:cTn>
                        </p:par>
                        <p:par>
                          <p:cTn id="22" fill="hold">
                            <p:stCondLst>
                              <p:cond delay="1000"/>
                            </p:stCondLst>
                            <p:childTnLst>
                              <p:par>
                                <p:cTn id="23" presetID="22" presetClass="entr" presetSubtype="2" fill="hold" grpId="0" nodeType="afterEffect">
                                  <p:stCondLst>
                                    <p:cond delay="0"/>
                                  </p:stCondLst>
                                  <p:childTnLst>
                                    <p:set>
                                      <p:cBhvr>
                                        <p:cTn id="24" dur="1" fill="hold">
                                          <p:stCondLst>
                                            <p:cond delay="0"/>
                                          </p:stCondLst>
                                        </p:cTn>
                                        <p:tgtEl>
                                          <p:spTgt spid="36">
                                            <p:txEl>
                                              <p:pRg st="0" end="0"/>
                                            </p:txEl>
                                          </p:spTgt>
                                        </p:tgtEl>
                                        <p:attrNameLst>
                                          <p:attrName>style.visibility</p:attrName>
                                        </p:attrNameLst>
                                      </p:cBhvr>
                                      <p:to>
                                        <p:strVal val="visible"/>
                                      </p:to>
                                    </p:set>
                                    <p:animEffect transition="in" filter="wipe(right)">
                                      <p:cBhvr>
                                        <p:cTn id="25" dur="250"/>
                                        <p:tgtEl>
                                          <p:spTgt spid="36">
                                            <p:txEl>
                                              <p:pRg st="0" end="0"/>
                                            </p:txEl>
                                          </p:spTgt>
                                        </p:tgtEl>
                                      </p:cBhvr>
                                    </p:animEffect>
                                  </p:childTnLst>
                                </p:cTn>
                              </p:par>
                            </p:childTnLst>
                          </p:cTn>
                        </p:par>
                        <p:par>
                          <p:cTn id="26" fill="hold">
                            <p:stCondLst>
                              <p:cond delay="1250"/>
                            </p:stCondLst>
                            <p:childTnLst>
                              <p:par>
                                <p:cTn id="27" presetID="22" presetClass="entr" presetSubtype="2" fill="hold" grpId="0" nodeType="afterEffect">
                                  <p:stCondLst>
                                    <p:cond delay="0"/>
                                  </p:stCondLst>
                                  <p:childTnLst>
                                    <p:set>
                                      <p:cBhvr>
                                        <p:cTn id="28" dur="1" fill="hold">
                                          <p:stCondLst>
                                            <p:cond delay="0"/>
                                          </p:stCondLst>
                                        </p:cTn>
                                        <p:tgtEl>
                                          <p:spTgt spid="36">
                                            <p:txEl>
                                              <p:pRg st="1" end="1"/>
                                            </p:txEl>
                                          </p:spTgt>
                                        </p:tgtEl>
                                        <p:attrNameLst>
                                          <p:attrName>style.visibility</p:attrName>
                                        </p:attrNameLst>
                                      </p:cBhvr>
                                      <p:to>
                                        <p:strVal val="visible"/>
                                      </p:to>
                                    </p:set>
                                    <p:animEffect transition="in" filter="wipe(right)">
                                      <p:cBhvr>
                                        <p:cTn id="29" dur="250"/>
                                        <p:tgtEl>
                                          <p:spTgt spid="36">
                                            <p:txEl>
                                              <p:pRg st="1" end="1"/>
                                            </p:txEl>
                                          </p:spTgt>
                                        </p:tgtEl>
                                      </p:cBhvr>
                                    </p:animEffect>
                                  </p:childTnLst>
                                </p:cTn>
                              </p:par>
                            </p:childTnLst>
                          </p:cTn>
                        </p:par>
                        <p:par>
                          <p:cTn id="30" fill="hold">
                            <p:stCondLst>
                              <p:cond delay="1500"/>
                            </p:stCondLst>
                            <p:childTnLst>
                              <p:par>
                                <p:cTn id="31" presetID="22" presetClass="entr" presetSubtype="2" fill="hold" grpId="0" nodeType="afterEffect">
                                  <p:stCondLst>
                                    <p:cond delay="0"/>
                                  </p:stCondLst>
                                  <p:childTnLst>
                                    <p:set>
                                      <p:cBhvr>
                                        <p:cTn id="32" dur="1" fill="hold">
                                          <p:stCondLst>
                                            <p:cond delay="0"/>
                                          </p:stCondLst>
                                        </p:cTn>
                                        <p:tgtEl>
                                          <p:spTgt spid="36">
                                            <p:txEl>
                                              <p:pRg st="2" end="2"/>
                                            </p:txEl>
                                          </p:spTgt>
                                        </p:tgtEl>
                                        <p:attrNameLst>
                                          <p:attrName>style.visibility</p:attrName>
                                        </p:attrNameLst>
                                      </p:cBhvr>
                                      <p:to>
                                        <p:strVal val="visible"/>
                                      </p:to>
                                    </p:set>
                                    <p:animEffect transition="in" filter="wipe(right)">
                                      <p:cBhvr>
                                        <p:cTn id="33" dur="250"/>
                                        <p:tgtEl>
                                          <p:spTgt spid="36">
                                            <p:txEl>
                                              <p:pRg st="2" end="2"/>
                                            </p:txEl>
                                          </p:spTgt>
                                        </p:tgtEl>
                                      </p:cBhvr>
                                    </p:animEffect>
                                  </p:childTnLst>
                                </p:cTn>
                              </p:par>
                            </p:childTnLst>
                          </p:cTn>
                        </p:par>
                        <p:par>
                          <p:cTn id="34" fill="hold">
                            <p:stCondLst>
                              <p:cond delay="1750"/>
                            </p:stCondLst>
                            <p:childTnLst>
                              <p:par>
                                <p:cTn id="35" presetID="22" presetClass="entr" presetSubtype="2" fill="hold" grpId="0" nodeType="afterEffect">
                                  <p:stCondLst>
                                    <p:cond delay="0"/>
                                  </p:stCondLst>
                                  <p:childTnLst>
                                    <p:set>
                                      <p:cBhvr>
                                        <p:cTn id="36" dur="1" fill="hold">
                                          <p:stCondLst>
                                            <p:cond delay="0"/>
                                          </p:stCondLst>
                                        </p:cTn>
                                        <p:tgtEl>
                                          <p:spTgt spid="36">
                                            <p:txEl>
                                              <p:pRg st="3" end="3"/>
                                            </p:txEl>
                                          </p:spTgt>
                                        </p:tgtEl>
                                        <p:attrNameLst>
                                          <p:attrName>style.visibility</p:attrName>
                                        </p:attrNameLst>
                                      </p:cBhvr>
                                      <p:to>
                                        <p:strVal val="visible"/>
                                      </p:to>
                                    </p:set>
                                    <p:animEffect transition="in" filter="wipe(right)">
                                      <p:cBhvr>
                                        <p:cTn id="37" dur="250"/>
                                        <p:tgtEl>
                                          <p:spTgt spid="36">
                                            <p:txEl>
                                              <p:pRg st="3" end="3"/>
                                            </p:txEl>
                                          </p:spTgt>
                                        </p:tgtEl>
                                      </p:cBhvr>
                                    </p:animEffect>
                                  </p:childTnLst>
                                </p:cTn>
                              </p:par>
                            </p:childTnLst>
                          </p:cTn>
                        </p:par>
                        <p:par>
                          <p:cTn id="38" fill="hold">
                            <p:stCondLst>
                              <p:cond delay="2000"/>
                            </p:stCondLst>
                            <p:childTnLst>
                              <p:par>
                                <p:cTn id="39" presetID="22" presetClass="entr" presetSubtype="2" fill="hold" grpId="0" nodeType="after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wipe(right)">
                                      <p:cBhvr>
                                        <p:cTn id="41" dur="250"/>
                                        <p:tgtEl>
                                          <p:spTgt spid="38">
                                            <p:txEl>
                                              <p:pRg st="0" end="0"/>
                                            </p:txEl>
                                          </p:spTgt>
                                        </p:tgtEl>
                                      </p:cBhvr>
                                    </p:animEffect>
                                  </p:childTnLst>
                                </p:cTn>
                              </p:par>
                            </p:childTnLst>
                          </p:cTn>
                        </p:par>
                        <p:par>
                          <p:cTn id="42" fill="hold">
                            <p:stCondLst>
                              <p:cond delay="2250"/>
                            </p:stCondLst>
                            <p:childTnLst>
                              <p:par>
                                <p:cTn id="43" presetID="22" presetClass="entr" presetSubtype="2" fill="hold" grpId="0" nodeType="afterEffect">
                                  <p:stCondLst>
                                    <p:cond delay="0"/>
                                  </p:stCondLst>
                                  <p:childTnLst>
                                    <p:set>
                                      <p:cBhvr>
                                        <p:cTn id="44" dur="1" fill="hold">
                                          <p:stCondLst>
                                            <p:cond delay="0"/>
                                          </p:stCondLst>
                                        </p:cTn>
                                        <p:tgtEl>
                                          <p:spTgt spid="39">
                                            <p:txEl>
                                              <p:pRg st="0" end="0"/>
                                            </p:txEl>
                                          </p:spTgt>
                                        </p:tgtEl>
                                        <p:attrNameLst>
                                          <p:attrName>style.visibility</p:attrName>
                                        </p:attrNameLst>
                                      </p:cBhvr>
                                      <p:to>
                                        <p:strVal val="visible"/>
                                      </p:to>
                                    </p:set>
                                    <p:animEffect transition="in" filter="wipe(right)">
                                      <p:cBhvr>
                                        <p:cTn id="45" dur="250"/>
                                        <p:tgtEl>
                                          <p:spTgt spid="39">
                                            <p:txEl>
                                              <p:pRg st="0" end="0"/>
                                            </p:txEl>
                                          </p:spTgt>
                                        </p:tgtEl>
                                      </p:cBhvr>
                                    </p:animEffect>
                                  </p:childTnLst>
                                </p:cTn>
                              </p:par>
                            </p:childTnLst>
                          </p:cTn>
                        </p:par>
                        <p:par>
                          <p:cTn id="46" fill="hold">
                            <p:stCondLst>
                              <p:cond delay="2500"/>
                            </p:stCondLst>
                            <p:childTnLst>
                              <p:par>
                                <p:cTn id="47" presetID="22" presetClass="entr" presetSubtype="2" fill="hold" grpId="0" nodeType="afterEffect">
                                  <p:stCondLst>
                                    <p:cond delay="0"/>
                                  </p:stCondLst>
                                  <p:childTnLst>
                                    <p:set>
                                      <p:cBhvr>
                                        <p:cTn id="48" dur="1" fill="hold">
                                          <p:stCondLst>
                                            <p:cond delay="0"/>
                                          </p:stCondLst>
                                        </p:cTn>
                                        <p:tgtEl>
                                          <p:spTgt spid="39">
                                            <p:txEl>
                                              <p:pRg st="1" end="1"/>
                                            </p:txEl>
                                          </p:spTgt>
                                        </p:tgtEl>
                                        <p:attrNameLst>
                                          <p:attrName>style.visibility</p:attrName>
                                        </p:attrNameLst>
                                      </p:cBhvr>
                                      <p:to>
                                        <p:strVal val="visible"/>
                                      </p:to>
                                    </p:set>
                                    <p:animEffect transition="in" filter="wipe(right)">
                                      <p:cBhvr>
                                        <p:cTn id="49" dur="250"/>
                                        <p:tgtEl>
                                          <p:spTgt spid="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6" grpId="0" build="p"/>
      <p:bldP spid="37" grpId="0" build="p"/>
      <p:bldP spid="38" grpId="0" build="p"/>
      <p:bldP spid="3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مقایسه با پایگاه داده رابطه ای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11" name="Rectangle 10">
            <a:extLst>
              <a:ext uri="{FF2B5EF4-FFF2-40B4-BE49-F238E27FC236}">
                <a16:creationId xmlns:a16="http://schemas.microsoft.com/office/drawing/2014/main" id="{2EB8AF76-6160-470C-B709-A0692C17B025}"/>
              </a:ext>
            </a:extLst>
          </p:cNvPr>
          <p:cNvSpPr/>
          <p:nvPr/>
        </p:nvSpPr>
        <p:spPr>
          <a:xfrm>
            <a:off x="596348" y="1650587"/>
            <a:ext cx="10579248" cy="1477328"/>
          </a:xfrm>
          <a:prstGeom prst="rect">
            <a:avLst/>
          </a:prstGeom>
        </p:spPr>
        <p:txBody>
          <a:bodyPr wrap="square">
            <a:spAutoFit/>
          </a:bodyPr>
          <a:lstStyle/>
          <a:p>
            <a:pPr algn="r" rtl="1"/>
            <a:r>
              <a:rPr lang="fa-IR" dirty="0">
                <a:cs typeface="B Nazanin" panose="00000400000000000000" pitchFamily="2" charset="-78"/>
              </a:rPr>
              <a:t>1 – در مدل گراف داده </a:t>
            </a:r>
            <a:r>
              <a:rPr lang="en-US" dirty="0">
                <a:cs typeface="B Nazanin" panose="00000400000000000000" pitchFamily="2" charset="-78"/>
              </a:rPr>
              <a:t>Null</a:t>
            </a:r>
            <a:r>
              <a:rPr lang="fa-IR" dirty="0">
                <a:cs typeface="B Nazanin" panose="00000400000000000000" pitchFamily="2" charset="-78"/>
              </a:rPr>
              <a:t> وجود ندارد.</a:t>
            </a:r>
          </a:p>
          <a:p>
            <a:pPr algn="r" rtl="1"/>
            <a:r>
              <a:rPr lang="fa-IR" dirty="0">
                <a:cs typeface="B Nazanin" panose="00000400000000000000" pitchFamily="2" charset="-78"/>
              </a:rPr>
              <a:t>2 – سطر های فاقد مقدار نشان داده نمی شوند.</a:t>
            </a:r>
          </a:p>
          <a:p>
            <a:pPr algn="r" rtl="1"/>
            <a:r>
              <a:rPr lang="fa-IR" dirty="0">
                <a:cs typeface="B Nazanin" panose="00000400000000000000" pitchFamily="2" charset="-78"/>
              </a:rPr>
              <a:t>3 – ارتباطات را با جزئیات بیشتری نشان می دهد.</a:t>
            </a:r>
          </a:p>
          <a:p>
            <a:pPr algn="r" rtl="1"/>
            <a:r>
              <a:rPr lang="fa-IR" dirty="0">
                <a:cs typeface="B Nazanin" panose="00000400000000000000" pitchFamily="2" charset="-78"/>
              </a:rPr>
              <a:t>4 – اغلب نرمال شده است.</a:t>
            </a:r>
          </a:p>
          <a:p>
            <a:pPr algn="r" rtl="1"/>
            <a:r>
              <a:rPr lang="fa-IR" dirty="0">
                <a:cs typeface="B Nazanin" panose="00000400000000000000" pitchFamily="2" charset="-78"/>
              </a:rPr>
              <a:t>5 – مدل داده ای ساده تری دارد.</a:t>
            </a:r>
          </a:p>
        </p:txBody>
      </p:sp>
      <p:sp>
        <p:nvSpPr>
          <p:cNvPr id="12" name="Rectangle 11">
            <a:extLst>
              <a:ext uri="{FF2B5EF4-FFF2-40B4-BE49-F238E27FC236}">
                <a16:creationId xmlns:a16="http://schemas.microsoft.com/office/drawing/2014/main" id="{3341F16F-9440-4C4C-9B27-C1C0AD823A35}"/>
              </a:ext>
            </a:extLst>
          </p:cNvPr>
          <p:cNvSpPr/>
          <p:nvPr/>
        </p:nvSpPr>
        <p:spPr>
          <a:xfrm>
            <a:off x="596347" y="1169407"/>
            <a:ext cx="11008231" cy="369332"/>
          </a:xfrm>
          <a:prstGeom prst="rect">
            <a:avLst/>
          </a:prstGeom>
        </p:spPr>
        <p:txBody>
          <a:bodyPr wrap="square">
            <a:spAutoFit/>
          </a:bodyPr>
          <a:lstStyle/>
          <a:p>
            <a:pPr algn="r" rtl="1"/>
            <a:r>
              <a:rPr lang="fa-IR" dirty="0">
                <a:cs typeface="B Titr" panose="00000700000000000000" pitchFamily="2" charset="-78"/>
              </a:rPr>
              <a:t>تفاوت مدل گراف با مدل رابطه ای :</a:t>
            </a:r>
          </a:p>
        </p:txBody>
      </p:sp>
      <p:sp>
        <p:nvSpPr>
          <p:cNvPr id="14" name="Rectangle 13">
            <a:extLst>
              <a:ext uri="{FF2B5EF4-FFF2-40B4-BE49-F238E27FC236}">
                <a16:creationId xmlns:a16="http://schemas.microsoft.com/office/drawing/2014/main" id="{FEC34EA1-2F51-4B5D-8157-2A42FD7E8B4B}"/>
              </a:ext>
            </a:extLst>
          </p:cNvPr>
          <p:cNvSpPr/>
          <p:nvPr/>
        </p:nvSpPr>
        <p:spPr>
          <a:xfrm>
            <a:off x="488730" y="3403768"/>
            <a:ext cx="11115847" cy="369332"/>
          </a:xfrm>
          <a:prstGeom prst="rect">
            <a:avLst/>
          </a:prstGeom>
        </p:spPr>
        <p:txBody>
          <a:bodyPr wrap="square">
            <a:spAutoFit/>
          </a:bodyPr>
          <a:lstStyle/>
          <a:p>
            <a:pPr algn="r" rtl="1"/>
            <a:r>
              <a:rPr lang="fa-IR" dirty="0">
                <a:cs typeface="B Titr" panose="00000700000000000000" pitchFamily="2" charset="-78"/>
              </a:rPr>
              <a:t>نحوه تبدیل مدل رابطه ای به مدل گراف :</a:t>
            </a:r>
          </a:p>
        </p:txBody>
      </p:sp>
      <p:sp>
        <p:nvSpPr>
          <p:cNvPr id="15" name="Rectangle 14">
            <a:extLst>
              <a:ext uri="{FF2B5EF4-FFF2-40B4-BE49-F238E27FC236}">
                <a16:creationId xmlns:a16="http://schemas.microsoft.com/office/drawing/2014/main" id="{3463DF25-0F79-4534-8254-20E536977FD3}"/>
              </a:ext>
            </a:extLst>
          </p:cNvPr>
          <p:cNvSpPr/>
          <p:nvPr/>
        </p:nvSpPr>
        <p:spPr>
          <a:xfrm>
            <a:off x="596348" y="4026610"/>
            <a:ext cx="10579248" cy="1477328"/>
          </a:xfrm>
          <a:prstGeom prst="rect">
            <a:avLst/>
          </a:prstGeom>
        </p:spPr>
        <p:txBody>
          <a:bodyPr wrap="square">
            <a:spAutoFit/>
          </a:bodyPr>
          <a:lstStyle/>
          <a:p>
            <a:pPr algn="r" rtl="1"/>
            <a:r>
              <a:rPr lang="fa-IR" dirty="0">
                <a:cs typeface="B Nazanin" panose="00000400000000000000" pitchFamily="2" charset="-78"/>
              </a:rPr>
              <a:t>1 – هر سطر یا رکورد در مدل رابطه ای به یک گره یا </a:t>
            </a:r>
            <a:r>
              <a:rPr lang="en-US" dirty="0">
                <a:cs typeface="B Nazanin" panose="00000400000000000000" pitchFamily="2" charset="-78"/>
              </a:rPr>
              <a:t>node</a:t>
            </a:r>
            <a:r>
              <a:rPr lang="fa-IR" dirty="0">
                <a:cs typeface="B Nazanin" panose="00000400000000000000" pitchFamily="2" charset="-78"/>
              </a:rPr>
              <a:t> در گراف تبدیل می شود.</a:t>
            </a:r>
          </a:p>
          <a:p>
            <a:pPr algn="r" rtl="1"/>
            <a:r>
              <a:rPr lang="fa-IR" dirty="0">
                <a:cs typeface="B Nazanin" panose="00000400000000000000" pitchFamily="2" charset="-78"/>
              </a:rPr>
              <a:t>2 – نام جدول به عنوان نام برچسب نشان داده می شود.</a:t>
            </a:r>
          </a:p>
          <a:p>
            <a:pPr algn="r" rtl="1"/>
            <a:r>
              <a:rPr lang="fa-IR" dirty="0">
                <a:cs typeface="B Nazanin" panose="00000400000000000000" pitchFamily="2" charset="-78"/>
              </a:rPr>
              <a:t>3 – ستونها و فیلد های جدول به عنوان خصوصیات ( </a:t>
            </a:r>
            <a:r>
              <a:rPr lang="en-US" dirty="0">
                <a:cs typeface="B Nazanin" panose="00000400000000000000" pitchFamily="2" charset="-78"/>
              </a:rPr>
              <a:t>Properties</a:t>
            </a:r>
            <a:r>
              <a:rPr lang="fa-IR" dirty="0">
                <a:cs typeface="B Nazanin" panose="00000400000000000000" pitchFamily="2" charset="-78"/>
              </a:rPr>
              <a:t> ) گره در نظر گرفته می شوند.</a:t>
            </a:r>
          </a:p>
          <a:p>
            <a:pPr algn="r" rtl="1"/>
            <a:r>
              <a:rPr lang="fa-IR" dirty="0">
                <a:cs typeface="B Nazanin" panose="00000400000000000000" pitchFamily="2" charset="-78"/>
              </a:rPr>
              <a:t>4 – ارتباطات جداول به ارتباطات گره ها تبدیل می شود.</a:t>
            </a:r>
            <a:endParaRPr lang="en-US" dirty="0">
              <a:cs typeface="B Nazanin" panose="00000400000000000000" pitchFamily="2" charset="-78"/>
            </a:endParaRPr>
          </a:p>
          <a:p>
            <a:pPr algn="r" rtl="1"/>
            <a:endParaRPr lang="fa-IR" dirty="0">
              <a:cs typeface="B Nazanin" panose="00000400000000000000" pitchFamily="2" charset="-78"/>
            </a:endParaRPr>
          </a:p>
        </p:txBody>
      </p:sp>
    </p:spTree>
    <p:extLst>
      <p:ext uri="{BB962C8B-B14F-4D97-AF65-F5344CB8AC3E}">
        <p14:creationId xmlns:p14="http://schemas.microsoft.com/office/powerpoint/2010/main" val="81727034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wipe(right)">
                                      <p:cBhvr>
                                        <p:cTn id="21" dur="250"/>
                                        <p:tgtEl>
                                          <p:spTgt spid="12">
                                            <p:txEl>
                                              <p:pRg st="0" end="0"/>
                                            </p:txEl>
                                          </p:spTgt>
                                        </p:tgtEl>
                                      </p:cBhvr>
                                    </p:animEffect>
                                  </p:childTnLst>
                                </p:cTn>
                              </p:par>
                            </p:childTnLst>
                          </p:cTn>
                        </p:par>
                        <p:par>
                          <p:cTn id="22" fill="hold">
                            <p:stCondLst>
                              <p:cond delay="1000"/>
                            </p:stCondLst>
                            <p:childTnLst>
                              <p:par>
                                <p:cTn id="23" presetID="22" presetClass="entr" presetSubtype="2"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wipe(right)">
                                      <p:cBhvr>
                                        <p:cTn id="25" dur="250"/>
                                        <p:tgtEl>
                                          <p:spTgt spid="11">
                                            <p:txEl>
                                              <p:pRg st="0" end="0"/>
                                            </p:txEl>
                                          </p:spTgt>
                                        </p:tgtEl>
                                      </p:cBhvr>
                                    </p:animEffect>
                                  </p:childTnLst>
                                </p:cTn>
                              </p:par>
                            </p:childTnLst>
                          </p:cTn>
                        </p:par>
                        <p:par>
                          <p:cTn id="26" fill="hold">
                            <p:stCondLst>
                              <p:cond delay="1250"/>
                            </p:stCondLst>
                            <p:childTnLst>
                              <p:par>
                                <p:cTn id="27" presetID="22" presetClass="entr" presetSubtype="2" fill="hold" grpId="0" nodeType="after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wipe(right)">
                                      <p:cBhvr>
                                        <p:cTn id="29" dur="250"/>
                                        <p:tgtEl>
                                          <p:spTgt spid="11">
                                            <p:txEl>
                                              <p:pRg st="1" end="1"/>
                                            </p:txEl>
                                          </p:spTgt>
                                        </p:tgtEl>
                                      </p:cBhvr>
                                    </p:animEffect>
                                  </p:childTnLst>
                                </p:cTn>
                              </p:par>
                            </p:childTnLst>
                          </p:cTn>
                        </p:par>
                        <p:par>
                          <p:cTn id="30" fill="hold">
                            <p:stCondLst>
                              <p:cond delay="1500"/>
                            </p:stCondLst>
                            <p:childTnLst>
                              <p:par>
                                <p:cTn id="31" presetID="22" presetClass="entr" presetSubtype="2" fill="hold" grpId="0" nodeType="after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Effect transition="in" filter="wipe(right)">
                                      <p:cBhvr>
                                        <p:cTn id="33" dur="250"/>
                                        <p:tgtEl>
                                          <p:spTgt spid="11">
                                            <p:txEl>
                                              <p:pRg st="2" end="2"/>
                                            </p:txEl>
                                          </p:spTgt>
                                        </p:tgtEl>
                                      </p:cBhvr>
                                    </p:animEffect>
                                  </p:childTnLst>
                                </p:cTn>
                              </p:par>
                            </p:childTnLst>
                          </p:cTn>
                        </p:par>
                        <p:par>
                          <p:cTn id="34" fill="hold">
                            <p:stCondLst>
                              <p:cond delay="1750"/>
                            </p:stCondLst>
                            <p:childTnLst>
                              <p:par>
                                <p:cTn id="35" presetID="22" presetClass="entr" presetSubtype="2" fill="hold" grpId="0" nodeType="after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wipe(right)">
                                      <p:cBhvr>
                                        <p:cTn id="37" dur="250"/>
                                        <p:tgtEl>
                                          <p:spTgt spid="11">
                                            <p:txEl>
                                              <p:pRg st="3" end="3"/>
                                            </p:txEl>
                                          </p:spTgt>
                                        </p:tgtEl>
                                      </p:cBhvr>
                                    </p:animEffect>
                                  </p:childTnLst>
                                </p:cTn>
                              </p:par>
                            </p:childTnLst>
                          </p:cTn>
                        </p:par>
                        <p:par>
                          <p:cTn id="38" fill="hold">
                            <p:stCondLst>
                              <p:cond delay="2000"/>
                            </p:stCondLst>
                            <p:childTnLst>
                              <p:par>
                                <p:cTn id="39" presetID="22" presetClass="entr" presetSubtype="2" fill="hold" grpId="0" nodeType="after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animEffect transition="in" filter="wipe(right)">
                                      <p:cBhvr>
                                        <p:cTn id="41" dur="250"/>
                                        <p:tgtEl>
                                          <p:spTgt spid="11">
                                            <p:txEl>
                                              <p:pRg st="4" end="4"/>
                                            </p:txEl>
                                          </p:spTgt>
                                        </p:tgtEl>
                                      </p:cBhvr>
                                    </p:animEffect>
                                  </p:childTnLst>
                                </p:cTn>
                              </p:par>
                            </p:childTnLst>
                          </p:cTn>
                        </p:par>
                        <p:par>
                          <p:cTn id="42" fill="hold">
                            <p:stCondLst>
                              <p:cond delay="2250"/>
                            </p:stCondLst>
                            <p:childTnLst>
                              <p:par>
                                <p:cTn id="43" presetID="22" presetClass="entr" presetSubtype="2" fill="hold" grpId="0" nodeType="after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wipe(right)">
                                      <p:cBhvr>
                                        <p:cTn id="45" dur="250"/>
                                        <p:tgtEl>
                                          <p:spTgt spid="14">
                                            <p:txEl>
                                              <p:pRg st="0" end="0"/>
                                            </p:txEl>
                                          </p:spTgt>
                                        </p:tgtEl>
                                      </p:cBhvr>
                                    </p:animEffect>
                                  </p:childTnLst>
                                </p:cTn>
                              </p:par>
                            </p:childTnLst>
                          </p:cTn>
                        </p:par>
                        <p:par>
                          <p:cTn id="46" fill="hold">
                            <p:stCondLst>
                              <p:cond delay="2500"/>
                            </p:stCondLst>
                            <p:childTnLst>
                              <p:par>
                                <p:cTn id="47" presetID="22" presetClass="entr" presetSubtype="2" fill="hold" grpId="0" nodeType="after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wipe(right)">
                                      <p:cBhvr>
                                        <p:cTn id="49" dur="250"/>
                                        <p:tgtEl>
                                          <p:spTgt spid="15">
                                            <p:txEl>
                                              <p:pRg st="0" end="0"/>
                                            </p:txEl>
                                          </p:spTgt>
                                        </p:tgtEl>
                                      </p:cBhvr>
                                    </p:animEffect>
                                  </p:childTnLst>
                                </p:cTn>
                              </p:par>
                            </p:childTnLst>
                          </p:cTn>
                        </p:par>
                        <p:par>
                          <p:cTn id="50" fill="hold">
                            <p:stCondLst>
                              <p:cond delay="2750"/>
                            </p:stCondLst>
                            <p:childTnLst>
                              <p:par>
                                <p:cTn id="51" presetID="22" presetClass="entr" presetSubtype="2" fill="hold" grpId="0" nodeType="afterEffect">
                                  <p:stCondLst>
                                    <p:cond delay="0"/>
                                  </p:stCondLst>
                                  <p:childTnLst>
                                    <p:set>
                                      <p:cBhvr>
                                        <p:cTn id="52" dur="1" fill="hold">
                                          <p:stCondLst>
                                            <p:cond delay="0"/>
                                          </p:stCondLst>
                                        </p:cTn>
                                        <p:tgtEl>
                                          <p:spTgt spid="15">
                                            <p:txEl>
                                              <p:pRg st="1" end="1"/>
                                            </p:txEl>
                                          </p:spTgt>
                                        </p:tgtEl>
                                        <p:attrNameLst>
                                          <p:attrName>style.visibility</p:attrName>
                                        </p:attrNameLst>
                                      </p:cBhvr>
                                      <p:to>
                                        <p:strVal val="visible"/>
                                      </p:to>
                                    </p:set>
                                    <p:animEffect transition="in" filter="wipe(right)">
                                      <p:cBhvr>
                                        <p:cTn id="53" dur="250"/>
                                        <p:tgtEl>
                                          <p:spTgt spid="15">
                                            <p:txEl>
                                              <p:pRg st="1" end="1"/>
                                            </p:txEl>
                                          </p:spTgt>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15">
                                            <p:txEl>
                                              <p:pRg st="2" end="2"/>
                                            </p:txEl>
                                          </p:spTgt>
                                        </p:tgtEl>
                                        <p:attrNameLst>
                                          <p:attrName>style.visibility</p:attrName>
                                        </p:attrNameLst>
                                      </p:cBhvr>
                                      <p:to>
                                        <p:strVal val="visible"/>
                                      </p:to>
                                    </p:set>
                                    <p:animEffect transition="in" filter="wipe(right)">
                                      <p:cBhvr>
                                        <p:cTn id="57" dur="250"/>
                                        <p:tgtEl>
                                          <p:spTgt spid="15">
                                            <p:txEl>
                                              <p:pRg st="2" end="2"/>
                                            </p:txEl>
                                          </p:spTgt>
                                        </p:tgtEl>
                                      </p:cBhvr>
                                    </p:animEffect>
                                  </p:childTnLst>
                                </p:cTn>
                              </p:par>
                            </p:childTnLst>
                          </p:cTn>
                        </p:par>
                        <p:par>
                          <p:cTn id="58" fill="hold">
                            <p:stCondLst>
                              <p:cond delay="3250"/>
                            </p:stCondLst>
                            <p:childTnLst>
                              <p:par>
                                <p:cTn id="59" presetID="22" presetClass="entr" presetSubtype="2" fill="hold" grpId="0" nodeType="afterEffect">
                                  <p:stCondLst>
                                    <p:cond delay="0"/>
                                  </p:stCondLst>
                                  <p:childTnLst>
                                    <p:set>
                                      <p:cBhvr>
                                        <p:cTn id="60" dur="1" fill="hold">
                                          <p:stCondLst>
                                            <p:cond delay="0"/>
                                          </p:stCondLst>
                                        </p:cTn>
                                        <p:tgtEl>
                                          <p:spTgt spid="15">
                                            <p:txEl>
                                              <p:pRg st="3" end="3"/>
                                            </p:txEl>
                                          </p:spTgt>
                                        </p:tgtEl>
                                        <p:attrNameLst>
                                          <p:attrName>style.visibility</p:attrName>
                                        </p:attrNameLst>
                                      </p:cBhvr>
                                      <p:to>
                                        <p:strVal val="visible"/>
                                      </p:to>
                                    </p:set>
                                    <p:animEffect transition="in" filter="wipe(right)">
                                      <p:cBhvr>
                                        <p:cTn id="61" dur="25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build="p"/>
      <p:bldP spid="12" grpId="0" build="p"/>
      <p:bldP spid="14" grpId="0" build="p"/>
      <p:bldP spid="1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کاربرد و مزایا</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83" name="Rounded Rectangle 41">
            <a:extLst>
              <a:ext uri="{FF2B5EF4-FFF2-40B4-BE49-F238E27FC236}">
                <a16:creationId xmlns:a16="http://schemas.microsoft.com/office/drawing/2014/main" id="{1650C17B-89BB-4557-BA21-E309893491D3}"/>
              </a:ext>
            </a:extLst>
          </p:cNvPr>
          <p:cNvSpPr/>
          <p:nvPr/>
        </p:nvSpPr>
        <p:spPr>
          <a:xfrm>
            <a:off x="7488983" y="1939344"/>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86" name="Rounded Rectangle 47">
            <a:extLst>
              <a:ext uri="{FF2B5EF4-FFF2-40B4-BE49-F238E27FC236}">
                <a16:creationId xmlns:a16="http://schemas.microsoft.com/office/drawing/2014/main" id="{68CEE730-24F4-42D8-A558-DFE2D1774E0E}"/>
              </a:ext>
            </a:extLst>
          </p:cNvPr>
          <p:cNvSpPr/>
          <p:nvPr/>
        </p:nvSpPr>
        <p:spPr>
          <a:xfrm>
            <a:off x="3662885" y="1258900"/>
            <a:ext cx="1725782"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lnSpc>
                <a:spcPct val="150000"/>
              </a:lnSpc>
            </a:pPr>
            <a:endParaRPr lang="fa-IR" sz="1600" b="1" dirty="0">
              <a:solidFill>
                <a:schemeClr val="tx1"/>
              </a:solidFill>
              <a:cs typeface="B Nazanin" panose="00000400000000000000" pitchFamily="2" charset="-78"/>
            </a:endParaRPr>
          </a:p>
        </p:txBody>
      </p:sp>
      <p:sp>
        <p:nvSpPr>
          <p:cNvPr id="11" name="Rectangle 10">
            <a:extLst>
              <a:ext uri="{FF2B5EF4-FFF2-40B4-BE49-F238E27FC236}">
                <a16:creationId xmlns:a16="http://schemas.microsoft.com/office/drawing/2014/main" id="{A9BDA214-51A9-4BF4-AF34-B4C48BE61E72}"/>
              </a:ext>
            </a:extLst>
          </p:cNvPr>
          <p:cNvSpPr/>
          <p:nvPr/>
        </p:nvSpPr>
        <p:spPr>
          <a:xfrm>
            <a:off x="596348" y="1719811"/>
            <a:ext cx="10579247" cy="1200329"/>
          </a:xfrm>
          <a:prstGeom prst="rect">
            <a:avLst/>
          </a:prstGeom>
        </p:spPr>
        <p:txBody>
          <a:bodyPr wrap="square">
            <a:spAutoFit/>
          </a:bodyPr>
          <a:lstStyle/>
          <a:p>
            <a:pPr algn="r" rtl="1"/>
            <a:r>
              <a:rPr lang="fa-IR" dirty="0">
                <a:cs typeface="B Nazanin" panose="00000400000000000000" pitchFamily="2" charset="-78"/>
              </a:rPr>
              <a:t>1 – تشخیص کلاه برداری</a:t>
            </a:r>
            <a:endParaRPr lang="en-US" dirty="0">
              <a:cs typeface="B Nazanin" panose="00000400000000000000" pitchFamily="2" charset="-78"/>
            </a:endParaRPr>
          </a:p>
          <a:p>
            <a:pPr algn="r" rtl="1"/>
            <a:r>
              <a:rPr lang="fa-IR" dirty="0">
                <a:cs typeface="B Nazanin" panose="00000400000000000000" pitchFamily="2" charset="-78"/>
              </a:rPr>
              <a:t>2 – سامانه مدیریت مشتری</a:t>
            </a:r>
            <a:endParaRPr lang="en-US" dirty="0">
              <a:cs typeface="B Nazanin" panose="00000400000000000000" pitchFamily="2" charset="-78"/>
            </a:endParaRPr>
          </a:p>
          <a:p>
            <a:pPr algn="r" rtl="1"/>
            <a:r>
              <a:rPr lang="fa-IR" dirty="0">
                <a:cs typeface="B Nazanin" panose="00000400000000000000" pitchFamily="2" charset="-78"/>
              </a:rPr>
              <a:t>3 – شبکه های اجتماعی</a:t>
            </a:r>
            <a:endParaRPr lang="en-US" dirty="0">
              <a:cs typeface="B Nazanin" panose="00000400000000000000" pitchFamily="2" charset="-78"/>
            </a:endParaRPr>
          </a:p>
          <a:p>
            <a:pPr algn="r" rtl="1"/>
            <a:r>
              <a:rPr lang="fa-IR" dirty="0">
                <a:cs typeface="B Nazanin" panose="00000400000000000000" pitchFamily="2" charset="-78"/>
              </a:rPr>
              <a:t>4 – مانیتورینگ های پیچیده و پر روابط</a:t>
            </a:r>
          </a:p>
        </p:txBody>
      </p:sp>
      <p:sp>
        <p:nvSpPr>
          <p:cNvPr id="12" name="Rectangle 11">
            <a:extLst>
              <a:ext uri="{FF2B5EF4-FFF2-40B4-BE49-F238E27FC236}">
                <a16:creationId xmlns:a16="http://schemas.microsoft.com/office/drawing/2014/main" id="{33EDAA80-609C-4320-A1F9-731C945113E2}"/>
              </a:ext>
            </a:extLst>
          </p:cNvPr>
          <p:cNvSpPr/>
          <p:nvPr/>
        </p:nvSpPr>
        <p:spPr>
          <a:xfrm>
            <a:off x="596347" y="1195165"/>
            <a:ext cx="11039061" cy="369332"/>
          </a:xfrm>
          <a:prstGeom prst="rect">
            <a:avLst/>
          </a:prstGeom>
        </p:spPr>
        <p:txBody>
          <a:bodyPr wrap="square">
            <a:spAutoFit/>
          </a:bodyPr>
          <a:lstStyle/>
          <a:p>
            <a:pPr algn="r" rtl="1"/>
            <a:r>
              <a:rPr lang="fa-IR" b="1" dirty="0">
                <a:cs typeface="B Titr" panose="00000700000000000000" pitchFamily="2" charset="-78"/>
              </a:rPr>
              <a:t>موارد کاربرد :  </a:t>
            </a:r>
          </a:p>
        </p:txBody>
      </p:sp>
      <p:sp>
        <p:nvSpPr>
          <p:cNvPr id="14" name="Rectangle 13">
            <a:extLst>
              <a:ext uri="{FF2B5EF4-FFF2-40B4-BE49-F238E27FC236}">
                <a16:creationId xmlns:a16="http://schemas.microsoft.com/office/drawing/2014/main" id="{B9C9FD74-2DA1-4114-AD08-17B535F2A56D}"/>
              </a:ext>
            </a:extLst>
          </p:cNvPr>
          <p:cNvSpPr/>
          <p:nvPr/>
        </p:nvSpPr>
        <p:spPr>
          <a:xfrm>
            <a:off x="488731" y="3089584"/>
            <a:ext cx="11146677" cy="369332"/>
          </a:xfrm>
          <a:prstGeom prst="rect">
            <a:avLst/>
          </a:prstGeom>
        </p:spPr>
        <p:txBody>
          <a:bodyPr wrap="square">
            <a:spAutoFit/>
          </a:bodyPr>
          <a:lstStyle/>
          <a:p>
            <a:pPr algn="r" rtl="1"/>
            <a:r>
              <a:rPr lang="fa-IR" b="1" dirty="0">
                <a:cs typeface="B Titr" panose="00000700000000000000" pitchFamily="2" charset="-78"/>
              </a:rPr>
              <a:t>مزایا : </a:t>
            </a:r>
          </a:p>
        </p:txBody>
      </p:sp>
      <p:sp>
        <p:nvSpPr>
          <p:cNvPr id="15" name="Rectangle 14">
            <a:extLst>
              <a:ext uri="{FF2B5EF4-FFF2-40B4-BE49-F238E27FC236}">
                <a16:creationId xmlns:a16="http://schemas.microsoft.com/office/drawing/2014/main" id="{BB90A1FF-B0B0-4BCA-B5A4-13E4553A406F}"/>
              </a:ext>
            </a:extLst>
          </p:cNvPr>
          <p:cNvSpPr/>
          <p:nvPr/>
        </p:nvSpPr>
        <p:spPr>
          <a:xfrm>
            <a:off x="596348" y="3581359"/>
            <a:ext cx="10579248" cy="1631216"/>
          </a:xfrm>
          <a:prstGeom prst="rect">
            <a:avLst/>
          </a:prstGeom>
        </p:spPr>
        <p:txBody>
          <a:bodyPr wrap="square">
            <a:spAutoFit/>
          </a:bodyPr>
          <a:lstStyle/>
          <a:p>
            <a:pPr algn="r" rtl="1"/>
            <a:r>
              <a:rPr lang="fa-IR" sz="2000" dirty="0">
                <a:cs typeface="B Nazanin" panose="00000400000000000000" pitchFamily="2" charset="-78"/>
              </a:rPr>
              <a:t>1 - کارایی</a:t>
            </a:r>
            <a:endParaRPr lang="en-US" sz="2000" dirty="0">
              <a:cs typeface="B Nazanin" panose="00000400000000000000" pitchFamily="2" charset="-78"/>
            </a:endParaRPr>
          </a:p>
          <a:p>
            <a:pPr algn="r" rtl="1"/>
            <a:r>
              <a:rPr lang="fa-IR" sz="2000" dirty="0">
                <a:cs typeface="B Nazanin" panose="00000400000000000000" pitchFamily="2" charset="-78"/>
              </a:rPr>
              <a:t>2 – انعطاف پذیری</a:t>
            </a:r>
            <a:endParaRPr lang="en-US" sz="2000" dirty="0">
              <a:cs typeface="B Nazanin" panose="00000400000000000000" pitchFamily="2" charset="-78"/>
            </a:endParaRPr>
          </a:p>
          <a:p>
            <a:pPr algn="r" rtl="1"/>
            <a:r>
              <a:rPr lang="fa-IR" sz="2000" dirty="0">
                <a:cs typeface="B Nazanin" panose="00000400000000000000" pitchFamily="2" charset="-78"/>
              </a:rPr>
              <a:t>3 – نصب، راه اندازی، تست، اجرا و پیکربندی راحت</a:t>
            </a:r>
            <a:endParaRPr lang="en-US" sz="2000" dirty="0">
              <a:cs typeface="B Nazanin" panose="00000400000000000000" pitchFamily="2" charset="-78"/>
            </a:endParaRPr>
          </a:p>
          <a:p>
            <a:pPr algn="r" rtl="1"/>
            <a:r>
              <a:rPr lang="fa-IR" sz="2000" dirty="0">
                <a:cs typeface="B Nazanin" panose="00000400000000000000" pitchFamily="2" charset="-78"/>
              </a:rPr>
              <a:t>4 – پشتیبانی از </a:t>
            </a:r>
            <a:r>
              <a:rPr lang="en-US" sz="2000" dirty="0">
                <a:cs typeface="B Nazanin" panose="00000400000000000000" pitchFamily="2" charset="-78"/>
              </a:rPr>
              <a:t>ACID</a:t>
            </a:r>
          </a:p>
          <a:p>
            <a:pPr algn="r" rtl="1"/>
            <a:r>
              <a:rPr lang="fa-IR" sz="2000" dirty="0">
                <a:cs typeface="B Nazanin" panose="00000400000000000000" pitchFamily="2" charset="-78"/>
              </a:rPr>
              <a:t>5 – فاقد شِما</a:t>
            </a:r>
            <a:endParaRPr lang="en-US" sz="2000" dirty="0">
              <a:cs typeface="B Nazanin" panose="00000400000000000000" pitchFamily="2" charset="-78"/>
            </a:endParaRPr>
          </a:p>
        </p:txBody>
      </p:sp>
    </p:spTree>
    <p:extLst>
      <p:ext uri="{BB962C8B-B14F-4D97-AF65-F5344CB8AC3E}">
        <p14:creationId xmlns:p14="http://schemas.microsoft.com/office/powerpoint/2010/main" val="30788689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5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wipe(right)">
                                      <p:cBhvr>
                                        <p:cTn id="21" dur="250"/>
                                        <p:tgtEl>
                                          <p:spTgt spid="12">
                                            <p:txEl>
                                              <p:pRg st="0" end="0"/>
                                            </p:txEl>
                                          </p:spTgt>
                                        </p:tgtEl>
                                      </p:cBhvr>
                                    </p:animEffect>
                                  </p:childTnLst>
                                </p:cTn>
                              </p:par>
                            </p:childTnLst>
                          </p:cTn>
                        </p:par>
                        <p:par>
                          <p:cTn id="22" fill="hold">
                            <p:stCondLst>
                              <p:cond delay="1050"/>
                            </p:stCondLst>
                            <p:childTnLst>
                              <p:par>
                                <p:cTn id="23" presetID="22" presetClass="entr" presetSubtype="2"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wipe(right)">
                                      <p:cBhvr>
                                        <p:cTn id="25" dur="250"/>
                                        <p:tgtEl>
                                          <p:spTgt spid="11">
                                            <p:txEl>
                                              <p:pRg st="0" end="0"/>
                                            </p:txEl>
                                          </p:spTgt>
                                        </p:tgtEl>
                                      </p:cBhvr>
                                    </p:animEffect>
                                  </p:childTnLst>
                                </p:cTn>
                              </p:par>
                            </p:childTnLst>
                          </p:cTn>
                        </p:par>
                        <p:par>
                          <p:cTn id="26" fill="hold">
                            <p:stCondLst>
                              <p:cond delay="1300"/>
                            </p:stCondLst>
                            <p:childTnLst>
                              <p:par>
                                <p:cTn id="27" presetID="22" presetClass="entr" presetSubtype="2" fill="hold" grpId="0" nodeType="after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wipe(right)">
                                      <p:cBhvr>
                                        <p:cTn id="29" dur="250"/>
                                        <p:tgtEl>
                                          <p:spTgt spid="11">
                                            <p:txEl>
                                              <p:pRg st="1" end="1"/>
                                            </p:txEl>
                                          </p:spTgt>
                                        </p:tgtEl>
                                      </p:cBhvr>
                                    </p:animEffect>
                                  </p:childTnLst>
                                </p:cTn>
                              </p:par>
                            </p:childTnLst>
                          </p:cTn>
                        </p:par>
                        <p:par>
                          <p:cTn id="30" fill="hold">
                            <p:stCondLst>
                              <p:cond delay="1550"/>
                            </p:stCondLst>
                            <p:childTnLst>
                              <p:par>
                                <p:cTn id="31" presetID="22" presetClass="entr" presetSubtype="2" fill="hold" grpId="0" nodeType="after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Effect transition="in" filter="wipe(right)">
                                      <p:cBhvr>
                                        <p:cTn id="33" dur="250"/>
                                        <p:tgtEl>
                                          <p:spTgt spid="11">
                                            <p:txEl>
                                              <p:pRg st="2" end="2"/>
                                            </p:txEl>
                                          </p:spTgt>
                                        </p:tgtEl>
                                      </p:cBhvr>
                                    </p:animEffect>
                                  </p:childTnLst>
                                </p:cTn>
                              </p:par>
                            </p:childTnLst>
                          </p:cTn>
                        </p:par>
                        <p:par>
                          <p:cTn id="34" fill="hold">
                            <p:stCondLst>
                              <p:cond delay="1800"/>
                            </p:stCondLst>
                            <p:childTnLst>
                              <p:par>
                                <p:cTn id="35" presetID="22" presetClass="entr" presetSubtype="2" fill="hold" grpId="0" nodeType="after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Effect transition="in" filter="wipe(right)">
                                      <p:cBhvr>
                                        <p:cTn id="37" dur="250"/>
                                        <p:tgtEl>
                                          <p:spTgt spid="11">
                                            <p:txEl>
                                              <p:pRg st="3" end="3"/>
                                            </p:txEl>
                                          </p:spTgt>
                                        </p:tgtEl>
                                      </p:cBhvr>
                                    </p:animEffect>
                                  </p:childTnLst>
                                </p:cTn>
                              </p:par>
                            </p:childTnLst>
                          </p:cTn>
                        </p:par>
                        <p:par>
                          <p:cTn id="38" fill="hold">
                            <p:stCondLst>
                              <p:cond delay="2050"/>
                            </p:stCondLst>
                            <p:childTnLst>
                              <p:par>
                                <p:cTn id="39" presetID="22" presetClass="entr" presetSubtype="2"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right)">
                                      <p:cBhvr>
                                        <p:cTn id="41" dur="250"/>
                                        <p:tgtEl>
                                          <p:spTgt spid="14">
                                            <p:txEl>
                                              <p:pRg st="0" end="0"/>
                                            </p:txEl>
                                          </p:spTgt>
                                        </p:tgtEl>
                                      </p:cBhvr>
                                    </p:animEffect>
                                  </p:childTnLst>
                                </p:cTn>
                              </p:par>
                            </p:childTnLst>
                          </p:cTn>
                        </p:par>
                        <p:par>
                          <p:cTn id="42" fill="hold">
                            <p:stCondLst>
                              <p:cond delay="2300"/>
                            </p:stCondLst>
                            <p:childTnLst>
                              <p:par>
                                <p:cTn id="43" presetID="22" presetClass="entr" presetSubtype="2"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Effect transition="in" filter="wipe(right)">
                                      <p:cBhvr>
                                        <p:cTn id="45" dur="250"/>
                                        <p:tgtEl>
                                          <p:spTgt spid="15">
                                            <p:txEl>
                                              <p:pRg st="0" end="0"/>
                                            </p:txEl>
                                          </p:spTgt>
                                        </p:tgtEl>
                                      </p:cBhvr>
                                    </p:animEffect>
                                  </p:childTnLst>
                                </p:cTn>
                              </p:par>
                            </p:childTnLst>
                          </p:cTn>
                        </p:par>
                        <p:par>
                          <p:cTn id="46" fill="hold">
                            <p:stCondLst>
                              <p:cond delay="2550"/>
                            </p:stCondLst>
                            <p:childTnLst>
                              <p:par>
                                <p:cTn id="47" presetID="22" presetClass="entr" presetSubtype="2" fill="hold" grpId="0" nodeType="afterEffect">
                                  <p:stCondLst>
                                    <p:cond delay="0"/>
                                  </p:stCondLst>
                                  <p:childTnLst>
                                    <p:set>
                                      <p:cBhvr>
                                        <p:cTn id="48" dur="1" fill="hold">
                                          <p:stCondLst>
                                            <p:cond delay="0"/>
                                          </p:stCondLst>
                                        </p:cTn>
                                        <p:tgtEl>
                                          <p:spTgt spid="15">
                                            <p:txEl>
                                              <p:pRg st="1" end="1"/>
                                            </p:txEl>
                                          </p:spTgt>
                                        </p:tgtEl>
                                        <p:attrNameLst>
                                          <p:attrName>style.visibility</p:attrName>
                                        </p:attrNameLst>
                                      </p:cBhvr>
                                      <p:to>
                                        <p:strVal val="visible"/>
                                      </p:to>
                                    </p:set>
                                    <p:animEffect transition="in" filter="wipe(right)">
                                      <p:cBhvr>
                                        <p:cTn id="49" dur="250"/>
                                        <p:tgtEl>
                                          <p:spTgt spid="15">
                                            <p:txEl>
                                              <p:pRg st="1" end="1"/>
                                            </p:txEl>
                                          </p:spTgt>
                                        </p:tgtEl>
                                      </p:cBhvr>
                                    </p:animEffect>
                                  </p:childTnLst>
                                </p:cTn>
                              </p:par>
                            </p:childTnLst>
                          </p:cTn>
                        </p:par>
                        <p:par>
                          <p:cTn id="50" fill="hold">
                            <p:stCondLst>
                              <p:cond delay="2800"/>
                            </p:stCondLst>
                            <p:childTnLst>
                              <p:par>
                                <p:cTn id="51" presetID="22" presetClass="entr" presetSubtype="2" fill="hold" grpId="0" nodeType="afterEffect">
                                  <p:stCondLst>
                                    <p:cond delay="0"/>
                                  </p:stCondLst>
                                  <p:childTnLst>
                                    <p:set>
                                      <p:cBhvr>
                                        <p:cTn id="52" dur="1" fill="hold">
                                          <p:stCondLst>
                                            <p:cond delay="0"/>
                                          </p:stCondLst>
                                        </p:cTn>
                                        <p:tgtEl>
                                          <p:spTgt spid="15">
                                            <p:txEl>
                                              <p:pRg st="2" end="2"/>
                                            </p:txEl>
                                          </p:spTgt>
                                        </p:tgtEl>
                                        <p:attrNameLst>
                                          <p:attrName>style.visibility</p:attrName>
                                        </p:attrNameLst>
                                      </p:cBhvr>
                                      <p:to>
                                        <p:strVal val="visible"/>
                                      </p:to>
                                    </p:set>
                                    <p:animEffect transition="in" filter="wipe(right)">
                                      <p:cBhvr>
                                        <p:cTn id="53" dur="250"/>
                                        <p:tgtEl>
                                          <p:spTgt spid="15">
                                            <p:txEl>
                                              <p:pRg st="2" end="2"/>
                                            </p:txEl>
                                          </p:spTgt>
                                        </p:tgtEl>
                                      </p:cBhvr>
                                    </p:animEffect>
                                  </p:childTnLst>
                                </p:cTn>
                              </p:par>
                            </p:childTnLst>
                          </p:cTn>
                        </p:par>
                        <p:par>
                          <p:cTn id="54" fill="hold">
                            <p:stCondLst>
                              <p:cond delay="3050"/>
                            </p:stCondLst>
                            <p:childTnLst>
                              <p:par>
                                <p:cTn id="55" presetID="22" presetClass="entr" presetSubtype="2" fill="hold" grpId="0" nodeType="afterEffect">
                                  <p:stCondLst>
                                    <p:cond delay="0"/>
                                  </p:stCondLst>
                                  <p:childTnLst>
                                    <p:set>
                                      <p:cBhvr>
                                        <p:cTn id="56" dur="1" fill="hold">
                                          <p:stCondLst>
                                            <p:cond delay="0"/>
                                          </p:stCondLst>
                                        </p:cTn>
                                        <p:tgtEl>
                                          <p:spTgt spid="15">
                                            <p:txEl>
                                              <p:pRg st="3" end="3"/>
                                            </p:txEl>
                                          </p:spTgt>
                                        </p:tgtEl>
                                        <p:attrNameLst>
                                          <p:attrName>style.visibility</p:attrName>
                                        </p:attrNameLst>
                                      </p:cBhvr>
                                      <p:to>
                                        <p:strVal val="visible"/>
                                      </p:to>
                                    </p:set>
                                    <p:animEffect transition="in" filter="wipe(right)">
                                      <p:cBhvr>
                                        <p:cTn id="57" dur="250"/>
                                        <p:tgtEl>
                                          <p:spTgt spid="15">
                                            <p:txEl>
                                              <p:pRg st="3" end="3"/>
                                            </p:txEl>
                                          </p:spTgt>
                                        </p:tgtEl>
                                      </p:cBhvr>
                                    </p:animEffect>
                                  </p:childTnLst>
                                </p:cTn>
                              </p:par>
                            </p:childTnLst>
                          </p:cTn>
                        </p:par>
                        <p:par>
                          <p:cTn id="58" fill="hold">
                            <p:stCondLst>
                              <p:cond delay="3300"/>
                            </p:stCondLst>
                            <p:childTnLst>
                              <p:par>
                                <p:cTn id="59" presetID="22" presetClass="entr" presetSubtype="2" fill="hold" grpId="0" nodeType="afterEffect">
                                  <p:stCondLst>
                                    <p:cond delay="0"/>
                                  </p:stCondLst>
                                  <p:childTnLst>
                                    <p:set>
                                      <p:cBhvr>
                                        <p:cTn id="60" dur="1" fill="hold">
                                          <p:stCondLst>
                                            <p:cond delay="0"/>
                                          </p:stCondLst>
                                        </p:cTn>
                                        <p:tgtEl>
                                          <p:spTgt spid="15">
                                            <p:txEl>
                                              <p:pRg st="4" end="4"/>
                                            </p:txEl>
                                          </p:spTgt>
                                        </p:tgtEl>
                                        <p:attrNameLst>
                                          <p:attrName>style.visibility</p:attrName>
                                        </p:attrNameLst>
                                      </p:cBhvr>
                                      <p:to>
                                        <p:strVal val="visible"/>
                                      </p:to>
                                    </p:set>
                                    <p:animEffect transition="in" filter="wipe(right)">
                                      <p:cBhvr>
                                        <p:cTn id="61" dur="25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build="p"/>
      <p:bldP spid="12" grpId="0" build="p"/>
      <p:bldP spid="14" grpId="0" build="p"/>
      <p:bldP spid="1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نمونه‌هایی از پایگاه‌های داده</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4" name="Picture 13">
            <a:extLst>
              <a:ext uri="{FF2B5EF4-FFF2-40B4-BE49-F238E27FC236}">
                <a16:creationId xmlns:a16="http://schemas.microsoft.com/office/drawing/2014/main" id="{CA3DAFDC-953B-46D7-B017-FF52C51D3C9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6064" y="801947"/>
            <a:ext cx="1666092" cy="494694"/>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15" name="Picture 14">
            <a:extLst>
              <a:ext uri="{FF2B5EF4-FFF2-40B4-BE49-F238E27FC236}">
                <a16:creationId xmlns:a16="http://schemas.microsoft.com/office/drawing/2014/main" id="{16828F25-413E-4B24-BE64-A2BDC98763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07411" y="4292851"/>
            <a:ext cx="949959" cy="1096524"/>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16" name="Picture 15">
            <a:hlinkClick r:id="rId13" action="ppaction://hlinksldjump"/>
            <a:extLst>
              <a:ext uri="{FF2B5EF4-FFF2-40B4-BE49-F238E27FC236}">
                <a16:creationId xmlns:a16="http://schemas.microsoft.com/office/drawing/2014/main" id="{5BB283A6-B7B8-4424-9688-C706604D1F1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44311" y="2320182"/>
            <a:ext cx="3716681" cy="1249338"/>
          </a:xfrm>
          <a:prstGeom prst="rect">
            <a:avLst/>
          </a:prstGeom>
          <a:ln w="25400">
            <a:solidFill>
              <a:srgbClr val="FFFF00"/>
            </a:solidFill>
          </a:ln>
          <a:effectLst>
            <a:glow rad="228600">
              <a:schemeClr val="accent4">
                <a:lumMod val="50000"/>
                <a:alpha val="80000"/>
              </a:schemeClr>
            </a:glow>
          </a:effectLst>
        </p:spPr>
      </p:pic>
      <p:pic>
        <p:nvPicPr>
          <p:cNvPr id="17" name="Picture 16">
            <a:extLst>
              <a:ext uri="{FF2B5EF4-FFF2-40B4-BE49-F238E27FC236}">
                <a16:creationId xmlns:a16="http://schemas.microsoft.com/office/drawing/2014/main" id="{54C7E867-1D51-4A3B-887D-8B00691769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47373" y="2290499"/>
            <a:ext cx="1171281" cy="606640"/>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18" name="Picture 17">
            <a:extLst>
              <a:ext uri="{FF2B5EF4-FFF2-40B4-BE49-F238E27FC236}">
                <a16:creationId xmlns:a16="http://schemas.microsoft.com/office/drawing/2014/main" id="{B33E8325-7110-4597-85D7-8A16B5EE6AA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229904" y="3773658"/>
            <a:ext cx="806508" cy="717368"/>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20" name="Picture 19">
            <a:extLst>
              <a:ext uri="{FF2B5EF4-FFF2-40B4-BE49-F238E27FC236}">
                <a16:creationId xmlns:a16="http://schemas.microsoft.com/office/drawing/2014/main" id="{A14FF484-3B76-4388-9F5D-3743C5B848B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59460" y="909062"/>
            <a:ext cx="1294678" cy="559151"/>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24" name="Picture 23">
            <a:extLst>
              <a:ext uri="{FF2B5EF4-FFF2-40B4-BE49-F238E27FC236}">
                <a16:creationId xmlns:a16="http://schemas.microsoft.com/office/drawing/2014/main" id="{B40BE807-2F8C-494D-B6B6-7D03E307CF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5249" y="4557190"/>
            <a:ext cx="1201631" cy="375510"/>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25" name="Picture 24">
            <a:extLst>
              <a:ext uri="{FF2B5EF4-FFF2-40B4-BE49-F238E27FC236}">
                <a16:creationId xmlns:a16="http://schemas.microsoft.com/office/drawing/2014/main" id="{B6137F02-2C19-44F9-A06D-BE59BAC6459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94825" y="3179288"/>
            <a:ext cx="1240027" cy="644673"/>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26" name="Picture 25">
            <a:extLst>
              <a:ext uri="{FF2B5EF4-FFF2-40B4-BE49-F238E27FC236}">
                <a16:creationId xmlns:a16="http://schemas.microsoft.com/office/drawing/2014/main" id="{DED1946F-33DE-4CCB-831B-C58AA5327BB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85451" y="5151867"/>
            <a:ext cx="1548615" cy="468991"/>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27" name="Picture 26">
            <a:extLst>
              <a:ext uri="{FF2B5EF4-FFF2-40B4-BE49-F238E27FC236}">
                <a16:creationId xmlns:a16="http://schemas.microsoft.com/office/drawing/2014/main" id="{B5972DF8-364E-4A9B-A34D-1A0903933B5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402652" y="5037551"/>
            <a:ext cx="1076777" cy="313128"/>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28" name="Picture 27">
            <a:extLst>
              <a:ext uri="{FF2B5EF4-FFF2-40B4-BE49-F238E27FC236}">
                <a16:creationId xmlns:a16="http://schemas.microsoft.com/office/drawing/2014/main" id="{6BE395F8-0AE7-4FEC-80BC-AB89FE920D7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66150" y="1308347"/>
            <a:ext cx="1948505" cy="516160"/>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29" name="Picture 28">
            <a:extLst>
              <a:ext uri="{FF2B5EF4-FFF2-40B4-BE49-F238E27FC236}">
                <a16:creationId xmlns:a16="http://schemas.microsoft.com/office/drawing/2014/main" id="{00185E42-6E9C-4204-8DB6-14AFDC50E12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3197" y="2855540"/>
            <a:ext cx="1108767" cy="707317"/>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30" name="Picture 29">
            <a:hlinkClick r:id="rId24" action="ppaction://hlinksldjump"/>
            <a:extLst>
              <a:ext uri="{FF2B5EF4-FFF2-40B4-BE49-F238E27FC236}">
                <a16:creationId xmlns:a16="http://schemas.microsoft.com/office/drawing/2014/main" id="{4BF9596B-4D71-47D0-868D-01DCB3949FC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78328" y="4568538"/>
            <a:ext cx="3078829" cy="1201615"/>
          </a:xfrm>
          <a:prstGeom prst="rect">
            <a:avLst/>
          </a:prstGeom>
          <a:ln w="25400">
            <a:solidFill>
              <a:srgbClr val="FFFF00"/>
            </a:solidFill>
          </a:ln>
          <a:effectLst>
            <a:glow rad="228600">
              <a:schemeClr val="accent4">
                <a:lumMod val="50000"/>
                <a:alpha val="80000"/>
              </a:schemeClr>
            </a:glow>
          </a:effectLst>
        </p:spPr>
      </p:pic>
      <p:pic>
        <p:nvPicPr>
          <p:cNvPr id="31" name="Picture 30">
            <a:extLst>
              <a:ext uri="{FF2B5EF4-FFF2-40B4-BE49-F238E27FC236}">
                <a16:creationId xmlns:a16="http://schemas.microsoft.com/office/drawing/2014/main" id="{4323DAF7-5959-445C-B80D-B97FA3DD964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19232" y="4356239"/>
            <a:ext cx="1085689" cy="282665"/>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32" name="Picture 31">
            <a:extLst>
              <a:ext uri="{FF2B5EF4-FFF2-40B4-BE49-F238E27FC236}">
                <a16:creationId xmlns:a16="http://schemas.microsoft.com/office/drawing/2014/main" id="{9EF1CFEC-EA2A-4F9A-B3CF-9D8AEDE4352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707207" y="3377399"/>
            <a:ext cx="1108747" cy="867146"/>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33" name="Picture 32">
            <a:extLst>
              <a:ext uri="{FF2B5EF4-FFF2-40B4-BE49-F238E27FC236}">
                <a16:creationId xmlns:a16="http://schemas.microsoft.com/office/drawing/2014/main" id="{070D75A7-86FF-4100-BFE1-B496A1E4BDC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04351" y="5239357"/>
            <a:ext cx="1438097" cy="538756"/>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34" name="Picture 33">
            <a:extLst>
              <a:ext uri="{FF2B5EF4-FFF2-40B4-BE49-F238E27FC236}">
                <a16:creationId xmlns:a16="http://schemas.microsoft.com/office/drawing/2014/main" id="{56FF25BA-6A8E-47FA-86FB-2C605932749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94014" y="1553405"/>
            <a:ext cx="1135899" cy="453667"/>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35" name="Picture 34">
            <a:extLst>
              <a:ext uri="{FF2B5EF4-FFF2-40B4-BE49-F238E27FC236}">
                <a16:creationId xmlns:a16="http://schemas.microsoft.com/office/drawing/2014/main" id="{5D7B5F1F-DED3-41B0-A56F-1AE726E3FC9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729541" y="1621960"/>
            <a:ext cx="1749888" cy="243924"/>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36" name="Picture 35">
            <a:extLst>
              <a:ext uri="{FF2B5EF4-FFF2-40B4-BE49-F238E27FC236}">
                <a16:creationId xmlns:a16="http://schemas.microsoft.com/office/drawing/2014/main" id="{935C8297-B5B4-4530-BCDD-AF979A3EA28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196171" y="5628027"/>
            <a:ext cx="948661" cy="493005"/>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37" name="Picture 36">
            <a:extLst>
              <a:ext uri="{FF2B5EF4-FFF2-40B4-BE49-F238E27FC236}">
                <a16:creationId xmlns:a16="http://schemas.microsoft.com/office/drawing/2014/main" id="{CBBFB4E1-2E0A-49DB-90AB-EE13DDBE1E2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136941" y="1155522"/>
            <a:ext cx="923895" cy="696269"/>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38" name="Picture 37">
            <a:extLst>
              <a:ext uri="{FF2B5EF4-FFF2-40B4-BE49-F238E27FC236}">
                <a16:creationId xmlns:a16="http://schemas.microsoft.com/office/drawing/2014/main" id="{25003AF5-146C-4067-BDE6-7600218F478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568823" y="3858441"/>
            <a:ext cx="1228769" cy="831498"/>
          </a:xfrm>
          <a:prstGeom prst="rect">
            <a:avLst/>
          </a:prstGeom>
          <a:effectLst>
            <a:glow rad="101600">
              <a:schemeClr val="accent4">
                <a:lumMod val="50000"/>
                <a:alpha val="40000"/>
              </a:schemeClr>
            </a:glow>
            <a:outerShdw blurRad="50800" dist="38100" dir="2700000" algn="tl" rotWithShape="0">
              <a:schemeClr val="accent4">
                <a:lumMod val="50000"/>
                <a:alpha val="40000"/>
              </a:schemeClr>
            </a:outerShdw>
          </a:effectLst>
        </p:spPr>
      </p:pic>
      <p:pic>
        <p:nvPicPr>
          <p:cNvPr id="39" name="Picture 38">
            <a:hlinkClick r:id="rId5" action="ppaction://hlinksldjump"/>
            <a:extLst>
              <a:ext uri="{FF2B5EF4-FFF2-40B4-BE49-F238E27FC236}">
                <a16:creationId xmlns:a16="http://schemas.microsoft.com/office/drawing/2014/main" id="{4E31227F-188D-4DBA-86AB-95701E6CCC2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815955" y="2134462"/>
            <a:ext cx="2929936" cy="1067942"/>
          </a:xfrm>
          <a:prstGeom prst="rect">
            <a:avLst/>
          </a:prstGeom>
          <a:ln w="25400">
            <a:solidFill>
              <a:srgbClr val="FFFF00"/>
            </a:solidFill>
          </a:ln>
          <a:effectLst>
            <a:glow rad="228600">
              <a:schemeClr val="accent4">
                <a:lumMod val="50000"/>
                <a:alpha val="80000"/>
              </a:schemeClr>
            </a:glow>
          </a:effectLst>
        </p:spPr>
      </p:pic>
    </p:spTree>
    <p:extLst>
      <p:ext uri="{BB962C8B-B14F-4D97-AF65-F5344CB8AC3E}">
        <p14:creationId xmlns:p14="http://schemas.microsoft.com/office/powerpoint/2010/main" val="85838573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250"/>
                                        <p:tgtEl>
                                          <p:spTgt spid="3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250"/>
                                        <p:tgtEl>
                                          <p:spTgt spid="29"/>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250"/>
                                        <p:tgtEl>
                                          <p:spTgt spid="31"/>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childTnLst>
                          </p:cTn>
                        </p:par>
                        <p:par>
                          <p:cTn id="42" fill="hold">
                            <p:stCondLst>
                              <p:cond delay="2250"/>
                            </p:stCondLst>
                            <p:childTnLst>
                              <p:par>
                                <p:cTn id="43" presetID="10" presetClass="entr" presetSubtype="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250"/>
                                        <p:tgtEl>
                                          <p:spTgt spid="26"/>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250"/>
                                        <p:tgtEl>
                                          <p:spTgt spid="33"/>
                                        </p:tgtEl>
                                      </p:cBhvr>
                                    </p:animEffect>
                                  </p:childTnLst>
                                </p:cTn>
                              </p:par>
                            </p:childTnLst>
                          </p:cTn>
                        </p:par>
                        <p:par>
                          <p:cTn id="50" fill="hold">
                            <p:stCondLst>
                              <p:cond delay="2750"/>
                            </p:stCondLst>
                            <p:childTnLst>
                              <p:par>
                                <p:cTn id="51" presetID="10" presetClass="entr" presetSubtype="0"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250"/>
                                        <p:tgtEl>
                                          <p:spTgt spid="34"/>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250"/>
                                        <p:tgtEl>
                                          <p:spTgt spid="28"/>
                                        </p:tgtEl>
                                      </p:cBhvr>
                                    </p:animEffect>
                                  </p:childTnLst>
                                </p:cTn>
                              </p:par>
                            </p:childTnLst>
                          </p:cTn>
                        </p:par>
                        <p:par>
                          <p:cTn id="58" fill="hold">
                            <p:stCondLst>
                              <p:cond delay="3250"/>
                            </p:stCondLst>
                            <p:childTnLst>
                              <p:par>
                                <p:cTn id="59" presetID="10" presetClass="entr" presetSubtype="0"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250"/>
                                        <p:tgtEl>
                                          <p:spTgt spid="27"/>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50"/>
                                        <p:tgtEl>
                                          <p:spTgt spid="17"/>
                                        </p:tgtEl>
                                      </p:cBhvr>
                                    </p:animEffect>
                                  </p:childTnLst>
                                </p:cTn>
                              </p:par>
                            </p:childTnLst>
                          </p:cTn>
                        </p:par>
                        <p:par>
                          <p:cTn id="66" fill="hold">
                            <p:stCondLst>
                              <p:cond delay="3750"/>
                            </p:stCondLst>
                            <p:childTnLst>
                              <p:par>
                                <p:cTn id="67" presetID="10" presetClass="entr" presetSubtype="0"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250"/>
                                        <p:tgtEl>
                                          <p:spTgt spid="20"/>
                                        </p:tgtEl>
                                      </p:cBhvr>
                                    </p:animEffect>
                                  </p:childTnLst>
                                </p:cTn>
                              </p:par>
                            </p:childTnLst>
                          </p:cTn>
                        </p:par>
                        <p:par>
                          <p:cTn id="70" fill="hold">
                            <p:stCondLst>
                              <p:cond delay="4000"/>
                            </p:stCondLst>
                            <p:childTnLst>
                              <p:par>
                                <p:cTn id="71" presetID="10" presetClass="entr" presetSubtype="0" fill="hold"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250"/>
                                        <p:tgtEl>
                                          <p:spTgt spid="35"/>
                                        </p:tgtEl>
                                      </p:cBhvr>
                                    </p:animEffect>
                                  </p:childTnLst>
                                </p:cTn>
                              </p:par>
                            </p:childTnLst>
                          </p:cTn>
                        </p:par>
                        <p:par>
                          <p:cTn id="74" fill="hold">
                            <p:stCondLst>
                              <p:cond delay="4250"/>
                            </p:stCondLst>
                            <p:childTnLst>
                              <p:par>
                                <p:cTn id="75" presetID="10" presetClass="entr" presetSubtype="0" fill="hold"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250"/>
                                        <p:tgtEl>
                                          <p:spTgt spid="25"/>
                                        </p:tgtEl>
                                      </p:cBhvr>
                                    </p:animEffect>
                                  </p:childTnLst>
                                </p:cTn>
                              </p:par>
                            </p:childTnLst>
                          </p:cTn>
                        </p:par>
                        <p:par>
                          <p:cTn id="78" fill="hold">
                            <p:stCondLst>
                              <p:cond delay="4500"/>
                            </p:stCondLst>
                            <p:childTnLst>
                              <p:par>
                                <p:cTn id="79" presetID="10" presetClass="entr" presetSubtype="0"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250"/>
                                        <p:tgtEl>
                                          <p:spTgt spid="38"/>
                                        </p:tgtEl>
                                      </p:cBhvr>
                                    </p:animEffect>
                                  </p:childTnLst>
                                </p:cTn>
                              </p:par>
                            </p:childTnLst>
                          </p:cTn>
                        </p:par>
                        <p:par>
                          <p:cTn id="82" fill="hold">
                            <p:stCondLst>
                              <p:cond delay="4750"/>
                            </p:stCondLst>
                            <p:childTnLst>
                              <p:par>
                                <p:cTn id="83" presetID="10" presetClass="entr" presetSubtype="0"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250"/>
                                        <p:tgtEl>
                                          <p:spTgt spid="24"/>
                                        </p:tgtEl>
                                      </p:cBhvr>
                                    </p:animEffect>
                                  </p:childTnLst>
                                </p:cTn>
                              </p:par>
                            </p:childTnLst>
                          </p:cTn>
                        </p:par>
                        <p:par>
                          <p:cTn id="86" fill="hold">
                            <p:stCondLst>
                              <p:cond delay="5000"/>
                            </p:stCondLst>
                            <p:childTnLst>
                              <p:par>
                                <p:cTn id="87" presetID="10" presetClass="entr" presetSubtype="0" fill="hold"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250"/>
                                        <p:tgtEl>
                                          <p:spTgt spid="18"/>
                                        </p:tgtEl>
                                      </p:cBhvr>
                                    </p:animEffect>
                                  </p:childTnLst>
                                </p:cTn>
                              </p:par>
                            </p:childTnLst>
                          </p:cTn>
                        </p:par>
                        <p:par>
                          <p:cTn id="90" fill="hold">
                            <p:stCondLst>
                              <p:cond delay="5250"/>
                            </p:stCondLst>
                            <p:childTnLst>
                              <p:par>
                                <p:cTn id="91" presetID="10" presetClass="entr" presetSubtype="0" fill="hold"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250"/>
                                        <p:tgtEl>
                                          <p:spTgt spid="15"/>
                                        </p:tgtEl>
                                      </p:cBhvr>
                                    </p:animEffect>
                                  </p:childTnLst>
                                </p:cTn>
                              </p:par>
                            </p:childTnLst>
                          </p:cTn>
                        </p:par>
                        <p:par>
                          <p:cTn id="94" fill="hold">
                            <p:stCondLst>
                              <p:cond delay="5500"/>
                            </p:stCondLst>
                            <p:childTnLst>
                              <p:par>
                                <p:cTn id="95" presetID="10" presetClass="entr" presetSubtype="0" fill="hold" nodeType="after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250"/>
                                        <p:tgtEl>
                                          <p:spTgt spid="39"/>
                                        </p:tgtEl>
                                      </p:cBhvr>
                                    </p:animEffect>
                                  </p:childTnLst>
                                </p:cTn>
                              </p:par>
                            </p:childTnLst>
                          </p:cTn>
                        </p:par>
                        <p:par>
                          <p:cTn id="98" fill="hold">
                            <p:stCondLst>
                              <p:cond delay="5750"/>
                            </p:stCondLst>
                            <p:childTnLst>
                              <p:par>
                                <p:cTn id="99" presetID="10" presetClass="entr" presetSubtype="0" fill="hold" nodeType="after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250"/>
                                        <p:tgtEl>
                                          <p:spTgt spid="30"/>
                                        </p:tgtEl>
                                      </p:cBhvr>
                                    </p:animEffect>
                                  </p:childTnLst>
                                </p:cTn>
                              </p:par>
                            </p:childTnLst>
                          </p:cTn>
                        </p:par>
                        <p:par>
                          <p:cTn id="102" fill="hold">
                            <p:stCondLst>
                              <p:cond delay="6000"/>
                            </p:stCondLst>
                            <p:childTnLst>
                              <p:par>
                                <p:cTn id="103" presetID="10" presetClass="entr" presetSubtype="0" fill="hold"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MongoDB</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1" name="Oval 10">
            <a:hlinkClick r:id="rId5" action="ppaction://hlinksldjump"/>
            <a:extLst>
              <a:ext uri="{FF2B5EF4-FFF2-40B4-BE49-F238E27FC236}">
                <a16:creationId xmlns:a16="http://schemas.microsoft.com/office/drawing/2014/main" id="{5A095CFF-791C-468C-94BC-861943829A98}"/>
              </a:ext>
            </a:extLst>
          </p:cNvPr>
          <p:cNvSpPr/>
          <p:nvPr/>
        </p:nvSpPr>
        <p:spPr>
          <a:xfrm>
            <a:off x="10490326" y="1501973"/>
            <a:ext cx="722308" cy="1160747"/>
          </a:xfrm>
          <a:prstGeom prst="ellipse">
            <a:avLst/>
          </a:prstGeom>
          <a:gradFill>
            <a:gsLst>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a:ln w="66675">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1</a:t>
            </a:r>
            <a:endParaRPr lang="en-US" sz="2400" dirty="0">
              <a:cs typeface="B Titr" panose="00000700000000000000" pitchFamily="2" charset="-78"/>
            </a:endParaRPr>
          </a:p>
        </p:txBody>
      </p:sp>
      <p:sp>
        <p:nvSpPr>
          <p:cNvPr id="12" name="TextBox 11">
            <a:hlinkClick r:id="rId5" action="ppaction://hlinksldjump"/>
            <a:extLst>
              <a:ext uri="{FF2B5EF4-FFF2-40B4-BE49-F238E27FC236}">
                <a16:creationId xmlns:a16="http://schemas.microsoft.com/office/drawing/2014/main" id="{AE192ED1-0A69-4B4A-A9A0-88938449B079}"/>
              </a:ext>
            </a:extLst>
          </p:cNvPr>
          <p:cNvSpPr txBox="1"/>
          <p:nvPr/>
        </p:nvSpPr>
        <p:spPr>
          <a:xfrm>
            <a:off x="10228312" y="4294963"/>
            <a:ext cx="1336013" cy="338554"/>
          </a:xfrm>
          <a:prstGeom prst="rect">
            <a:avLst/>
          </a:prstGeom>
          <a:gradFill>
            <a:gsLst>
              <a:gs pos="100000">
                <a:schemeClr val="tx2">
                  <a:lumMod val="50000"/>
                </a:schemeClr>
              </a:gs>
              <a:gs pos="69000">
                <a:schemeClr val="tx2">
                  <a:lumMod val="75000"/>
                </a:schemeClr>
              </a:gs>
              <a:gs pos="90000">
                <a:schemeClr val="tx2">
                  <a:lumMod val="20000"/>
                  <a:lumOff val="80000"/>
                </a:schemeClr>
              </a:gs>
            </a:gsLst>
            <a:path path="shape">
              <a:fillToRect l="50000" t="50000" r="50000" b="50000"/>
            </a:path>
          </a:gradFill>
          <a:ln w="38100">
            <a:solidFill>
              <a:schemeClr val="tx2">
                <a:lumMod val="50000"/>
              </a:schemeClr>
            </a:solidFill>
          </a:ln>
        </p:spPr>
        <p:txBody>
          <a:bodyPr wrap="square" rtlCol="0">
            <a:spAutoFit/>
          </a:bodyPr>
          <a:lstStyle/>
          <a:p>
            <a:pPr algn="ctr" rtl="1"/>
            <a:r>
              <a:rPr lang="fa-IR" sz="1600" b="1" dirty="0">
                <a:solidFill>
                  <a:schemeClr val="bg1"/>
                </a:solidFill>
                <a:cs typeface="B Titr" panose="00000700000000000000" pitchFamily="2" charset="-78"/>
              </a:rPr>
              <a:t>معرفی</a:t>
            </a:r>
          </a:p>
        </p:txBody>
      </p:sp>
      <p:grpSp>
        <p:nvGrpSpPr>
          <p:cNvPr id="14" name="Group 13">
            <a:extLst>
              <a:ext uri="{FF2B5EF4-FFF2-40B4-BE49-F238E27FC236}">
                <a16:creationId xmlns:a16="http://schemas.microsoft.com/office/drawing/2014/main" id="{52C2B7A2-0C9E-47B0-8664-E409B64F2195}"/>
              </a:ext>
            </a:extLst>
          </p:cNvPr>
          <p:cNvGrpSpPr/>
          <p:nvPr/>
        </p:nvGrpSpPr>
        <p:grpSpPr>
          <a:xfrm flipH="1">
            <a:off x="10775894" y="2699009"/>
            <a:ext cx="182795" cy="1553360"/>
            <a:chOff x="3160137" y="3014873"/>
            <a:chExt cx="78363" cy="665918"/>
          </a:xfrm>
          <a:solidFill>
            <a:schemeClr val="tx1">
              <a:lumMod val="85000"/>
              <a:lumOff val="15000"/>
            </a:schemeClr>
          </a:solidFill>
        </p:grpSpPr>
        <p:sp>
          <p:nvSpPr>
            <p:cNvPr id="15" name="Oval 14">
              <a:extLst>
                <a:ext uri="{FF2B5EF4-FFF2-40B4-BE49-F238E27FC236}">
                  <a16:creationId xmlns:a16="http://schemas.microsoft.com/office/drawing/2014/main" id="{A6CE1D5B-1F88-4F1C-96BD-CA3160A1E7FF}"/>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6" name="Straight Arrow Connector 15">
              <a:extLst>
                <a:ext uri="{FF2B5EF4-FFF2-40B4-BE49-F238E27FC236}">
                  <a16:creationId xmlns:a16="http://schemas.microsoft.com/office/drawing/2014/main" id="{9DD839FB-F623-4DC3-9742-59C08460B5E1}"/>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7" name="Oval 16">
            <a:hlinkClick r:id="rId10" action="ppaction://hlinksldjump"/>
            <a:extLst>
              <a:ext uri="{FF2B5EF4-FFF2-40B4-BE49-F238E27FC236}">
                <a16:creationId xmlns:a16="http://schemas.microsoft.com/office/drawing/2014/main" id="{7F646D5A-A8AF-4159-9099-3A29040049B5}"/>
              </a:ext>
            </a:extLst>
          </p:cNvPr>
          <p:cNvSpPr/>
          <p:nvPr/>
        </p:nvSpPr>
        <p:spPr>
          <a:xfrm>
            <a:off x="7318582" y="1507159"/>
            <a:ext cx="722308" cy="1160747"/>
          </a:xfrm>
          <a:prstGeom prst="ellipse">
            <a:avLst/>
          </a:prstGeom>
          <a:gradFill>
            <a:gsLst>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a:ln w="66675">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2</a:t>
            </a:r>
            <a:endParaRPr lang="en-US" sz="2400" dirty="0">
              <a:cs typeface="B Titr" panose="00000700000000000000" pitchFamily="2" charset="-78"/>
            </a:endParaRPr>
          </a:p>
        </p:txBody>
      </p:sp>
      <p:grpSp>
        <p:nvGrpSpPr>
          <p:cNvPr id="18" name="Group 17">
            <a:extLst>
              <a:ext uri="{FF2B5EF4-FFF2-40B4-BE49-F238E27FC236}">
                <a16:creationId xmlns:a16="http://schemas.microsoft.com/office/drawing/2014/main" id="{72E4C386-8800-45FC-B4F0-5934161DBCCF}"/>
              </a:ext>
            </a:extLst>
          </p:cNvPr>
          <p:cNvGrpSpPr/>
          <p:nvPr/>
        </p:nvGrpSpPr>
        <p:grpSpPr>
          <a:xfrm flipH="1">
            <a:off x="7604150" y="2704195"/>
            <a:ext cx="182795" cy="1553360"/>
            <a:chOff x="3160137" y="3014873"/>
            <a:chExt cx="78363" cy="665918"/>
          </a:xfrm>
          <a:solidFill>
            <a:schemeClr val="tx1">
              <a:lumMod val="85000"/>
              <a:lumOff val="15000"/>
            </a:schemeClr>
          </a:solidFill>
        </p:grpSpPr>
        <p:sp>
          <p:nvSpPr>
            <p:cNvPr id="19" name="Oval 18">
              <a:extLst>
                <a:ext uri="{FF2B5EF4-FFF2-40B4-BE49-F238E27FC236}">
                  <a16:creationId xmlns:a16="http://schemas.microsoft.com/office/drawing/2014/main" id="{F0855D20-9F75-4D93-A136-4CCA89A16382}"/>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0" name="Straight Arrow Connector 19">
              <a:extLst>
                <a:ext uri="{FF2B5EF4-FFF2-40B4-BE49-F238E27FC236}">
                  <a16:creationId xmlns:a16="http://schemas.microsoft.com/office/drawing/2014/main" id="{6941FFB9-243A-4E73-B832-8D745FD685C2}"/>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1" name="Oval 20">
            <a:hlinkClick r:id="rId11" action="ppaction://hlinksldjump"/>
            <a:extLst>
              <a:ext uri="{FF2B5EF4-FFF2-40B4-BE49-F238E27FC236}">
                <a16:creationId xmlns:a16="http://schemas.microsoft.com/office/drawing/2014/main" id="{7996517E-E24E-4455-A0F3-618711AAF00A}"/>
              </a:ext>
            </a:extLst>
          </p:cNvPr>
          <p:cNvSpPr/>
          <p:nvPr/>
        </p:nvSpPr>
        <p:spPr>
          <a:xfrm>
            <a:off x="4103498" y="1516662"/>
            <a:ext cx="722308" cy="1160747"/>
          </a:xfrm>
          <a:prstGeom prst="ellipse">
            <a:avLst/>
          </a:prstGeom>
          <a:gradFill>
            <a:gsLst>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a:ln w="66675">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3</a:t>
            </a:r>
            <a:endParaRPr lang="en-US" sz="2400" dirty="0">
              <a:cs typeface="B Titr" panose="00000700000000000000" pitchFamily="2" charset="-78"/>
            </a:endParaRPr>
          </a:p>
        </p:txBody>
      </p:sp>
      <p:grpSp>
        <p:nvGrpSpPr>
          <p:cNvPr id="22" name="Group 21">
            <a:extLst>
              <a:ext uri="{FF2B5EF4-FFF2-40B4-BE49-F238E27FC236}">
                <a16:creationId xmlns:a16="http://schemas.microsoft.com/office/drawing/2014/main" id="{87D91674-439D-4EAD-AC44-8AA566B44B7B}"/>
              </a:ext>
            </a:extLst>
          </p:cNvPr>
          <p:cNvGrpSpPr/>
          <p:nvPr/>
        </p:nvGrpSpPr>
        <p:grpSpPr>
          <a:xfrm flipH="1">
            <a:off x="4376636" y="2710432"/>
            <a:ext cx="182795" cy="1553360"/>
            <a:chOff x="3160137" y="3014873"/>
            <a:chExt cx="78363" cy="665918"/>
          </a:xfrm>
          <a:solidFill>
            <a:schemeClr val="tx1">
              <a:lumMod val="85000"/>
              <a:lumOff val="15000"/>
            </a:schemeClr>
          </a:solidFill>
        </p:grpSpPr>
        <p:sp>
          <p:nvSpPr>
            <p:cNvPr id="23" name="Oval 22">
              <a:extLst>
                <a:ext uri="{FF2B5EF4-FFF2-40B4-BE49-F238E27FC236}">
                  <a16:creationId xmlns:a16="http://schemas.microsoft.com/office/drawing/2014/main" id="{C01C9CD9-95A9-4CE8-868E-492987352FDD}"/>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4" name="Straight Arrow Connector 23">
              <a:extLst>
                <a:ext uri="{FF2B5EF4-FFF2-40B4-BE49-F238E27FC236}">
                  <a16:creationId xmlns:a16="http://schemas.microsoft.com/office/drawing/2014/main" id="{1A44C742-1D64-432F-BF9F-4D2E107A7937}"/>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5" name="Oval 24">
            <a:hlinkClick r:id="rId12" action="ppaction://hlinksldjump"/>
            <a:extLst>
              <a:ext uri="{FF2B5EF4-FFF2-40B4-BE49-F238E27FC236}">
                <a16:creationId xmlns:a16="http://schemas.microsoft.com/office/drawing/2014/main" id="{F55249CC-BA4C-4C5F-A58E-89D237CCF8FF}"/>
              </a:ext>
            </a:extLst>
          </p:cNvPr>
          <p:cNvSpPr/>
          <p:nvPr/>
        </p:nvSpPr>
        <p:spPr>
          <a:xfrm>
            <a:off x="833264" y="1501972"/>
            <a:ext cx="722308" cy="1160747"/>
          </a:xfrm>
          <a:prstGeom prst="ellipse">
            <a:avLst/>
          </a:prstGeom>
          <a:gradFill>
            <a:gsLst>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a:ln w="66675">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4</a:t>
            </a:r>
            <a:endParaRPr lang="en-US" sz="2400" dirty="0">
              <a:cs typeface="B Titr" panose="00000700000000000000" pitchFamily="2" charset="-78"/>
            </a:endParaRPr>
          </a:p>
        </p:txBody>
      </p:sp>
      <p:sp>
        <p:nvSpPr>
          <p:cNvPr id="26" name="TextBox 25">
            <a:hlinkClick r:id="rId12" action="ppaction://hlinksldjump"/>
            <a:extLst>
              <a:ext uri="{FF2B5EF4-FFF2-40B4-BE49-F238E27FC236}">
                <a16:creationId xmlns:a16="http://schemas.microsoft.com/office/drawing/2014/main" id="{881B01FF-9A5C-45BF-BBCC-6549F64BFFC4}"/>
              </a:ext>
            </a:extLst>
          </p:cNvPr>
          <p:cNvSpPr txBox="1"/>
          <p:nvPr/>
        </p:nvSpPr>
        <p:spPr>
          <a:xfrm>
            <a:off x="571250" y="4294962"/>
            <a:ext cx="1336013" cy="338554"/>
          </a:xfrm>
          <a:prstGeom prst="rect">
            <a:avLst/>
          </a:prstGeom>
          <a:gradFill>
            <a:gsLst>
              <a:gs pos="100000">
                <a:schemeClr val="tx2">
                  <a:lumMod val="50000"/>
                </a:schemeClr>
              </a:gs>
              <a:gs pos="69000">
                <a:schemeClr val="tx2">
                  <a:lumMod val="75000"/>
                </a:schemeClr>
              </a:gs>
              <a:gs pos="90000">
                <a:schemeClr val="tx2">
                  <a:lumMod val="20000"/>
                  <a:lumOff val="80000"/>
                </a:schemeClr>
              </a:gs>
            </a:gsLst>
            <a:path path="shape">
              <a:fillToRect l="50000" t="50000" r="50000" b="50000"/>
            </a:path>
          </a:gradFill>
          <a:ln w="38100">
            <a:solidFill>
              <a:schemeClr val="tx2">
                <a:lumMod val="50000"/>
              </a:schemeClr>
            </a:solidFill>
          </a:ln>
        </p:spPr>
        <p:txBody>
          <a:bodyPr wrap="square" rtlCol="0">
            <a:spAutoFit/>
          </a:bodyPr>
          <a:lstStyle/>
          <a:p>
            <a:pPr algn="ctr" rtl="1"/>
            <a:r>
              <a:rPr lang="fa-IR" sz="1600" b="1" dirty="0">
                <a:solidFill>
                  <a:schemeClr val="bg1"/>
                </a:solidFill>
                <a:cs typeface="B Titr" panose="00000700000000000000" pitchFamily="2" charset="-78"/>
              </a:rPr>
              <a:t>دستورات</a:t>
            </a:r>
            <a:endParaRPr lang="en-US" sz="1600" b="1" dirty="0">
              <a:solidFill>
                <a:schemeClr val="bg1"/>
              </a:solidFill>
              <a:cs typeface="B Titr" panose="00000700000000000000" pitchFamily="2" charset="-78"/>
            </a:endParaRPr>
          </a:p>
        </p:txBody>
      </p:sp>
      <p:grpSp>
        <p:nvGrpSpPr>
          <p:cNvPr id="27" name="Group 26">
            <a:extLst>
              <a:ext uri="{FF2B5EF4-FFF2-40B4-BE49-F238E27FC236}">
                <a16:creationId xmlns:a16="http://schemas.microsoft.com/office/drawing/2014/main" id="{742C6C30-34CC-4F12-9A06-B242FA611312}"/>
              </a:ext>
            </a:extLst>
          </p:cNvPr>
          <p:cNvGrpSpPr/>
          <p:nvPr/>
        </p:nvGrpSpPr>
        <p:grpSpPr>
          <a:xfrm flipH="1">
            <a:off x="1118832" y="2699008"/>
            <a:ext cx="182795" cy="1553360"/>
            <a:chOff x="3160137" y="3014873"/>
            <a:chExt cx="78363" cy="665918"/>
          </a:xfrm>
          <a:solidFill>
            <a:schemeClr val="tx1">
              <a:lumMod val="85000"/>
              <a:lumOff val="15000"/>
            </a:schemeClr>
          </a:solidFill>
        </p:grpSpPr>
        <p:sp>
          <p:nvSpPr>
            <p:cNvPr id="28" name="Oval 27">
              <a:extLst>
                <a:ext uri="{FF2B5EF4-FFF2-40B4-BE49-F238E27FC236}">
                  <a16:creationId xmlns:a16="http://schemas.microsoft.com/office/drawing/2014/main" id="{25B7CE3E-C311-4100-A16F-5C8C4851E56E}"/>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9" name="Straight Arrow Connector 28">
              <a:extLst>
                <a:ext uri="{FF2B5EF4-FFF2-40B4-BE49-F238E27FC236}">
                  <a16:creationId xmlns:a16="http://schemas.microsoft.com/office/drawing/2014/main" id="{33DFD453-9B8F-42D5-A087-91B37A81F6C3}"/>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hlinkClick r:id="rId10" action="ppaction://hlinksldjump"/>
            <a:extLst>
              <a:ext uri="{FF2B5EF4-FFF2-40B4-BE49-F238E27FC236}">
                <a16:creationId xmlns:a16="http://schemas.microsoft.com/office/drawing/2014/main" id="{58B4D333-1BF1-4712-AA15-70066E76595C}"/>
              </a:ext>
            </a:extLst>
          </p:cNvPr>
          <p:cNvSpPr txBox="1"/>
          <p:nvPr/>
        </p:nvSpPr>
        <p:spPr>
          <a:xfrm>
            <a:off x="7008295" y="4300149"/>
            <a:ext cx="1336013" cy="338554"/>
          </a:xfrm>
          <a:prstGeom prst="rect">
            <a:avLst/>
          </a:prstGeom>
          <a:gradFill>
            <a:gsLst>
              <a:gs pos="100000">
                <a:schemeClr val="tx2">
                  <a:lumMod val="50000"/>
                </a:schemeClr>
              </a:gs>
              <a:gs pos="69000">
                <a:schemeClr val="tx2">
                  <a:lumMod val="75000"/>
                </a:schemeClr>
              </a:gs>
              <a:gs pos="90000">
                <a:schemeClr val="tx2">
                  <a:lumMod val="20000"/>
                  <a:lumOff val="80000"/>
                </a:schemeClr>
              </a:gs>
            </a:gsLst>
            <a:path path="shape">
              <a:fillToRect l="50000" t="50000" r="50000" b="50000"/>
            </a:path>
          </a:gradFill>
          <a:ln w="38100">
            <a:solidFill>
              <a:schemeClr val="tx2">
                <a:lumMod val="50000"/>
              </a:schemeClr>
            </a:solidFill>
          </a:ln>
        </p:spPr>
        <p:txBody>
          <a:bodyPr wrap="square" rtlCol="0">
            <a:spAutoFit/>
          </a:bodyPr>
          <a:lstStyle/>
          <a:p>
            <a:pPr algn="ctr" rtl="1"/>
            <a:r>
              <a:rPr lang="fa-IR" sz="1600" b="1" dirty="0">
                <a:solidFill>
                  <a:schemeClr val="bg1"/>
                </a:solidFill>
                <a:cs typeface="B Titr" panose="00000700000000000000" pitchFamily="2" charset="-78"/>
              </a:rPr>
              <a:t>ویژگی‌ها</a:t>
            </a:r>
          </a:p>
        </p:txBody>
      </p:sp>
      <p:sp>
        <p:nvSpPr>
          <p:cNvPr id="31" name="TextBox 30">
            <a:hlinkClick r:id="rId11" action="ppaction://hlinksldjump"/>
            <a:extLst>
              <a:ext uri="{FF2B5EF4-FFF2-40B4-BE49-F238E27FC236}">
                <a16:creationId xmlns:a16="http://schemas.microsoft.com/office/drawing/2014/main" id="{B36CCB54-8311-4CC6-9F8E-9F30E512BB58}"/>
              </a:ext>
            </a:extLst>
          </p:cNvPr>
          <p:cNvSpPr txBox="1"/>
          <p:nvPr/>
        </p:nvSpPr>
        <p:spPr>
          <a:xfrm>
            <a:off x="3789595" y="4300149"/>
            <a:ext cx="1336013" cy="338554"/>
          </a:xfrm>
          <a:prstGeom prst="rect">
            <a:avLst/>
          </a:prstGeom>
          <a:gradFill>
            <a:gsLst>
              <a:gs pos="100000">
                <a:schemeClr val="tx2">
                  <a:lumMod val="50000"/>
                </a:schemeClr>
              </a:gs>
              <a:gs pos="69000">
                <a:schemeClr val="tx2">
                  <a:lumMod val="75000"/>
                </a:schemeClr>
              </a:gs>
              <a:gs pos="90000">
                <a:schemeClr val="tx2">
                  <a:lumMod val="20000"/>
                  <a:lumOff val="80000"/>
                </a:schemeClr>
              </a:gs>
            </a:gsLst>
            <a:path path="shape">
              <a:fillToRect l="50000" t="50000" r="50000" b="50000"/>
            </a:path>
          </a:gradFill>
          <a:ln w="38100">
            <a:solidFill>
              <a:schemeClr val="tx2">
                <a:lumMod val="50000"/>
              </a:schemeClr>
            </a:solidFill>
          </a:ln>
        </p:spPr>
        <p:txBody>
          <a:bodyPr wrap="square" rtlCol="0">
            <a:spAutoFit/>
          </a:bodyPr>
          <a:lstStyle/>
          <a:p>
            <a:pPr algn="ctr" rtl="1"/>
            <a:r>
              <a:rPr lang="fa-IR" sz="1600" b="1" dirty="0">
                <a:solidFill>
                  <a:schemeClr val="bg1"/>
                </a:solidFill>
                <a:cs typeface="B Titr" panose="00000700000000000000" pitchFamily="2" charset="-78"/>
              </a:rPr>
              <a:t>ساختار</a:t>
            </a:r>
          </a:p>
        </p:txBody>
      </p:sp>
    </p:spTree>
    <p:extLst>
      <p:ext uri="{BB962C8B-B14F-4D97-AF65-F5344CB8AC3E}">
        <p14:creationId xmlns:p14="http://schemas.microsoft.com/office/powerpoint/2010/main" val="1813341281"/>
      </p:ext>
    </p:extLst>
  </p:cSld>
  <p:clrMapOvr>
    <a:masterClrMapping/>
  </p:clrMapOvr>
  <p:transition spd="slow">
    <p:split orient="vert"/>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 presetClass="entr" presetSubtype="1" fill="hold" grpId="0" nodeType="afterEffect" p14:presetBounceEnd="86000">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14:bounceEnd="86000">
                                          <p:cBhvr additive="base">
                                            <p:cTn id="21" dur="250" fill="hold"/>
                                            <p:tgtEl>
                                              <p:spTgt spid="11"/>
                                            </p:tgtEl>
                                            <p:attrNameLst>
                                              <p:attrName>ppt_x</p:attrName>
                                            </p:attrNameLst>
                                          </p:cBhvr>
                                          <p:tavLst>
                                            <p:tav tm="0">
                                              <p:val>
                                                <p:strVal val="#ppt_x"/>
                                              </p:val>
                                            </p:tav>
                                            <p:tav tm="100000">
                                              <p:val>
                                                <p:strVal val="#ppt_x"/>
                                              </p:val>
                                            </p:tav>
                                          </p:tavLst>
                                        </p:anim>
                                        <p:anim calcmode="lin" valueType="num" p14:bounceEnd="86000">
                                          <p:cBhvr additive="base">
                                            <p:cTn id="22" dur="250" fill="hold"/>
                                            <p:tgtEl>
                                              <p:spTgt spid="11"/>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250"/>
                                            <p:tgtEl>
                                              <p:spTgt spid="14"/>
                                            </p:tgtEl>
                                          </p:cBhvr>
                                        </p:animEffect>
                                      </p:childTnLst>
                                    </p:cTn>
                                  </p:par>
                                </p:childTnLst>
                              </p:cTn>
                            </p:par>
                            <p:par>
                              <p:cTn id="27" fill="hold">
                                <p:stCondLst>
                                  <p:cond delay="1250"/>
                                </p:stCondLst>
                                <p:childTnLst>
                                  <p:par>
                                    <p:cTn id="28" presetID="22" presetClass="entr" presetSubtype="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250"/>
                                            <p:tgtEl>
                                              <p:spTgt spid="12"/>
                                            </p:tgtEl>
                                          </p:cBhvr>
                                        </p:animEffect>
                                      </p:childTnLst>
                                    </p:cTn>
                                  </p:par>
                                </p:childTnLst>
                              </p:cTn>
                            </p:par>
                            <p:par>
                              <p:cTn id="31" fill="hold">
                                <p:stCondLst>
                                  <p:cond delay="1500"/>
                                </p:stCondLst>
                                <p:childTnLst>
                                  <p:par>
                                    <p:cTn id="32" presetID="2" presetClass="entr" presetSubtype="1" fill="hold" grpId="0" nodeType="afterEffect" p14:presetBounceEnd="86000">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14:bounceEnd="86000">
                                          <p:cBhvr additive="base">
                                            <p:cTn id="34" dur="250" fill="hold"/>
                                            <p:tgtEl>
                                              <p:spTgt spid="17"/>
                                            </p:tgtEl>
                                            <p:attrNameLst>
                                              <p:attrName>ppt_x</p:attrName>
                                            </p:attrNameLst>
                                          </p:cBhvr>
                                          <p:tavLst>
                                            <p:tav tm="0">
                                              <p:val>
                                                <p:strVal val="#ppt_x"/>
                                              </p:val>
                                            </p:tav>
                                            <p:tav tm="100000">
                                              <p:val>
                                                <p:strVal val="#ppt_x"/>
                                              </p:val>
                                            </p:tav>
                                          </p:tavLst>
                                        </p:anim>
                                        <p:anim calcmode="lin" valueType="num" p14:bounceEnd="86000">
                                          <p:cBhvr additive="base">
                                            <p:cTn id="35" dur="250" fill="hold"/>
                                            <p:tgtEl>
                                              <p:spTgt spid="17"/>
                                            </p:tgtEl>
                                            <p:attrNameLst>
                                              <p:attrName>ppt_y</p:attrName>
                                            </p:attrNameLst>
                                          </p:cBhvr>
                                          <p:tavLst>
                                            <p:tav tm="0">
                                              <p:val>
                                                <p:strVal val="0-#ppt_h/2"/>
                                              </p:val>
                                            </p:tav>
                                            <p:tav tm="100000">
                                              <p:val>
                                                <p:strVal val="#ppt_y"/>
                                              </p:val>
                                            </p:tav>
                                          </p:tavLst>
                                        </p:anim>
                                      </p:childTnLst>
                                    </p:cTn>
                                  </p:par>
                                </p:childTnLst>
                              </p:cTn>
                            </p:par>
                            <p:par>
                              <p:cTn id="36" fill="hold">
                                <p:stCondLst>
                                  <p:cond delay="1750"/>
                                </p:stCondLst>
                                <p:childTnLst>
                                  <p:par>
                                    <p:cTn id="37" presetID="22" presetClass="entr" presetSubtype="1" fill="hold" nodeType="afterEffect">
                                      <p:stCondLst>
                                        <p:cond delay="20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250"/>
                                            <p:tgtEl>
                                              <p:spTgt spid="18"/>
                                            </p:tgtEl>
                                          </p:cBhvr>
                                        </p:animEffect>
                                      </p:childTnLst>
                                    </p:cTn>
                                  </p:par>
                                </p:childTnLst>
                              </p:cTn>
                            </p:par>
                            <p:par>
                              <p:cTn id="40" fill="hold">
                                <p:stCondLst>
                                  <p:cond delay="2200"/>
                                </p:stCondLst>
                                <p:childTnLst>
                                  <p:par>
                                    <p:cTn id="41" presetID="22" presetClass="entr" presetSubtype="1"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250"/>
                                            <p:tgtEl>
                                              <p:spTgt spid="30"/>
                                            </p:tgtEl>
                                          </p:cBhvr>
                                        </p:animEffect>
                                      </p:childTnLst>
                                    </p:cTn>
                                  </p:par>
                                </p:childTnLst>
                              </p:cTn>
                            </p:par>
                            <p:par>
                              <p:cTn id="44" fill="hold">
                                <p:stCondLst>
                                  <p:cond delay="2450"/>
                                </p:stCondLst>
                                <p:childTnLst>
                                  <p:par>
                                    <p:cTn id="45" presetID="2" presetClass="entr" presetSubtype="1" fill="hold" grpId="0" nodeType="afterEffect" p14:presetBounceEnd="86000">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14:bounceEnd="86000">
                                          <p:cBhvr additive="base">
                                            <p:cTn id="47" dur="250" fill="hold"/>
                                            <p:tgtEl>
                                              <p:spTgt spid="21"/>
                                            </p:tgtEl>
                                            <p:attrNameLst>
                                              <p:attrName>ppt_x</p:attrName>
                                            </p:attrNameLst>
                                          </p:cBhvr>
                                          <p:tavLst>
                                            <p:tav tm="0">
                                              <p:val>
                                                <p:strVal val="#ppt_x"/>
                                              </p:val>
                                            </p:tav>
                                            <p:tav tm="100000">
                                              <p:val>
                                                <p:strVal val="#ppt_x"/>
                                              </p:val>
                                            </p:tav>
                                          </p:tavLst>
                                        </p:anim>
                                        <p:anim calcmode="lin" valueType="num" p14:bounceEnd="86000">
                                          <p:cBhvr additive="base">
                                            <p:cTn id="48" dur="250" fill="hold"/>
                                            <p:tgtEl>
                                              <p:spTgt spid="21"/>
                                            </p:tgtEl>
                                            <p:attrNameLst>
                                              <p:attrName>ppt_y</p:attrName>
                                            </p:attrNameLst>
                                          </p:cBhvr>
                                          <p:tavLst>
                                            <p:tav tm="0">
                                              <p:val>
                                                <p:strVal val="0-#ppt_h/2"/>
                                              </p:val>
                                            </p:tav>
                                            <p:tav tm="100000">
                                              <p:val>
                                                <p:strVal val="#ppt_y"/>
                                              </p:val>
                                            </p:tav>
                                          </p:tavLst>
                                        </p:anim>
                                      </p:childTnLst>
                                    </p:cTn>
                                  </p:par>
                                </p:childTnLst>
                              </p:cTn>
                            </p:par>
                            <p:par>
                              <p:cTn id="49" fill="hold">
                                <p:stCondLst>
                                  <p:cond delay="2700"/>
                                </p:stCondLst>
                                <p:childTnLst>
                                  <p:par>
                                    <p:cTn id="50" presetID="22" presetClass="entr" presetSubtype="1"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250"/>
                                            <p:tgtEl>
                                              <p:spTgt spid="22"/>
                                            </p:tgtEl>
                                          </p:cBhvr>
                                        </p:animEffect>
                                      </p:childTnLst>
                                    </p:cTn>
                                  </p:par>
                                </p:childTnLst>
                              </p:cTn>
                            </p:par>
                            <p:par>
                              <p:cTn id="53" fill="hold">
                                <p:stCondLst>
                                  <p:cond delay="2950"/>
                                </p:stCondLst>
                                <p:childTnLst>
                                  <p:par>
                                    <p:cTn id="54" presetID="22" presetClass="entr" presetSubtype="1"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250"/>
                                            <p:tgtEl>
                                              <p:spTgt spid="31"/>
                                            </p:tgtEl>
                                          </p:cBhvr>
                                        </p:animEffect>
                                      </p:childTnLst>
                                    </p:cTn>
                                  </p:par>
                                </p:childTnLst>
                              </p:cTn>
                            </p:par>
                            <p:par>
                              <p:cTn id="57" fill="hold">
                                <p:stCondLst>
                                  <p:cond delay="3200"/>
                                </p:stCondLst>
                                <p:childTnLst>
                                  <p:par>
                                    <p:cTn id="58" presetID="2" presetClass="entr" presetSubtype="1" fill="hold" grpId="0" nodeType="afterEffect" p14:presetBounceEnd="86000">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14:bounceEnd="86000">
                                          <p:cBhvr additive="base">
                                            <p:cTn id="60" dur="250" fill="hold"/>
                                            <p:tgtEl>
                                              <p:spTgt spid="25"/>
                                            </p:tgtEl>
                                            <p:attrNameLst>
                                              <p:attrName>ppt_x</p:attrName>
                                            </p:attrNameLst>
                                          </p:cBhvr>
                                          <p:tavLst>
                                            <p:tav tm="0">
                                              <p:val>
                                                <p:strVal val="#ppt_x"/>
                                              </p:val>
                                            </p:tav>
                                            <p:tav tm="100000">
                                              <p:val>
                                                <p:strVal val="#ppt_x"/>
                                              </p:val>
                                            </p:tav>
                                          </p:tavLst>
                                        </p:anim>
                                        <p:anim calcmode="lin" valueType="num" p14:bounceEnd="86000">
                                          <p:cBhvr additive="base">
                                            <p:cTn id="61" dur="250" fill="hold"/>
                                            <p:tgtEl>
                                              <p:spTgt spid="25"/>
                                            </p:tgtEl>
                                            <p:attrNameLst>
                                              <p:attrName>ppt_y</p:attrName>
                                            </p:attrNameLst>
                                          </p:cBhvr>
                                          <p:tavLst>
                                            <p:tav tm="0">
                                              <p:val>
                                                <p:strVal val="0-#ppt_h/2"/>
                                              </p:val>
                                            </p:tav>
                                            <p:tav tm="100000">
                                              <p:val>
                                                <p:strVal val="#ppt_y"/>
                                              </p:val>
                                            </p:tav>
                                          </p:tavLst>
                                        </p:anim>
                                      </p:childTnLst>
                                    </p:cTn>
                                  </p:par>
                                </p:childTnLst>
                              </p:cTn>
                            </p:par>
                            <p:par>
                              <p:cTn id="62" fill="hold">
                                <p:stCondLst>
                                  <p:cond delay="3450"/>
                                </p:stCondLst>
                                <p:childTnLst>
                                  <p:par>
                                    <p:cTn id="63" presetID="22" presetClass="entr" presetSubtype="1"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up)">
                                          <p:cBhvr>
                                            <p:cTn id="65" dur="250"/>
                                            <p:tgtEl>
                                              <p:spTgt spid="27"/>
                                            </p:tgtEl>
                                          </p:cBhvr>
                                        </p:animEffect>
                                      </p:childTnLst>
                                    </p:cTn>
                                  </p:par>
                                </p:childTnLst>
                              </p:cTn>
                            </p:par>
                            <p:par>
                              <p:cTn id="66" fill="hold">
                                <p:stCondLst>
                                  <p:cond delay="370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7" grpId="0" animBg="1"/>
          <p:bldP spid="21" grpId="0" animBg="1"/>
          <p:bldP spid="25" grpId="0" animBg="1"/>
          <p:bldP spid="26" grpId="0" animBg="1"/>
          <p:bldP spid="30" grpId="0" animBg="1"/>
          <p:bldP spid="3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250" fill="hold"/>
                                            <p:tgtEl>
                                              <p:spTgt spid="11"/>
                                            </p:tgtEl>
                                            <p:attrNameLst>
                                              <p:attrName>ppt_x</p:attrName>
                                            </p:attrNameLst>
                                          </p:cBhvr>
                                          <p:tavLst>
                                            <p:tav tm="0">
                                              <p:val>
                                                <p:strVal val="#ppt_x"/>
                                              </p:val>
                                            </p:tav>
                                            <p:tav tm="100000">
                                              <p:val>
                                                <p:strVal val="#ppt_x"/>
                                              </p:val>
                                            </p:tav>
                                          </p:tavLst>
                                        </p:anim>
                                        <p:anim calcmode="lin" valueType="num">
                                          <p:cBhvr additive="base">
                                            <p:cTn id="22" dur="250" fill="hold"/>
                                            <p:tgtEl>
                                              <p:spTgt spid="11"/>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250"/>
                                            <p:tgtEl>
                                              <p:spTgt spid="14"/>
                                            </p:tgtEl>
                                          </p:cBhvr>
                                        </p:animEffect>
                                      </p:childTnLst>
                                    </p:cTn>
                                  </p:par>
                                </p:childTnLst>
                              </p:cTn>
                            </p:par>
                            <p:par>
                              <p:cTn id="27" fill="hold">
                                <p:stCondLst>
                                  <p:cond delay="1250"/>
                                </p:stCondLst>
                                <p:childTnLst>
                                  <p:par>
                                    <p:cTn id="28" presetID="22" presetClass="entr" presetSubtype="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250"/>
                                            <p:tgtEl>
                                              <p:spTgt spid="12"/>
                                            </p:tgtEl>
                                          </p:cBhvr>
                                        </p:animEffect>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250" fill="hold"/>
                                            <p:tgtEl>
                                              <p:spTgt spid="17"/>
                                            </p:tgtEl>
                                            <p:attrNameLst>
                                              <p:attrName>ppt_x</p:attrName>
                                            </p:attrNameLst>
                                          </p:cBhvr>
                                          <p:tavLst>
                                            <p:tav tm="0">
                                              <p:val>
                                                <p:strVal val="#ppt_x"/>
                                              </p:val>
                                            </p:tav>
                                            <p:tav tm="100000">
                                              <p:val>
                                                <p:strVal val="#ppt_x"/>
                                              </p:val>
                                            </p:tav>
                                          </p:tavLst>
                                        </p:anim>
                                        <p:anim calcmode="lin" valueType="num">
                                          <p:cBhvr additive="base">
                                            <p:cTn id="35" dur="250" fill="hold"/>
                                            <p:tgtEl>
                                              <p:spTgt spid="17"/>
                                            </p:tgtEl>
                                            <p:attrNameLst>
                                              <p:attrName>ppt_y</p:attrName>
                                            </p:attrNameLst>
                                          </p:cBhvr>
                                          <p:tavLst>
                                            <p:tav tm="0">
                                              <p:val>
                                                <p:strVal val="0-#ppt_h/2"/>
                                              </p:val>
                                            </p:tav>
                                            <p:tav tm="100000">
                                              <p:val>
                                                <p:strVal val="#ppt_y"/>
                                              </p:val>
                                            </p:tav>
                                          </p:tavLst>
                                        </p:anim>
                                      </p:childTnLst>
                                    </p:cTn>
                                  </p:par>
                                </p:childTnLst>
                              </p:cTn>
                            </p:par>
                            <p:par>
                              <p:cTn id="36" fill="hold">
                                <p:stCondLst>
                                  <p:cond delay="1750"/>
                                </p:stCondLst>
                                <p:childTnLst>
                                  <p:par>
                                    <p:cTn id="37" presetID="22" presetClass="entr" presetSubtype="1" fill="hold" nodeType="afterEffect">
                                      <p:stCondLst>
                                        <p:cond delay="20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250"/>
                                            <p:tgtEl>
                                              <p:spTgt spid="18"/>
                                            </p:tgtEl>
                                          </p:cBhvr>
                                        </p:animEffect>
                                      </p:childTnLst>
                                    </p:cTn>
                                  </p:par>
                                </p:childTnLst>
                              </p:cTn>
                            </p:par>
                            <p:par>
                              <p:cTn id="40" fill="hold">
                                <p:stCondLst>
                                  <p:cond delay="2200"/>
                                </p:stCondLst>
                                <p:childTnLst>
                                  <p:par>
                                    <p:cTn id="41" presetID="22" presetClass="entr" presetSubtype="1"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250"/>
                                            <p:tgtEl>
                                              <p:spTgt spid="30"/>
                                            </p:tgtEl>
                                          </p:cBhvr>
                                        </p:animEffect>
                                      </p:childTnLst>
                                    </p:cTn>
                                  </p:par>
                                </p:childTnLst>
                              </p:cTn>
                            </p:par>
                            <p:par>
                              <p:cTn id="44" fill="hold">
                                <p:stCondLst>
                                  <p:cond delay="2450"/>
                                </p:stCondLst>
                                <p:childTnLst>
                                  <p:par>
                                    <p:cTn id="45" presetID="2" presetClass="entr" presetSubtype="1"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250" fill="hold"/>
                                            <p:tgtEl>
                                              <p:spTgt spid="21"/>
                                            </p:tgtEl>
                                            <p:attrNameLst>
                                              <p:attrName>ppt_x</p:attrName>
                                            </p:attrNameLst>
                                          </p:cBhvr>
                                          <p:tavLst>
                                            <p:tav tm="0">
                                              <p:val>
                                                <p:strVal val="#ppt_x"/>
                                              </p:val>
                                            </p:tav>
                                            <p:tav tm="100000">
                                              <p:val>
                                                <p:strVal val="#ppt_x"/>
                                              </p:val>
                                            </p:tav>
                                          </p:tavLst>
                                        </p:anim>
                                        <p:anim calcmode="lin" valueType="num">
                                          <p:cBhvr additive="base">
                                            <p:cTn id="48" dur="250" fill="hold"/>
                                            <p:tgtEl>
                                              <p:spTgt spid="21"/>
                                            </p:tgtEl>
                                            <p:attrNameLst>
                                              <p:attrName>ppt_y</p:attrName>
                                            </p:attrNameLst>
                                          </p:cBhvr>
                                          <p:tavLst>
                                            <p:tav tm="0">
                                              <p:val>
                                                <p:strVal val="0-#ppt_h/2"/>
                                              </p:val>
                                            </p:tav>
                                            <p:tav tm="100000">
                                              <p:val>
                                                <p:strVal val="#ppt_y"/>
                                              </p:val>
                                            </p:tav>
                                          </p:tavLst>
                                        </p:anim>
                                      </p:childTnLst>
                                    </p:cTn>
                                  </p:par>
                                </p:childTnLst>
                              </p:cTn>
                            </p:par>
                            <p:par>
                              <p:cTn id="49" fill="hold">
                                <p:stCondLst>
                                  <p:cond delay="2700"/>
                                </p:stCondLst>
                                <p:childTnLst>
                                  <p:par>
                                    <p:cTn id="50" presetID="22" presetClass="entr" presetSubtype="1"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250"/>
                                            <p:tgtEl>
                                              <p:spTgt spid="22"/>
                                            </p:tgtEl>
                                          </p:cBhvr>
                                        </p:animEffect>
                                      </p:childTnLst>
                                    </p:cTn>
                                  </p:par>
                                </p:childTnLst>
                              </p:cTn>
                            </p:par>
                            <p:par>
                              <p:cTn id="53" fill="hold">
                                <p:stCondLst>
                                  <p:cond delay="2950"/>
                                </p:stCondLst>
                                <p:childTnLst>
                                  <p:par>
                                    <p:cTn id="54" presetID="22" presetClass="entr" presetSubtype="1"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250"/>
                                            <p:tgtEl>
                                              <p:spTgt spid="31"/>
                                            </p:tgtEl>
                                          </p:cBhvr>
                                        </p:animEffect>
                                      </p:childTnLst>
                                    </p:cTn>
                                  </p:par>
                                </p:childTnLst>
                              </p:cTn>
                            </p:par>
                            <p:par>
                              <p:cTn id="57" fill="hold">
                                <p:stCondLst>
                                  <p:cond delay="3200"/>
                                </p:stCondLst>
                                <p:childTnLst>
                                  <p:par>
                                    <p:cTn id="58" presetID="2" presetClass="entr" presetSubtype="1"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250" fill="hold"/>
                                            <p:tgtEl>
                                              <p:spTgt spid="25"/>
                                            </p:tgtEl>
                                            <p:attrNameLst>
                                              <p:attrName>ppt_x</p:attrName>
                                            </p:attrNameLst>
                                          </p:cBhvr>
                                          <p:tavLst>
                                            <p:tav tm="0">
                                              <p:val>
                                                <p:strVal val="#ppt_x"/>
                                              </p:val>
                                            </p:tav>
                                            <p:tav tm="100000">
                                              <p:val>
                                                <p:strVal val="#ppt_x"/>
                                              </p:val>
                                            </p:tav>
                                          </p:tavLst>
                                        </p:anim>
                                        <p:anim calcmode="lin" valueType="num">
                                          <p:cBhvr additive="base">
                                            <p:cTn id="61" dur="250" fill="hold"/>
                                            <p:tgtEl>
                                              <p:spTgt spid="25"/>
                                            </p:tgtEl>
                                            <p:attrNameLst>
                                              <p:attrName>ppt_y</p:attrName>
                                            </p:attrNameLst>
                                          </p:cBhvr>
                                          <p:tavLst>
                                            <p:tav tm="0">
                                              <p:val>
                                                <p:strVal val="0-#ppt_h/2"/>
                                              </p:val>
                                            </p:tav>
                                            <p:tav tm="100000">
                                              <p:val>
                                                <p:strVal val="#ppt_y"/>
                                              </p:val>
                                            </p:tav>
                                          </p:tavLst>
                                        </p:anim>
                                      </p:childTnLst>
                                    </p:cTn>
                                  </p:par>
                                </p:childTnLst>
                              </p:cTn>
                            </p:par>
                            <p:par>
                              <p:cTn id="62" fill="hold">
                                <p:stCondLst>
                                  <p:cond delay="3450"/>
                                </p:stCondLst>
                                <p:childTnLst>
                                  <p:par>
                                    <p:cTn id="63" presetID="22" presetClass="entr" presetSubtype="1"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up)">
                                          <p:cBhvr>
                                            <p:cTn id="65" dur="250"/>
                                            <p:tgtEl>
                                              <p:spTgt spid="27"/>
                                            </p:tgtEl>
                                          </p:cBhvr>
                                        </p:animEffect>
                                      </p:childTnLst>
                                    </p:cTn>
                                  </p:par>
                                </p:childTnLst>
                              </p:cTn>
                            </p:par>
                            <p:par>
                              <p:cTn id="66" fill="hold">
                                <p:stCondLst>
                                  <p:cond delay="3700"/>
                                </p:stCondLst>
                                <p:childTnLst>
                                  <p:par>
                                    <p:cTn id="67" presetID="22" presetClass="entr" presetSubtype="1"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up)">
                                          <p:cBhvr>
                                            <p:cTn id="6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7" grpId="0" animBg="1"/>
          <p:bldP spid="21" grpId="0" animBg="1"/>
          <p:bldP spid="25" grpId="0" animBg="1"/>
          <p:bldP spid="26" grpId="0" animBg="1"/>
          <p:bldP spid="30" grpId="0" animBg="1"/>
          <p:bldP spid="31"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MongoDB</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معرفی</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C34BEFD5-8B5D-484F-B1A5-048F237B765D}"/>
              </a:ext>
            </a:extLst>
          </p:cNvPr>
          <p:cNvSpPr/>
          <p:nvPr/>
        </p:nvSpPr>
        <p:spPr>
          <a:xfrm>
            <a:off x="596347" y="868323"/>
            <a:ext cx="11039061" cy="646331"/>
          </a:xfrm>
          <a:prstGeom prst="rect">
            <a:avLst/>
          </a:prstGeom>
        </p:spPr>
        <p:txBody>
          <a:bodyPr wrap="square">
            <a:spAutoFit/>
          </a:bodyPr>
          <a:lstStyle/>
          <a:p>
            <a:pPr algn="r" rtl="1"/>
            <a:r>
              <a:rPr lang="en-US" dirty="0">
                <a:cs typeface="B Nazanin" panose="00000400000000000000" pitchFamily="2" charset="-78"/>
              </a:rPr>
              <a:t>MongoDB</a:t>
            </a:r>
            <a:r>
              <a:rPr lang="fa-IR" dirty="0">
                <a:cs typeface="B Nazanin" panose="00000400000000000000" pitchFamily="2" charset="-78"/>
              </a:rPr>
              <a:t> برخلاف پایگاه‌های داده‌ی رابطه‌ای که بر پایه‌ی جدول پیاده سازی می‌شوند، مبتنی بر سند ( </a:t>
            </a:r>
            <a:r>
              <a:rPr lang="en-US" dirty="0">
                <a:cs typeface="B Nazanin" panose="00000400000000000000" pitchFamily="2" charset="-78"/>
              </a:rPr>
              <a:t>document-oriented</a:t>
            </a:r>
            <a:r>
              <a:rPr lang="fa-IR" dirty="0">
                <a:cs typeface="B Nazanin" panose="00000400000000000000" pitchFamily="2" charset="-78"/>
              </a:rPr>
              <a:t> ) پیاده سازی شده و با استفاده از یک قالب پویا نظیر </a:t>
            </a:r>
            <a:r>
              <a:rPr lang="en-US" dirty="0">
                <a:cs typeface="B Nazanin" panose="00000400000000000000" pitchFamily="2" charset="-78"/>
              </a:rPr>
              <a:t>JSON</a:t>
            </a:r>
            <a:r>
              <a:rPr lang="fa-IR" dirty="0">
                <a:cs typeface="B Nazanin" panose="00000400000000000000" pitchFamily="2" charset="-78"/>
              </a:rPr>
              <a:t> به یکپارچه سازی داده‌ها می‌پردازد.</a:t>
            </a:r>
          </a:p>
        </p:txBody>
      </p:sp>
      <p:sp>
        <p:nvSpPr>
          <p:cNvPr id="11" name="Rectangle 10">
            <a:extLst>
              <a:ext uri="{FF2B5EF4-FFF2-40B4-BE49-F238E27FC236}">
                <a16:creationId xmlns:a16="http://schemas.microsoft.com/office/drawing/2014/main" id="{36634D7C-7877-4F59-BEF7-E0A3971D6C9F}"/>
              </a:ext>
            </a:extLst>
          </p:cNvPr>
          <p:cNvSpPr/>
          <p:nvPr/>
        </p:nvSpPr>
        <p:spPr>
          <a:xfrm>
            <a:off x="596347" y="2249996"/>
            <a:ext cx="3858695" cy="1477328"/>
          </a:xfrm>
          <a:prstGeom prst="rect">
            <a:avLst/>
          </a:prstGeom>
        </p:spPr>
        <p:txBody>
          <a:bodyPr wrap="square">
            <a:spAutoFit/>
          </a:bodyPr>
          <a:lstStyle/>
          <a:p>
            <a:pPr algn="l"/>
            <a:r>
              <a:rPr lang="en-US" dirty="0">
                <a:cs typeface="B Nazanin" panose="00000400000000000000" pitchFamily="2" charset="-78"/>
              </a:rPr>
              <a:t>Developers : </a:t>
            </a:r>
            <a:r>
              <a:rPr lang="en-US" dirty="0">
                <a:solidFill>
                  <a:schemeClr val="accent1">
                    <a:lumMod val="50000"/>
                  </a:schemeClr>
                </a:solidFill>
                <a:cs typeface="B Nazanin" panose="00000400000000000000" pitchFamily="2" charset="-78"/>
              </a:rPr>
              <a:t>MongoDB inc.</a:t>
            </a:r>
          </a:p>
          <a:p>
            <a:pPr algn="l"/>
            <a:r>
              <a:rPr lang="en-US" dirty="0">
                <a:cs typeface="B Nazanin" panose="00000400000000000000" pitchFamily="2" charset="-78"/>
              </a:rPr>
              <a:t>Initial Release : </a:t>
            </a:r>
            <a:r>
              <a:rPr lang="en-US" dirty="0">
                <a:solidFill>
                  <a:schemeClr val="accent1">
                    <a:lumMod val="50000"/>
                  </a:schemeClr>
                </a:solidFill>
                <a:cs typeface="B Nazanin" panose="00000400000000000000" pitchFamily="2" charset="-78"/>
              </a:rPr>
              <a:t>2007</a:t>
            </a:r>
          </a:p>
          <a:p>
            <a:pPr algn="l"/>
            <a:r>
              <a:rPr lang="en-US" dirty="0">
                <a:cs typeface="B Nazanin" panose="00000400000000000000" pitchFamily="2" charset="-78"/>
              </a:rPr>
              <a:t>Written in : </a:t>
            </a:r>
            <a:r>
              <a:rPr lang="en-US" dirty="0">
                <a:solidFill>
                  <a:schemeClr val="accent1">
                    <a:lumMod val="50000"/>
                  </a:schemeClr>
                </a:solidFill>
                <a:cs typeface="B Nazanin" panose="00000400000000000000" pitchFamily="2" charset="-78"/>
              </a:rPr>
              <a:t>C, C++, Java Script</a:t>
            </a:r>
          </a:p>
          <a:p>
            <a:pPr algn="l"/>
            <a:r>
              <a:rPr lang="en-US" dirty="0">
                <a:cs typeface="B Nazanin" panose="00000400000000000000" pitchFamily="2" charset="-78"/>
              </a:rPr>
              <a:t>Operation System : </a:t>
            </a:r>
            <a:r>
              <a:rPr lang="en-US" dirty="0">
                <a:solidFill>
                  <a:schemeClr val="accent1">
                    <a:lumMod val="50000"/>
                  </a:schemeClr>
                </a:solidFill>
                <a:cs typeface="B Nazanin" panose="00000400000000000000" pitchFamily="2" charset="-78"/>
              </a:rPr>
              <a:t>Cross Platform</a:t>
            </a:r>
          </a:p>
          <a:p>
            <a:pPr algn="l"/>
            <a:r>
              <a:rPr lang="en-US" dirty="0">
                <a:cs typeface="B Nazanin" panose="00000400000000000000" pitchFamily="2" charset="-78"/>
              </a:rPr>
              <a:t>Type : </a:t>
            </a:r>
            <a:r>
              <a:rPr lang="en-US" dirty="0">
                <a:solidFill>
                  <a:schemeClr val="accent1">
                    <a:lumMod val="50000"/>
                  </a:schemeClr>
                </a:solidFill>
                <a:cs typeface="B Nazanin" panose="00000400000000000000" pitchFamily="2" charset="-78"/>
              </a:rPr>
              <a:t>Document-Oriented Database</a:t>
            </a:r>
          </a:p>
        </p:txBody>
      </p:sp>
      <p:sp>
        <p:nvSpPr>
          <p:cNvPr id="12" name="Rectangle 11">
            <a:extLst>
              <a:ext uri="{FF2B5EF4-FFF2-40B4-BE49-F238E27FC236}">
                <a16:creationId xmlns:a16="http://schemas.microsoft.com/office/drawing/2014/main" id="{6DAB2C46-AA25-4013-8688-8B7F46F0967F}"/>
              </a:ext>
            </a:extLst>
          </p:cNvPr>
          <p:cNvSpPr/>
          <p:nvPr/>
        </p:nvSpPr>
        <p:spPr>
          <a:xfrm>
            <a:off x="596347" y="1683658"/>
            <a:ext cx="3020892" cy="461665"/>
          </a:xfrm>
          <a:prstGeom prst="rect">
            <a:avLst/>
          </a:prstGeom>
          <a:noFill/>
        </p:spPr>
        <p:txBody>
          <a:bodyPr wrap="none" lIns="91440" tIns="45720" rIns="91440" bIns="45720">
            <a:spAutoFit/>
          </a:bodyPr>
          <a:lstStyle/>
          <a:p>
            <a:pPr algn="ctr"/>
            <a:r>
              <a:rPr lang="en-US" sz="2400" b="1" u="sng" dirty="0">
                <a:ln w="9525">
                  <a:solidFill>
                    <a:schemeClr val="bg1"/>
                  </a:solidFill>
                  <a:prstDash val="solid"/>
                </a:ln>
                <a:effectLst>
                  <a:outerShdw blurRad="12700" dist="38100" dir="2700000" algn="tl" rotWithShape="0">
                    <a:schemeClr val="bg1">
                      <a:lumMod val="50000"/>
                    </a:schemeClr>
                  </a:outerShdw>
                </a:effectLst>
                <a:cs typeface="B Titr" panose="00000700000000000000" pitchFamily="2" charset="-78"/>
              </a:rPr>
              <a:t>MongoDB Highlights : </a:t>
            </a:r>
          </a:p>
        </p:txBody>
      </p:sp>
    </p:spTree>
    <p:extLst>
      <p:ext uri="{BB962C8B-B14F-4D97-AF65-F5344CB8AC3E}">
        <p14:creationId xmlns:p14="http://schemas.microsoft.com/office/powerpoint/2010/main" val="26547005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right)">
                                      <p:cBhvr>
                                        <p:cTn id="21" dur="250"/>
                                        <p:tgtEl>
                                          <p:spTgt spid="10">
                                            <p:txEl>
                                              <p:pRg st="0" end="0"/>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250"/>
                                        <p:tgtEl>
                                          <p:spTgt spid="12"/>
                                        </p:tgtEl>
                                      </p:cBhvr>
                                    </p:animEffect>
                                  </p:childTnLst>
                                </p:cTn>
                              </p:par>
                            </p:childTnLst>
                          </p:cTn>
                        </p:par>
                        <p:par>
                          <p:cTn id="26" fill="hold">
                            <p:stCondLst>
                              <p:cond delay="1250"/>
                            </p:stCondLst>
                            <p:childTnLst>
                              <p:par>
                                <p:cTn id="27" presetID="22" presetClass="entr" presetSubtype="8" fill="hold" grpId="0"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left)">
                                      <p:cBhvr>
                                        <p:cTn id="29" dur="250"/>
                                        <p:tgtEl>
                                          <p:spTgt spid="11">
                                            <p:txEl>
                                              <p:pRg st="0" end="0"/>
                                            </p:txEl>
                                          </p:spTgt>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wipe(left)">
                                      <p:cBhvr>
                                        <p:cTn id="33" dur="250"/>
                                        <p:tgtEl>
                                          <p:spTgt spid="11">
                                            <p:txEl>
                                              <p:pRg st="1" end="1"/>
                                            </p:txEl>
                                          </p:spTgt>
                                        </p:tgtEl>
                                      </p:cBhvr>
                                    </p:animEffect>
                                  </p:childTnLst>
                                </p:cTn>
                              </p:par>
                            </p:childTnLst>
                          </p:cTn>
                        </p:par>
                        <p:par>
                          <p:cTn id="34" fill="hold">
                            <p:stCondLst>
                              <p:cond delay="1750"/>
                            </p:stCondLst>
                            <p:childTnLst>
                              <p:par>
                                <p:cTn id="35" presetID="22" presetClass="entr" presetSubtype="8" fill="hold" grpId="0" nodeType="after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Effect transition="in" filter="wipe(left)">
                                      <p:cBhvr>
                                        <p:cTn id="37" dur="250"/>
                                        <p:tgtEl>
                                          <p:spTgt spid="11">
                                            <p:txEl>
                                              <p:pRg st="2" end="2"/>
                                            </p:txEl>
                                          </p:spTgt>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animEffect transition="in" filter="wipe(left)">
                                      <p:cBhvr>
                                        <p:cTn id="41" dur="250"/>
                                        <p:tgtEl>
                                          <p:spTgt spid="11">
                                            <p:txEl>
                                              <p:pRg st="3" end="3"/>
                                            </p:txEl>
                                          </p:spTgt>
                                        </p:tgtEl>
                                      </p:cBhvr>
                                    </p:animEffect>
                                  </p:childTnLst>
                                </p:cTn>
                              </p:par>
                            </p:childTnLst>
                          </p:cTn>
                        </p:par>
                        <p:par>
                          <p:cTn id="42" fill="hold">
                            <p:stCondLst>
                              <p:cond delay="2250"/>
                            </p:stCondLst>
                            <p:childTnLst>
                              <p:par>
                                <p:cTn id="43" presetID="22" presetClass="entr" presetSubtype="8" fill="hold" grpId="0" nodeType="afterEffect">
                                  <p:stCondLst>
                                    <p:cond delay="0"/>
                                  </p:stCondLst>
                                  <p:childTnLst>
                                    <p:set>
                                      <p:cBhvr>
                                        <p:cTn id="44" dur="1" fill="hold">
                                          <p:stCondLst>
                                            <p:cond delay="0"/>
                                          </p:stCondLst>
                                        </p:cTn>
                                        <p:tgtEl>
                                          <p:spTgt spid="11">
                                            <p:txEl>
                                              <p:pRg st="4" end="4"/>
                                            </p:txEl>
                                          </p:spTgt>
                                        </p:tgtEl>
                                        <p:attrNameLst>
                                          <p:attrName>style.visibility</p:attrName>
                                        </p:attrNameLst>
                                      </p:cBhvr>
                                      <p:to>
                                        <p:strVal val="visible"/>
                                      </p:to>
                                    </p:set>
                                    <p:animEffect transition="in" filter="wipe(left)">
                                      <p:cBhvr>
                                        <p:cTn id="45" dur="25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uild="p"/>
      <p:bldP spid="11" grpId="0" build="p"/>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MongoDB</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ویژگی‌ها</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99A1F43D-97CE-4D38-A342-F86B8E1B179B}"/>
              </a:ext>
            </a:extLst>
          </p:cNvPr>
          <p:cNvSpPr/>
          <p:nvPr/>
        </p:nvSpPr>
        <p:spPr>
          <a:xfrm>
            <a:off x="596347" y="900218"/>
            <a:ext cx="11039061" cy="2862322"/>
          </a:xfrm>
          <a:prstGeom prst="rect">
            <a:avLst/>
          </a:prstGeom>
        </p:spPr>
        <p:txBody>
          <a:bodyPr wrap="square">
            <a:spAutoFit/>
          </a:bodyPr>
          <a:lstStyle/>
          <a:p>
            <a:pPr algn="r" rtl="1"/>
            <a:r>
              <a:rPr lang="fa-IR" dirty="0">
                <a:cs typeface="B Nazanin" panose="00000400000000000000" pitchFamily="2" charset="-78"/>
              </a:rPr>
              <a:t>1 – فاقد شِمای خاصی می‌باشد. </a:t>
            </a:r>
          </a:p>
          <a:p>
            <a:pPr algn="r" rtl="1"/>
            <a:r>
              <a:rPr lang="fa-IR" dirty="0">
                <a:cs typeface="B Nazanin" panose="00000400000000000000" pitchFamily="2" charset="-78"/>
              </a:rPr>
              <a:t>2 – بر روی سیستم‌های عامل ویندوز، مکینتاش، و سولاریس قابل اجرا می‌باشد.</a:t>
            </a:r>
          </a:p>
          <a:p>
            <a:pPr algn="r" rtl="1"/>
            <a:r>
              <a:rPr lang="fa-IR" dirty="0">
                <a:cs typeface="B Nazanin" panose="00000400000000000000" pitchFamily="2" charset="-78"/>
              </a:rPr>
              <a:t>3 – پشتیبانی از </a:t>
            </a:r>
            <a:r>
              <a:rPr lang="en-US" dirty="0">
                <a:cs typeface="B Nazanin" panose="00000400000000000000" pitchFamily="2" charset="-78"/>
              </a:rPr>
              <a:t>Scalling out</a:t>
            </a:r>
            <a:r>
              <a:rPr lang="fa-IR" dirty="0">
                <a:cs typeface="B Nazanin" panose="00000400000000000000" pitchFamily="2" charset="-78"/>
              </a:rPr>
              <a:t> </a:t>
            </a:r>
          </a:p>
          <a:p>
            <a:pPr algn="r" rtl="1"/>
            <a:r>
              <a:rPr lang="fa-IR" dirty="0">
                <a:cs typeface="B Nazanin" panose="00000400000000000000" pitchFamily="2" charset="-78"/>
              </a:rPr>
              <a:t>4 – سیستم را در برابر خاموش شدن ناگهانی حمایت می‌کند.</a:t>
            </a:r>
          </a:p>
          <a:p>
            <a:pPr algn="r" rtl="1"/>
            <a:r>
              <a:rPr lang="fa-IR" dirty="0">
                <a:cs typeface="B Nazanin" panose="00000400000000000000" pitchFamily="2" charset="-78"/>
              </a:rPr>
              <a:t>5 – تکنیک </a:t>
            </a:r>
            <a:r>
              <a:rPr lang="en-US" dirty="0">
                <a:cs typeface="B Nazanin" panose="00000400000000000000" pitchFamily="2" charset="-78"/>
              </a:rPr>
              <a:t>master-slave replication</a:t>
            </a:r>
            <a:r>
              <a:rPr lang="fa-IR" dirty="0">
                <a:cs typeface="B Nazanin" panose="00000400000000000000" pitchFamily="2" charset="-78"/>
              </a:rPr>
              <a:t> ( گره اصلی : خواندن و نوشتن – گره فرعی : کپی از گره اصلی )</a:t>
            </a:r>
            <a:endParaRPr lang="en-US" dirty="0">
              <a:cs typeface="B Nazanin" panose="00000400000000000000" pitchFamily="2" charset="-78"/>
            </a:endParaRPr>
          </a:p>
          <a:p>
            <a:pPr algn="r" rtl="1"/>
            <a:r>
              <a:rPr lang="fa-IR" dirty="0">
                <a:cs typeface="B Nazanin" panose="00000400000000000000" pitchFamily="2" charset="-78"/>
              </a:rPr>
              <a:t>6 – نیازی به ذخیره کردن مقادیر </a:t>
            </a:r>
            <a:r>
              <a:rPr lang="en-US" dirty="0">
                <a:cs typeface="B Nazanin" panose="00000400000000000000" pitchFamily="2" charset="-78"/>
              </a:rPr>
              <a:t>Null</a:t>
            </a:r>
            <a:r>
              <a:rPr lang="fa-IR" dirty="0">
                <a:cs typeface="B Nazanin" panose="00000400000000000000" pitchFamily="2" charset="-78"/>
              </a:rPr>
              <a:t> ندارد.</a:t>
            </a:r>
            <a:endParaRPr lang="en-US" dirty="0">
              <a:cs typeface="B Nazanin" panose="00000400000000000000" pitchFamily="2" charset="-78"/>
            </a:endParaRPr>
          </a:p>
          <a:p>
            <a:pPr algn="r" rtl="1"/>
            <a:r>
              <a:rPr lang="fa-IR" dirty="0">
                <a:cs typeface="B Nazanin" panose="00000400000000000000" pitchFamily="2" charset="-78"/>
              </a:rPr>
              <a:t>7 – </a:t>
            </a:r>
            <a:r>
              <a:rPr lang="en-US" dirty="0">
                <a:cs typeface="B Nazanin" panose="00000400000000000000" pitchFamily="2" charset="-78"/>
              </a:rPr>
              <a:t>Open source</a:t>
            </a:r>
            <a:r>
              <a:rPr lang="fa-IR" dirty="0">
                <a:cs typeface="B Nazanin" panose="00000400000000000000" pitchFamily="2" charset="-78"/>
              </a:rPr>
              <a:t> و رایگان است.</a:t>
            </a:r>
          </a:p>
          <a:p>
            <a:pPr algn="r" rtl="1"/>
            <a:r>
              <a:rPr lang="fa-IR" dirty="0">
                <a:cs typeface="B Nazanin" panose="00000400000000000000" pitchFamily="2" charset="-78"/>
              </a:rPr>
              <a:t>8 – از تراکنش‌ها پشتیبانی نمی‌کند.</a:t>
            </a:r>
          </a:p>
          <a:p>
            <a:pPr algn="r" rtl="1"/>
            <a:r>
              <a:rPr lang="fa-IR" dirty="0">
                <a:cs typeface="B Nazanin" panose="00000400000000000000" pitchFamily="2" charset="-78"/>
              </a:rPr>
              <a:t>9 – از </a:t>
            </a:r>
            <a:r>
              <a:rPr lang="en-US" dirty="0">
                <a:cs typeface="B Nazanin" panose="00000400000000000000" pitchFamily="2" charset="-78"/>
              </a:rPr>
              <a:t>join</a:t>
            </a:r>
            <a:r>
              <a:rPr lang="fa-IR" dirty="0">
                <a:cs typeface="B Nazanin" panose="00000400000000000000" pitchFamily="2" charset="-78"/>
              </a:rPr>
              <a:t> پشتیبانی نمی‌کند.</a:t>
            </a:r>
          </a:p>
          <a:p>
            <a:pPr algn="r" rtl="1"/>
            <a:r>
              <a:rPr lang="fa-IR" dirty="0">
                <a:cs typeface="B Nazanin" panose="00000400000000000000" pitchFamily="2" charset="-78"/>
              </a:rPr>
              <a:t>10 – در برخی موارد، انعطاف پذیری در پرس‌وجوها کم است.</a:t>
            </a:r>
          </a:p>
        </p:txBody>
      </p:sp>
    </p:spTree>
    <p:extLst>
      <p:ext uri="{BB962C8B-B14F-4D97-AF65-F5344CB8AC3E}">
        <p14:creationId xmlns:p14="http://schemas.microsoft.com/office/powerpoint/2010/main" val="282248483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right)">
                                      <p:cBhvr>
                                        <p:cTn id="21" dur="250"/>
                                        <p:tgtEl>
                                          <p:spTgt spid="10">
                                            <p:txEl>
                                              <p:pRg st="0" end="0"/>
                                            </p:txEl>
                                          </p:spTgt>
                                        </p:tgtEl>
                                      </p:cBhvr>
                                    </p:animEffect>
                                  </p:childTnLst>
                                </p:cTn>
                              </p:par>
                            </p:childTnLst>
                          </p:cTn>
                        </p:par>
                        <p:par>
                          <p:cTn id="22" fill="hold">
                            <p:stCondLst>
                              <p:cond delay="1000"/>
                            </p:stCondLst>
                            <p:childTnLst>
                              <p:par>
                                <p:cTn id="23" presetID="22" presetClass="entr" presetSubtype="2" fill="hold" grpId="0" nodeType="after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wipe(right)">
                                      <p:cBhvr>
                                        <p:cTn id="25" dur="250"/>
                                        <p:tgtEl>
                                          <p:spTgt spid="10">
                                            <p:txEl>
                                              <p:pRg st="1" end="1"/>
                                            </p:txEl>
                                          </p:spTgt>
                                        </p:tgtEl>
                                      </p:cBhvr>
                                    </p:animEffect>
                                  </p:childTnLst>
                                </p:cTn>
                              </p:par>
                            </p:childTnLst>
                          </p:cTn>
                        </p:par>
                        <p:par>
                          <p:cTn id="26" fill="hold">
                            <p:stCondLst>
                              <p:cond delay="1250"/>
                            </p:stCondLst>
                            <p:childTnLst>
                              <p:par>
                                <p:cTn id="27" presetID="22" presetClass="entr" presetSubtype="2" fill="hold" grpId="0" nodeType="after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wipe(right)">
                                      <p:cBhvr>
                                        <p:cTn id="29" dur="250"/>
                                        <p:tgtEl>
                                          <p:spTgt spid="10">
                                            <p:txEl>
                                              <p:pRg st="2" end="2"/>
                                            </p:txEl>
                                          </p:spTgt>
                                        </p:tgtEl>
                                      </p:cBhvr>
                                    </p:animEffect>
                                  </p:childTnLst>
                                </p:cTn>
                              </p:par>
                            </p:childTnLst>
                          </p:cTn>
                        </p:par>
                        <p:par>
                          <p:cTn id="30" fill="hold">
                            <p:stCondLst>
                              <p:cond delay="1500"/>
                            </p:stCondLst>
                            <p:childTnLst>
                              <p:par>
                                <p:cTn id="31" presetID="22" presetClass="entr" presetSubtype="2" fill="hold" grpId="0" nodeType="after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wipe(right)">
                                      <p:cBhvr>
                                        <p:cTn id="33" dur="250"/>
                                        <p:tgtEl>
                                          <p:spTgt spid="10">
                                            <p:txEl>
                                              <p:pRg st="3" end="3"/>
                                            </p:txEl>
                                          </p:spTgt>
                                        </p:tgtEl>
                                      </p:cBhvr>
                                    </p:animEffect>
                                  </p:childTnLst>
                                </p:cTn>
                              </p:par>
                            </p:childTnLst>
                          </p:cTn>
                        </p:par>
                        <p:par>
                          <p:cTn id="34" fill="hold">
                            <p:stCondLst>
                              <p:cond delay="1750"/>
                            </p:stCondLst>
                            <p:childTnLst>
                              <p:par>
                                <p:cTn id="35" presetID="22" presetClass="entr" presetSubtype="2" fill="hold" grpId="0" nodeType="after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wipe(right)">
                                      <p:cBhvr>
                                        <p:cTn id="37" dur="250"/>
                                        <p:tgtEl>
                                          <p:spTgt spid="10">
                                            <p:txEl>
                                              <p:pRg st="4" end="4"/>
                                            </p:txEl>
                                          </p:spTgt>
                                        </p:tgtEl>
                                      </p:cBhvr>
                                    </p:animEffect>
                                  </p:childTnLst>
                                </p:cTn>
                              </p:par>
                            </p:childTnLst>
                          </p:cTn>
                        </p:par>
                        <p:par>
                          <p:cTn id="38" fill="hold">
                            <p:stCondLst>
                              <p:cond delay="2000"/>
                            </p:stCondLst>
                            <p:childTnLst>
                              <p:par>
                                <p:cTn id="39" presetID="22" presetClass="entr" presetSubtype="2" fill="hold" grpId="0" nodeType="afterEffect">
                                  <p:stCondLst>
                                    <p:cond delay="0"/>
                                  </p:stCondLst>
                                  <p:childTnLst>
                                    <p:set>
                                      <p:cBhvr>
                                        <p:cTn id="40" dur="1" fill="hold">
                                          <p:stCondLst>
                                            <p:cond delay="0"/>
                                          </p:stCondLst>
                                        </p:cTn>
                                        <p:tgtEl>
                                          <p:spTgt spid="10">
                                            <p:txEl>
                                              <p:pRg st="5" end="5"/>
                                            </p:txEl>
                                          </p:spTgt>
                                        </p:tgtEl>
                                        <p:attrNameLst>
                                          <p:attrName>style.visibility</p:attrName>
                                        </p:attrNameLst>
                                      </p:cBhvr>
                                      <p:to>
                                        <p:strVal val="visible"/>
                                      </p:to>
                                    </p:set>
                                    <p:animEffect transition="in" filter="wipe(right)">
                                      <p:cBhvr>
                                        <p:cTn id="41" dur="250"/>
                                        <p:tgtEl>
                                          <p:spTgt spid="10">
                                            <p:txEl>
                                              <p:pRg st="5" end="5"/>
                                            </p:txEl>
                                          </p:spTgt>
                                        </p:tgtEl>
                                      </p:cBhvr>
                                    </p:animEffect>
                                  </p:childTnLst>
                                </p:cTn>
                              </p:par>
                            </p:childTnLst>
                          </p:cTn>
                        </p:par>
                        <p:par>
                          <p:cTn id="42" fill="hold">
                            <p:stCondLst>
                              <p:cond delay="2250"/>
                            </p:stCondLst>
                            <p:childTnLst>
                              <p:par>
                                <p:cTn id="43" presetID="22" presetClass="entr" presetSubtype="2" fill="hold" grpId="0" nodeType="afterEffect">
                                  <p:stCondLst>
                                    <p:cond delay="0"/>
                                  </p:stCondLst>
                                  <p:childTnLst>
                                    <p:set>
                                      <p:cBhvr>
                                        <p:cTn id="44" dur="1" fill="hold">
                                          <p:stCondLst>
                                            <p:cond delay="0"/>
                                          </p:stCondLst>
                                        </p:cTn>
                                        <p:tgtEl>
                                          <p:spTgt spid="10">
                                            <p:txEl>
                                              <p:pRg st="6" end="6"/>
                                            </p:txEl>
                                          </p:spTgt>
                                        </p:tgtEl>
                                        <p:attrNameLst>
                                          <p:attrName>style.visibility</p:attrName>
                                        </p:attrNameLst>
                                      </p:cBhvr>
                                      <p:to>
                                        <p:strVal val="visible"/>
                                      </p:to>
                                    </p:set>
                                    <p:animEffect transition="in" filter="wipe(right)">
                                      <p:cBhvr>
                                        <p:cTn id="45" dur="250"/>
                                        <p:tgtEl>
                                          <p:spTgt spid="10">
                                            <p:txEl>
                                              <p:pRg st="6" end="6"/>
                                            </p:txEl>
                                          </p:spTgt>
                                        </p:tgtEl>
                                      </p:cBhvr>
                                    </p:animEffect>
                                  </p:childTnLst>
                                </p:cTn>
                              </p:par>
                            </p:childTnLst>
                          </p:cTn>
                        </p:par>
                        <p:par>
                          <p:cTn id="46" fill="hold">
                            <p:stCondLst>
                              <p:cond delay="2500"/>
                            </p:stCondLst>
                            <p:childTnLst>
                              <p:par>
                                <p:cTn id="47" presetID="22" presetClass="entr" presetSubtype="2" fill="hold" grpId="0" nodeType="afterEffect">
                                  <p:stCondLst>
                                    <p:cond delay="0"/>
                                  </p:stCondLst>
                                  <p:childTnLst>
                                    <p:set>
                                      <p:cBhvr>
                                        <p:cTn id="48" dur="1" fill="hold">
                                          <p:stCondLst>
                                            <p:cond delay="0"/>
                                          </p:stCondLst>
                                        </p:cTn>
                                        <p:tgtEl>
                                          <p:spTgt spid="10">
                                            <p:txEl>
                                              <p:pRg st="7" end="7"/>
                                            </p:txEl>
                                          </p:spTgt>
                                        </p:tgtEl>
                                        <p:attrNameLst>
                                          <p:attrName>style.visibility</p:attrName>
                                        </p:attrNameLst>
                                      </p:cBhvr>
                                      <p:to>
                                        <p:strVal val="visible"/>
                                      </p:to>
                                    </p:set>
                                    <p:animEffect transition="in" filter="wipe(right)">
                                      <p:cBhvr>
                                        <p:cTn id="49" dur="250"/>
                                        <p:tgtEl>
                                          <p:spTgt spid="10">
                                            <p:txEl>
                                              <p:pRg st="7" end="7"/>
                                            </p:txEl>
                                          </p:spTgt>
                                        </p:tgtEl>
                                      </p:cBhvr>
                                    </p:animEffect>
                                  </p:childTnLst>
                                </p:cTn>
                              </p:par>
                            </p:childTnLst>
                          </p:cTn>
                        </p:par>
                        <p:par>
                          <p:cTn id="50" fill="hold">
                            <p:stCondLst>
                              <p:cond delay="2750"/>
                            </p:stCondLst>
                            <p:childTnLst>
                              <p:par>
                                <p:cTn id="51" presetID="22" presetClass="entr" presetSubtype="2" fill="hold" grpId="0" nodeType="afterEffect">
                                  <p:stCondLst>
                                    <p:cond delay="0"/>
                                  </p:stCondLst>
                                  <p:childTnLst>
                                    <p:set>
                                      <p:cBhvr>
                                        <p:cTn id="52" dur="1" fill="hold">
                                          <p:stCondLst>
                                            <p:cond delay="0"/>
                                          </p:stCondLst>
                                        </p:cTn>
                                        <p:tgtEl>
                                          <p:spTgt spid="10">
                                            <p:txEl>
                                              <p:pRg st="8" end="8"/>
                                            </p:txEl>
                                          </p:spTgt>
                                        </p:tgtEl>
                                        <p:attrNameLst>
                                          <p:attrName>style.visibility</p:attrName>
                                        </p:attrNameLst>
                                      </p:cBhvr>
                                      <p:to>
                                        <p:strVal val="visible"/>
                                      </p:to>
                                    </p:set>
                                    <p:animEffect transition="in" filter="wipe(right)">
                                      <p:cBhvr>
                                        <p:cTn id="53" dur="250"/>
                                        <p:tgtEl>
                                          <p:spTgt spid="10">
                                            <p:txEl>
                                              <p:pRg st="8" end="8"/>
                                            </p:txEl>
                                          </p:spTgt>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10">
                                            <p:txEl>
                                              <p:pRg st="9" end="9"/>
                                            </p:txEl>
                                          </p:spTgt>
                                        </p:tgtEl>
                                        <p:attrNameLst>
                                          <p:attrName>style.visibility</p:attrName>
                                        </p:attrNameLst>
                                      </p:cBhvr>
                                      <p:to>
                                        <p:strVal val="visible"/>
                                      </p:to>
                                    </p:set>
                                    <p:animEffect transition="in" filter="wipe(right)">
                                      <p:cBhvr>
                                        <p:cTn id="57" dur="25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MongoDB</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ساختار</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F279091F-B480-4924-A2F7-FD0E431AFD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40615" y="1574318"/>
            <a:ext cx="5294793" cy="3180157"/>
          </a:xfrm>
          <a:prstGeom prst="rect">
            <a:avLst/>
          </a:prstGeom>
          <a:effectLst>
            <a:outerShdw blurRad="127000" dist="127000" dir="1800000" algn="tl" rotWithShape="0">
              <a:schemeClr val="tx2">
                <a:lumMod val="50000"/>
              </a:schemeClr>
            </a:outerShdw>
          </a:effectLst>
        </p:spPr>
      </p:pic>
      <p:pic>
        <p:nvPicPr>
          <p:cNvPr id="11" name="Picture 10">
            <a:extLst>
              <a:ext uri="{FF2B5EF4-FFF2-40B4-BE49-F238E27FC236}">
                <a16:creationId xmlns:a16="http://schemas.microsoft.com/office/drawing/2014/main" id="{84AFB82F-0B02-4905-A27C-DB95E88BB5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6347" y="1574317"/>
            <a:ext cx="5343906" cy="3180157"/>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97611943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مفاهیم پایه‌ای و مبنایی</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23" name="Rectangle 22">
            <a:hlinkClick r:id="rId10" action="ppaction://hlinksldjump"/>
            <a:extLst>
              <a:ext uri="{FF2B5EF4-FFF2-40B4-BE49-F238E27FC236}">
                <a16:creationId xmlns:a16="http://schemas.microsoft.com/office/drawing/2014/main" id="{DE3F818F-14C0-4BA6-9C53-BCEF15FA5A94}"/>
              </a:ext>
            </a:extLst>
          </p:cNvPr>
          <p:cNvSpPr/>
          <p:nvPr/>
        </p:nvSpPr>
        <p:spPr>
          <a:xfrm>
            <a:off x="6716510" y="3032805"/>
            <a:ext cx="4288409" cy="461665"/>
          </a:xfrm>
          <a:prstGeom prst="rect">
            <a:avLst/>
          </a:prstGeom>
          <a:gradFill>
            <a:gsLst>
              <a:gs pos="61000">
                <a:schemeClr val="bg1"/>
              </a:gs>
              <a:gs pos="100000">
                <a:schemeClr val="accent5">
                  <a:lumMod val="75000"/>
                </a:schemeClr>
              </a:gs>
              <a:gs pos="93000">
                <a:schemeClr val="accent5">
                  <a:lumMod val="50000"/>
                </a:schemeClr>
              </a:gs>
            </a:gsLst>
            <a:path path="shape">
              <a:fillToRect l="50000" t="50000" r="50000" b="50000"/>
            </a:path>
          </a:gradFill>
        </p:spPr>
        <p:txBody>
          <a:bodyPr wrap="square">
            <a:spAutoFit/>
          </a:bodyPr>
          <a:lstStyle/>
          <a:p>
            <a:pPr algn="ctr" rtl="1"/>
            <a:r>
              <a:rPr lang="fa-IR" sz="2400" b="1" dirty="0">
                <a:solidFill>
                  <a:schemeClr val="accent1">
                    <a:lumMod val="50000"/>
                  </a:schemeClr>
                </a:solidFill>
                <a:latin typeface="Calibri" panose="020F0502020204030204" pitchFamily="34" charset="0"/>
                <a:cs typeface="B Nazanin" panose="00000400000000000000" pitchFamily="2" charset="-78"/>
              </a:rPr>
              <a:t>مفهوم </a:t>
            </a:r>
            <a:r>
              <a:rPr lang="en-US" sz="2400" b="1" dirty="0">
                <a:solidFill>
                  <a:schemeClr val="accent1">
                    <a:lumMod val="50000"/>
                  </a:schemeClr>
                </a:solidFill>
                <a:latin typeface="Calibri" panose="020F0502020204030204" pitchFamily="34" charset="0"/>
                <a:cs typeface="B Nazanin" panose="00000400000000000000" pitchFamily="2" charset="-78"/>
              </a:rPr>
              <a:t>ACID</a:t>
            </a:r>
            <a:endParaRPr lang="en-US" sz="2400" b="1" dirty="0">
              <a:solidFill>
                <a:schemeClr val="accent1">
                  <a:lumMod val="50000"/>
                </a:schemeClr>
              </a:solidFill>
              <a:cs typeface="B Nazanin" panose="00000400000000000000" pitchFamily="2" charset="-78"/>
            </a:endParaRPr>
          </a:p>
        </p:txBody>
      </p:sp>
      <p:sp>
        <p:nvSpPr>
          <p:cNvPr id="24" name="Rectangle 23">
            <a:hlinkClick r:id="rId11" action="ppaction://hlinksldjump"/>
            <a:extLst>
              <a:ext uri="{FF2B5EF4-FFF2-40B4-BE49-F238E27FC236}">
                <a16:creationId xmlns:a16="http://schemas.microsoft.com/office/drawing/2014/main" id="{5D3C94E5-B67C-4BA0-BC4D-AE6ED3A78F83}"/>
              </a:ext>
            </a:extLst>
          </p:cNvPr>
          <p:cNvSpPr/>
          <p:nvPr/>
        </p:nvSpPr>
        <p:spPr>
          <a:xfrm>
            <a:off x="1092357" y="2254623"/>
            <a:ext cx="4433783" cy="461665"/>
          </a:xfrm>
          <a:prstGeom prst="rect">
            <a:avLst/>
          </a:prstGeom>
          <a:gradFill>
            <a:gsLst>
              <a:gs pos="61000">
                <a:schemeClr val="bg1"/>
              </a:gs>
              <a:gs pos="100000">
                <a:schemeClr val="accent5">
                  <a:lumMod val="75000"/>
                </a:schemeClr>
              </a:gs>
              <a:gs pos="93000">
                <a:schemeClr val="accent5">
                  <a:lumMod val="50000"/>
                </a:schemeClr>
              </a:gs>
            </a:gsLst>
            <a:path path="shape">
              <a:fillToRect l="50000" t="50000" r="50000" b="50000"/>
            </a:path>
          </a:gradFill>
        </p:spPr>
        <p:txBody>
          <a:bodyPr wrap="square">
            <a:spAutoFit/>
          </a:bodyPr>
          <a:lstStyle/>
          <a:p>
            <a:pPr algn="ctr" rtl="1"/>
            <a:r>
              <a:rPr lang="fa-IR" sz="2400" b="1" dirty="0">
                <a:solidFill>
                  <a:schemeClr val="accent1">
                    <a:lumMod val="50000"/>
                  </a:schemeClr>
                </a:solidFill>
                <a:latin typeface="Calibri" panose="020F0502020204030204" pitchFamily="34" charset="0"/>
                <a:cs typeface="B Nazanin" panose="00000400000000000000" pitchFamily="2" charset="-78"/>
              </a:rPr>
              <a:t>تئوری </a:t>
            </a:r>
            <a:r>
              <a:rPr lang="en-US" sz="2400" b="1" dirty="0">
                <a:solidFill>
                  <a:schemeClr val="accent1">
                    <a:lumMod val="50000"/>
                  </a:schemeClr>
                </a:solidFill>
                <a:latin typeface="Calibri" panose="020F0502020204030204" pitchFamily="34" charset="0"/>
                <a:cs typeface="B Nazanin" panose="00000400000000000000" pitchFamily="2" charset="-78"/>
              </a:rPr>
              <a:t>CAP</a:t>
            </a:r>
            <a:endParaRPr lang="en-US" sz="2400" b="1" dirty="0">
              <a:solidFill>
                <a:schemeClr val="accent1">
                  <a:lumMod val="50000"/>
                </a:schemeClr>
              </a:solidFill>
              <a:cs typeface="B Nazanin" panose="00000400000000000000" pitchFamily="2" charset="-78"/>
            </a:endParaRPr>
          </a:p>
        </p:txBody>
      </p:sp>
      <p:sp>
        <p:nvSpPr>
          <p:cNvPr id="25" name="Rectangle 24">
            <a:hlinkClick r:id="rId5" action="ppaction://hlinksldjump"/>
            <a:extLst>
              <a:ext uri="{FF2B5EF4-FFF2-40B4-BE49-F238E27FC236}">
                <a16:creationId xmlns:a16="http://schemas.microsoft.com/office/drawing/2014/main" id="{ABDC91F8-0E77-4DFA-8A32-AE7059A54E81}"/>
              </a:ext>
            </a:extLst>
          </p:cNvPr>
          <p:cNvSpPr/>
          <p:nvPr/>
        </p:nvSpPr>
        <p:spPr>
          <a:xfrm>
            <a:off x="6716512" y="2260653"/>
            <a:ext cx="4288409" cy="461665"/>
          </a:xfrm>
          <a:prstGeom prst="rect">
            <a:avLst/>
          </a:prstGeom>
          <a:gradFill>
            <a:gsLst>
              <a:gs pos="61000">
                <a:schemeClr val="bg1"/>
              </a:gs>
              <a:gs pos="100000">
                <a:schemeClr val="accent5">
                  <a:lumMod val="75000"/>
                </a:schemeClr>
              </a:gs>
              <a:gs pos="93000">
                <a:schemeClr val="accent5">
                  <a:lumMod val="50000"/>
                </a:schemeClr>
              </a:gs>
            </a:gsLst>
            <a:path path="shape">
              <a:fillToRect l="50000" t="50000" r="50000" b="50000"/>
            </a:path>
          </a:gradFill>
        </p:spPr>
        <p:txBody>
          <a:bodyPr wrap="square">
            <a:spAutoFit/>
          </a:bodyPr>
          <a:lstStyle/>
          <a:p>
            <a:pPr algn="ctr" rtl="1"/>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پایگاه‌داده (</a:t>
            </a:r>
            <a:r>
              <a:rPr lang="en-US"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Database</a:t>
            </a:r>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a:t>
            </a:r>
            <a:endParaRPr lang="en-US" sz="2400" b="1" dirty="0">
              <a:solidFill>
                <a:schemeClr val="accent1">
                  <a:lumMod val="50000"/>
                </a:schemeClr>
              </a:solidFill>
              <a:cs typeface="B Nazanin" panose="00000400000000000000" pitchFamily="2" charset="-78"/>
            </a:endParaRPr>
          </a:p>
        </p:txBody>
      </p:sp>
      <p:sp>
        <p:nvSpPr>
          <p:cNvPr id="26" name="Rectangle 25">
            <a:hlinkClick r:id="rId12" action="ppaction://hlinksldjump"/>
            <a:extLst>
              <a:ext uri="{FF2B5EF4-FFF2-40B4-BE49-F238E27FC236}">
                <a16:creationId xmlns:a16="http://schemas.microsoft.com/office/drawing/2014/main" id="{E270DDBD-0A17-4C92-AD39-F9148037F830}"/>
              </a:ext>
            </a:extLst>
          </p:cNvPr>
          <p:cNvSpPr/>
          <p:nvPr/>
        </p:nvSpPr>
        <p:spPr>
          <a:xfrm>
            <a:off x="6716509" y="3804952"/>
            <a:ext cx="4288409" cy="461665"/>
          </a:xfrm>
          <a:prstGeom prst="rect">
            <a:avLst/>
          </a:prstGeom>
          <a:gradFill>
            <a:gsLst>
              <a:gs pos="61000">
                <a:schemeClr val="bg1"/>
              </a:gs>
              <a:gs pos="100000">
                <a:schemeClr val="accent5">
                  <a:lumMod val="75000"/>
                </a:schemeClr>
              </a:gs>
              <a:gs pos="93000">
                <a:schemeClr val="accent5">
                  <a:lumMod val="50000"/>
                </a:schemeClr>
              </a:gs>
            </a:gsLst>
            <a:path path="shape">
              <a:fillToRect l="50000" t="50000" r="50000" b="50000"/>
            </a:path>
          </a:gradFill>
        </p:spPr>
        <p:txBody>
          <a:bodyPr wrap="square">
            <a:spAutoFit/>
          </a:bodyPr>
          <a:lstStyle/>
          <a:p>
            <a:pPr algn="ctr" rtl="1"/>
            <a:r>
              <a:rPr lang="fa-IR" sz="2400" b="1" dirty="0">
                <a:solidFill>
                  <a:schemeClr val="accent1">
                    <a:lumMod val="50000"/>
                  </a:schemeClr>
                </a:solidFill>
                <a:latin typeface="Calibri" panose="020F0502020204030204" pitchFamily="34" charset="0"/>
                <a:cs typeface="B Nazanin" panose="00000400000000000000" pitchFamily="2" charset="-78"/>
              </a:rPr>
              <a:t>کلان‌داده (</a:t>
            </a:r>
            <a:r>
              <a:rPr lang="en-US" sz="2400" b="1" dirty="0">
                <a:solidFill>
                  <a:schemeClr val="accent1">
                    <a:lumMod val="50000"/>
                  </a:schemeClr>
                </a:solidFill>
                <a:latin typeface="Calibri" panose="020F0502020204030204" pitchFamily="34" charset="0"/>
                <a:cs typeface="B Nazanin" panose="00000400000000000000" pitchFamily="2" charset="-78"/>
              </a:rPr>
              <a:t>Big Data</a:t>
            </a:r>
            <a:r>
              <a:rPr lang="fa-IR" sz="2400" b="1" dirty="0">
                <a:solidFill>
                  <a:schemeClr val="accent1">
                    <a:lumMod val="50000"/>
                  </a:schemeClr>
                </a:solidFill>
                <a:latin typeface="Calibri" panose="020F0502020204030204" pitchFamily="34" charset="0"/>
                <a:cs typeface="B Nazanin" panose="00000400000000000000" pitchFamily="2" charset="-78"/>
              </a:rPr>
              <a:t>)</a:t>
            </a:r>
            <a:endParaRPr lang="en-US" sz="2400" b="1" dirty="0">
              <a:solidFill>
                <a:schemeClr val="accent1">
                  <a:lumMod val="50000"/>
                </a:schemeClr>
              </a:solidFill>
              <a:cs typeface="B Nazanin" panose="00000400000000000000" pitchFamily="2" charset="-78"/>
            </a:endParaRPr>
          </a:p>
        </p:txBody>
      </p:sp>
      <p:sp>
        <p:nvSpPr>
          <p:cNvPr id="27" name="Rectangle 26">
            <a:hlinkClick r:id="rId13" action="ppaction://hlinksldjump"/>
            <a:extLst>
              <a:ext uri="{FF2B5EF4-FFF2-40B4-BE49-F238E27FC236}">
                <a16:creationId xmlns:a16="http://schemas.microsoft.com/office/drawing/2014/main" id="{B5495B7B-F940-4B7B-9E40-567BC7024C44}"/>
              </a:ext>
            </a:extLst>
          </p:cNvPr>
          <p:cNvSpPr/>
          <p:nvPr/>
        </p:nvSpPr>
        <p:spPr>
          <a:xfrm>
            <a:off x="1092357" y="3804952"/>
            <a:ext cx="4433781" cy="461665"/>
          </a:xfrm>
          <a:prstGeom prst="rect">
            <a:avLst/>
          </a:prstGeom>
          <a:gradFill>
            <a:gsLst>
              <a:gs pos="61000">
                <a:schemeClr val="bg1"/>
              </a:gs>
              <a:gs pos="100000">
                <a:schemeClr val="accent5">
                  <a:lumMod val="75000"/>
                </a:schemeClr>
              </a:gs>
              <a:gs pos="93000">
                <a:schemeClr val="accent5">
                  <a:lumMod val="50000"/>
                </a:schemeClr>
              </a:gs>
            </a:gsLst>
            <a:path path="shape">
              <a:fillToRect l="50000" t="50000" r="50000" b="50000"/>
            </a:path>
          </a:gradFill>
        </p:spPr>
        <p:txBody>
          <a:bodyPr wrap="square">
            <a:spAutoFit/>
          </a:bodyPr>
          <a:lstStyle/>
          <a:p>
            <a:pPr algn="ctr" rtl="1"/>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داده‌کاوی (</a:t>
            </a:r>
            <a:r>
              <a:rPr lang="en-US"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Data Mining</a:t>
            </a:r>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a:t>
            </a:r>
            <a:endParaRPr lang="en-US" sz="2400" b="1" dirty="0">
              <a:solidFill>
                <a:schemeClr val="accent1">
                  <a:lumMod val="50000"/>
                </a:schemeClr>
              </a:solidFill>
              <a:cs typeface="B Nazanin" panose="00000400000000000000" pitchFamily="2" charset="-78"/>
            </a:endParaRPr>
          </a:p>
        </p:txBody>
      </p:sp>
      <p:pic>
        <p:nvPicPr>
          <p:cNvPr id="28" name="Picture 27">
            <a:hlinkClick r:id="rId10" action="ppaction://hlinksldjump"/>
            <a:extLst>
              <a:ext uri="{FF2B5EF4-FFF2-40B4-BE49-F238E27FC236}">
                <a16:creationId xmlns:a16="http://schemas.microsoft.com/office/drawing/2014/main" id="{0DF2EB3E-3B7A-4CA5-BD12-2DBAD09D16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06105" y="2987953"/>
            <a:ext cx="595448" cy="572098"/>
          </a:xfrm>
          <a:prstGeom prst="rect">
            <a:avLst/>
          </a:prstGeom>
          <a:ln w="22225">
            <a:solidFill>
              <a:schemeClr val="tx2">
                <a:lumMod val="50000"/>
              </a:schemeClr>
            </a:solidFill>
          </a:ln>
        </p:spPr>
      </p:pic>
      <p:pic>
        <p:nvPicPr>
          <p:cNvPr id="29" name="Picture 28">
            <a:hlinkClick r:id="rId11" action="ppaction://hlinksldjump"/>
            <a:extLst>
              <a:ext uri="{FF2B5EF4-FFF2-40B4-BE49-F238E27FC236}">
                <a16:creationId xmlns:a16="http://schemas.microsoft.com/office/drawing/2014/main" id="{B25FAF86-A3D1-4813-98AA-2F4813FE235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36792" y="2191431"/>
            <a:ext cx="595449" cy="572098"/>
          </a:xfrm>
          <a:prstGeom prst="rect">
            <a:avLst/>
          </a:prstGeom>
          <a:ln w="22225">
            <a:solidFill>
              <a:schemeClr val="tx2">
                <a:lumMod val="50000"/>
              </a:schemeClr>
            </a:solidFill>
          </a:ln>
        </p:spPr>
      </p:pic>
      <p:pic>
        <p:nvPicPr>
          <p:cNvPr id="30" name="Picture 29">
            <a:hlinkClick r:id="rId5" action="ppaction://hlinksldjump"/>
            <a:extLst>
              <a:ext uri="{FF2B5EF4-FFF2-40B4-BE49-F238E27FC236}">
                <a16:creationId xmlns:a16="http://schemas.microsoft.com/office/drawing/2014/main" id="{59922654-A801-4CAA-B2BF-C6F42B393D0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309107" y="2190625"/>
            <a:ext cx="595449" cy="595449"/>
          </a:xfrm>
          <a:prstGeom prst="rect">
            <a:avLst/>
          </a:prstGeom>
          <a:ln w="22225">
            <a:solidFill>
              <a:schemeClr val="tx2">
                <a:lumMod val="50000"/>
              </a:schemeClr>
            </a:solidFill>
          </a:ln>
        </p:spPr>
      </p:pic>
      <p:pic>
        <p:nvPicPr>
          <p:cNvPr id="31" name="Picture 30">
            <a:hlinkClick r:id="rId12" action="ppaction://hlinksldjump"/>
            <a:extLst>
              <a:ext uri="{FF2B5EF4-FFF2-40B4-BE49-F238E27FC236}">
                <a16:creationId xmlns:a16="http://schemas.microsoft.com/office/drawing/2014/main" id="{3543277A-090E-4E9B-A23D-C871F20D0CB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06105" y="3726981"/>
            <a:ext cx="595448" cy="595449"/>
          </a:xfrm>
          <a:prstGeom prst="rect">
            <a:avLst/>
          </a:prstGeom>
          <a:ln w="22225">
            <a:solidFill>
              <a:schemeClr val="tx2">
                <a:lumMod val="50000"/>
              </a:schemeClr>
            </a:solidFill>
          </a:ln>
        </p:spPr>
      </p:pic>
      <p:pic>
        <p:nvPicPr>
          <p:cNvPr id="32" name="Picture 31">
            <a:hlinkClick r:id="rId13" action="ppaction://hlinksldjump"/>
            <a:extLst>
              <a:ext uri="{FF2B5EF4-FFF2-40B4-BE49-F238E27FC236}">
                <a16:creationId xmlns:a16="http://schemas.microsoft.com/office/drawing/2014/main" id="{6714F197-E4C9-4C2B-9E76-4535247BF95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36792" y="3736198"/>
            <a:ext cx="569071" cy="604270"/>
          </a:xfrm>
          <a:prstGeom prst="rect">
            <a:avLst/>
          </a:prstGeom>
          <a:ln w="22225">
            <a:solidFill>
              <a:schemeClr val="tx2">
                <a:lumMod val="50000"/>
              </a:schemeClr>
            </a:solidFill>
          </a:ln>
        </p:spPr>
      </p:pic>
      <p:sp>
        <p:nvSpPr>
          <p:cNvPr id="33" name="Rectangle 32">
            <a:hlinkClick r:id="rId19" action="ppaction://hlinksldjump"/>
            <a:extLst>
              <a:ext uri="{FF2B5EF4-FFF2-40B4-BE49-F238E27FC236}">
                <a16:creationId xmlns:a16="http://schemas.microsoft.com/office/drawing/2014/main" id="{5F572A6E-114F-4845-BA69-45E981907636}"/>
              </a:ext>
            </a:extLst>
          </p:cNvPr>
          <p:cNvSpPr/>
          <p:nvPr/>
        </p:nvSpPr>
        <p:spPr>
          <a:xfrm>
            <a:off x="1092358" y="3035934"/>
            <a:ext cx="4433781" cy="461665"/>
          </a:xfrm>
          <a:prstGeom prst="rect">
            <a:avLst/>
          </a:prstGeom>
          <a:gradFill>
            <a:gsLst>
              <a:gs pos="61000">
                <a:schemeClr val="bg1"/>
              </a:gs>
              <a:gs pos="100000">
                <a:schemeClr val="accent5">
                  <a:lumMod val="75000"/>
                </a:schemeClr>
              </a:gs>
              <a:gs pos="93000">
                <a:schemeClr val="accent5">
                  <a:lumMod val="50000"/>
                </a:schemeClr>
              </a:gs>
            </a:gsLst>
            <a:path path="shape">
              <a:fillToRect l="50000" t="50000" r="50000" b="50000"/>
            </a:path>
          </a:gradFill>
        </p:spPr>
        <p:txBody>
          <a:bodyPr wrap="square">
            <a:spAutoFit/>
          </a:bodyPr>
          <a:lstStyle/>
          <a:p>
            <a:pPr algn="ctr" rtl="1"/>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مفهوم </a:t>
            </a:r>
            <a:r>
              <a:rPr lang="en-US"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CRUD</a:t>
            </a:r>
            <a:endParaRPr lang="en-US" sz="2400" b="1" dirty="0">
              <a:solidFill>
                <a:schemeClr val="accent1">
                  <a:lumMod val="50000"/>
                </a:schemeClr>
              </a:solidFill>
              <a:cs typeface="B Nazanin" panose="00000400000000000000" pitchFamily="2" charset="-78"/>
            </a:endParaRPr>
          </a:p>
        </p:txBody>
      </p:sp>
      <p:pic>
        <p:nvPicPr>
          <p:cNvPr id="34" name="Picture 33">
            <a:hlinkClick r:id="rId19" action="ppaction://hlinksldjump"/>
            <a:extLst>
              <a:ext uri="{FF2B5EF4-FFF2-40B4-BE49-F238E27FC236}">
                <a16:creationId xmlns:a16="http://schemas.microsoft.com/office/drawing/2014/main" id="{5334699E-AFFE-44FC-AEA4-B4D81951077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36792" y="2987953"/>
            <a:ext cx="589271" cy="572098"/>
          </a:xfrm>
          <a:prstGeom prst="rect">
            <a:avLst/>
          </a:prstGeom>
          <a:ln w="22225">
            <a:solidFill>
              <a:schemeClr val="tx2">
                <a:lumMod val="50000"/>
              </a:schemeClr>
            </a:solidFill>
          </a:ln>
        </p:spPr>
      </p:pic>
    </p:spTree>
    <p:extLst>
      <p:ext uri="{BB962C8B-B14F-4D97-AF65-F5344CB8AC3E}">
        <p14:creationId xmlns:p14="http://schemas.microsoft.com/office/powerpoint/2010/main" val="186126680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anim calcmode="lin" valueType="num">
                                      <p:cBhvr>
                                        <p:cTn id="22" dur="500" fill="hold"/>
                                        <p:tgtEl>
                                          <p:spTgt spid="25"/>
                                        </p:tgtEl>
                                        <p:attrNameLst>
                                          <p:attrName>ppt_x</p:attrName>
                                        </p:attrNameLst>
                                      </p:cBhvr>
                                      <p:tavLst>
                                        <p:tav tm="0">
                                          <p:val>
                                            <p:strVal val="#ppt_x"/>
                                          </p:val>
                                        </p:tav>
                                        <p:tav tm="100000">
                                          <p:val>
                                            <p:strVal val="#ppt_x"/>
                                          </p:val>
                                        </p:tav>
                                      </p:tavLst>
                                    </p:anim>
                                    <p:anim calcmode="lin" valueType="num">
                                      <p:cBhvr>
                                        <p:cTn id="23" dur="500" fill="hold"/>
                                        <p:tgtEl>
                                          <p:spTgt spid="2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strVal val="#ppt_x"/>
                                          </p:val>
                                        </p:tav>
                                        <p:tav tm="100000">
                                          <p:val>
                                            <p:strVal val="#ppt_x"/>
                                          </p:val>
                                        </p:tav>
                                      </p:tavLst>
                                    </p:anim>
                                    <p:anim calcmode="lin" valueType="num">
                                      <p:cBhvr>
                                        <p:cTn id="28" dur="500" fill="hold"/>
                                        <p:tgtEl>
                                          <p:spTgt spid="24"/>
                                        </p:tgtEl>
                                        <p:attrNameLst>
                                          <p:attrName>ppt_y</p:attrName>
                                        </p:attrNameLst>
                                      </p:cBhvr>
                                      <p:tavLst>
                                        <p:tav tm="0">
                                          <p:val>
                                            <p:strVal val="#ppt_y+.1"/>
                                          </p:val>
                                        </p:tav>
                                        <p:tav tm="100000">
                                          <p:val>
                                            <p:strVal val="#ppt_y"/>
                                          </p:val>
                                        </p:tav>
                                      </p:tavLst>
                                    </p:anim>
                                  </p:childTnLst>
                                </p:cTn>
                              </p:par>
                            </p:childTnLst>
                          </p:cTn>
                        </p:par>
                        <p:par>
                          <p:cTn id="29" fill="hold">
                            <p:stCondLst>
                              <p:cond delay="1250"/>
                            </p:stCondLst>
                            <p:childTnLst>
                              <p:par>
                                <p:cTn id="30" presetID="42" presetClass="entr" presetSubtype="0"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anim calcmode="lin" valueType="num">
                                      <p:cBhvr>
                                        <p:cTn id="33" dur="500" fill="hold"/>
                                        <p:tgtEl>
                                          <p:spTgt spid="30"/>
                                        </p:tgtEl>
                                        <p:attrNameLst>
                                          <p:attrName>ppt_x</p:attrName>
                                        </p:attrNameLst>
                                      </p:cBhvr>
                                      <p:tavLst>
                                        <p:tav tm="0">
                                          <p:val>
                                            <p:strVal val="#ppt_x"/>
                                          </p:val>
                                        </p:tav>
                                        <p:tav tm="100000">
                                          <p:val>
                                            <p:strVal val="#ppt_x"/>
                                          </p:val>
                                        </p:tav>
                                      </p:tavLst>
                                    </p:anim>
                                    <p:anim calcmode="lin" valueType="num">
                                      <p:cBhvr>
                                        <p:cTn id="34" dur="5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anim calcmode="lin" valueType="num">
                                      <p:cBhvr>
                                        <p:cTn id="38" dur="500" fill="hold"/>
                                        <p:tgtEl>
                                          <p:spTgt spid="29"/>
                                        </p:tgtEl>
                                        <p:attrNameLst>
                                          <p:attrName>ppt_x</p:attrName>
                                        </p:attrNameLst>
                                      </p:cBhvr>
                                      <p:tavLst>
                                        <p:tav tm="0">
                                          <p:val>
                                            <p:strVal val="#ppt_x"/>
                                          </p:val>
                                        </p:tav>
                                        <p:tav tm="100000">
                                          <p:val>
                                            <p:strVal val="#ppt_x"/>
                                          </p:val>
                                        </p:tav>
                                      </p:tavLst>
                                    </p:anim>
                                    <p:anim calcmode="lin" valueType="num">
                                      <p:cBhvr>
                                        <p:cTn id="39" dur="500" fill="hold"/>
                                        <p:tgtEl>
                                          <p:spTgt spid="29"/>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anim calcmode="lin" valueType="num">
                                      <p:cBhvr>
                                        <p:cTn id="44" dur="500" fill="hold"/>
                                        <p:tgtEl>
                                          <p:spTgt spid="23"/>
                                        </p:tgtEl>
                                        <p:attrNameLst>
                                          <p:attrName>ppt_x</p:attrName>
                                        </p:attrNameLst>
                                      </p:cBhvr>
                                      <p:tavLst>
                                        <p:tav tm="0">
                                          <p:val>
                                            <p:strVal val="#ppt_x"/>
                                          </p:val>
                                        </p:tav>
                                        <p:tav tm="100000">
                                          <p:val>
                                            <p:strVal val="#ppt_x"/>
                                          </p:val>
                                        </p:tav>
                                      </p:tavLst>
                                    </p:anim>
                                    <p:anim calcmode="lin" valueType="num">
                                      <p:cBhvr>
                                        <p:cTn id="45" dur="500" fill="hold"/>
                                        <p:tgtEl>
                                          <p:spTgt spid="2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anim calcmode="lin" valueType="num">
                                      <p:cBhvr>
                                        <p:cTn id="49" dur="500" fill="hold"/>
                                        <p:tgtEl>
                                          <p:spTgt spid="33"/>
                                        </p:tgtEl>
                                        <p:attrNameLst>
                                          <p:attrName>ppt_x</p:attrName>
                                        </p:attrNameLst>
                                      </p:cBhvr>
                                      <p:tavLst>
                                        <p:tav tm="0">
                                          <p:val>
                                            <p:strVal val="#ppt_x"/>
                                          </p:val>
                                        </p:tav>
                                        <p:tav tm="100000">
                                          <p:val>
                                            <p:strVal val="#ppt_x"/>
                                          </p:val>
                                        </p:tav>
                                      </p:tavLst>
                                    </p:anim>
                                    <p:anim calcmode="lin" valueType="num">
                                      <p:cBhvr>
                                        <p:cTn id="50" dur="500" fill="hold"/>
                                        <p:tgtEl>
                                          <p:spTgt spid="33"/>
                                        </p:tgtEl>
                                        <p:attrNameLst>
                                          <p:attrName>ppt_y</p:attrName>
                                        </p:attrNameLst>
                                      </p:cBhvr>
                                      <p:tavLst>
                                        <p:tav tm="0">
                                          <p:val>
                                            <p:strVal val="#ppt_y+.1"/>
                                          </p:val>
                                        </p:tav>
                                        <p:tav tm="100000">
                                          <p:val>
                                            <p:strVal val="#ppt_y"/>
                                          </p:val>
                                        </p:tav>
                                      </p:tavLst>
                                    </p:anim>
                                  </p:childTnLst>
                                </p:cTn>
                              </p:par>
                            </p:childTnLst>
                          </p:cTn>
                        </p:par>
                        <p:par>
                          <p:cTn id="51" fill="hold">
                            <p:stCondLst>
                              <p:cond delay="2250"/>
                            </p:stCondLst>
                            <p:childTnLst>
                              <p:par>
                                <p:cTn id="52" presetID="42" presetClass="entr" presetSubtype="0"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anim calcmode="lin" valueType="num">
                                      <p:cBhvr>
                                        <p:cTn id="55" dur="500" fill="hold"/>
                                        <p:tgtEl>
                                          <p:spTgt spid="28"/>
                                        </p:tgtEl>
                                        <p:attrNameLst>
                                          <p:attrName>ppt_x</p:attrName>
                                        </p:attrNameLst>
                                      </p:cBhvr>
                                      <p:tavLst>
                                        <p:tav tm="0">
                                          <p:val>
                                            <p:strVal val="#ppt_x"/>
                                          </p:val>
                                        </p:tav>
                                        <p:tav tm="100000">
                                          <p:val>
                                            <p:strVal val="#ppt_x"/>
                                          </p:val>
                                        </p:tav>
                                      </p:tavLst>
                                    </p:anim>
                                    <p:anim calcmode="lin" valueType="num">
                                      <p:cBhvr>
                                        <p:cTn id="56" dur="500" fill="hold"/>
                                        <p:tgtEl>
                                          <p:spTgt spid="28"/>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anim calcmode="lin" valueType="num">
                                      <p:cBhvr>
                                        <p:cTn id="60" dur="500" fill="hold"/>
                                        <p:tgtEl>
                                          <p:spTgt spid="34"/>
                                        </p:tgtEl>
                                        <p:attrNameLst>
                                          <p:attrName>ppt_x</p:attrName>
                                        </p:attrNameLst>
                                      </p:cBhvr>
                                      <p:tavLst>
                                        <p:tav tm="0">
                                          <p:val>
                                            <p:strVal val="#ppt_x"/>
                                          </p:val>
                                        </p:tav>
                                        <p:tav tm="100000">
                                          <p:val>
                                            <p:strVal val="#ppt_x"/>
                                          </p:val>
                                        </p:tav>
                                      </p:tavLst>
                                    </p:anim>
                                    <p:anim calcmode="lin" valueType="num">
                                      <p:cBhvr>
                                        <p:cTn id="61" dur="500" fill="hold"/>
                                        <p:tgtEl>
                                          <p:spTgt spid="34"/>
                                        </p:tgtEl>
                                        <p:attrNameLst>
                                          <p:attrName>ppt_y</p:attrName>
                                        </p:attrNameLst>
                                      </p:cBhvr>
                                      <p:tavLst>
                                        <p:tav tm="0">
                                          <p:val>
                                            <p:strVal val="#ppt_y+.1"/>
                                          </p:val>
                                        </p:tav>
                                        <p:tav tm="100000">
                                          <p:val>
                                            <p:strVal val="#ppt_y"/>
                                          </p:val>
                                        </p:tav>
                                      </p:tavLst>
                                    </p:anim>
                                  </p:childTnLst>
                                </p:cTn>
                              </p:par>
                            </p:childTnLst>
                          </p:cTn>
                        </p:par>
                        <p:par>
                          <p:cTn id="62" fill="hold">
                            <p:stCondLst>
                              <p:cond delay="2750"/>
                            </p:stCondLst>
                            <p:childTnLst>
                              <p:par>
                                <p:cTn id="63" presetID="42"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anim calcmode="lin" valueType="num">
                                      <p:cBhvr>
                                        <p:cTn id="66" dur="500" fill="hold"/>
                                        <p:tgtEl>
                                          <p:spTgt spid="26"/>
                                        </p:tgtEl>
                                        <p:attrNameLst>
                                          <p:attrName>ppt_x</p:attrName>
                                        </p:attrNameLst>
                                      </p:cBhvr>
                                      <p:tavLst>
                                        <p:tav tm="0">
                                          <p:val>
                                            <p:strVal val="#ppt_x"/>
                                          </p:val>
                                        </p:tav>
                                        <p:tav tm="100000">
                                          <p:val>
                                            <p:strVal val="#ppt_x"/>
                                          </p:val>
                                        </p:tav>
                                      </p:tavLst>
                                    </p:anim>
                                    <p:anim calcmode="lin" valueType="num">
                                      <p:cBhvr>
                                        <p:cTn id="67" dur="500" fill="hold"/>
                                        <p:tgtEl>
                                          <p:spTgt spid="2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anim calcmode="lin" valueType="num">
                                      <p:cBhvr>
                                        <p:cTn id="71" dur="500" fill="hold"/>
                                        <p:tgtEl>
                                          <p:spTgt spid="27"/>
                                        </p:tgtEl>
                                        <p:attrNameLst>
                                          <p:attrName>ppt_x</p:attrName>
                                        </p:attrNameLst>
                                      </p:cBhvr>
                                      <p:tavLst>
                                        <p:tav tm="0">
                                          <p:val>
                                            <p:strVal val="#ppt_x"/>
                                          </p:val>
                                        </p:tav>
                                        <p:tav tm="100000">
                                          <p:val>
                                            <p:strVal val="#ppt_x"/>
                                          </p:val>
                                        </p:tav>
                                      </p:tavLst>
                                    </p:anim>
                                    <p:anim calcmode="lin" valueType="num">
                                      <p:cBhvr>
                                        <p:cTn id="72" dur="500" fill="hold"/>
                                        <p:tgtEl>
                                          <p:spTgt spid="27"/>
                                        </p:tgtEl>
                                        <p:attrNameLst>
                                          <p:attrName>ppt_y</p:attrName>
                                        </p:attrNameLst>
                                      </p:cBhvr>
                                      <p:tavLst>
                                        <p:tav tm="0">
                                          <p:val>
                                            <p:strVal val="#ppt_y+.1"/>
                                          </p:val>
                                        </p:tav>
                                        <p:tav tm="100000">
                                          <p:val>
                                            <p:strVal val="#ppt_y"/>
                                          </p:val>
                                        </p:tav>
                                      </p:tavLst>
                                    </p:anim>
                                  </p:childTnLst>
                                </p:cTn>
                              </p:par>
                            </p:childTnLst>
                          </p:cTn>
                        </p:par>
                        <p:par>
                          <p:cTn id="73" fill="hold">
                            <p:stCondLst>
                              <p:cond delay="3250"/>
                            </p:stCondLst>
                            <p:childTnLst>
                              <p:par>
                                <p:cTn id="74" presetID="42" presetClass="entr" presetSubtype="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anim calcmode="lin" valueType="num">
                                      <p:cBhvr>
                                        <p:cTn id="77" dur="500" fill="hold"/>
                                        <p:tgtEl>
                                          <p:spTgt spid="31"/>
                                        </p:tgtEl>
                                        <p:attrNameLst>
                                          <p:attrName>ppt_x</p:attrName>
                                        </p:attrNameLst>
                                      </p:cBhvr>
                                      <p:tavLst>
                                        <p:tav tm="0">
                                          <p:val>
                                            <p:strVal val="#ppt_x"/>
                                          </p:val>
                                        </p:tav>
                                        <p:tav tm="100000">
                                          <p:val>
                                            <p:strVal val="#ppt_x"/>
                                          </p:val>
                                        </p:tav>
                                      </p:tavLst>
                                    </p:anim>
                                    <p:anim calcmode="lin" valueType="num">
                                      <p:cBhvr>
                                        <p:cTn id="78" dur="500" fill="hold"/>
                                        <p:tgtEl>
                                          <p:spTgt spid="31"/>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anim calcmode="lin" valueType="num">
                                      <p:cBhvr>
                                        <p:cTn id="82" dur="500" fill="hold"/>
                                        <p:tgtEl>
                                          <p:spTgt spid="32"/>
                                        </p:tgtEl>
                                        <p:attrNameLst>
                                          <p:attrName>ppt_x</p:attrName>
                                        </p:attrNameLst>
                                      </p:cBhvr>
                                      <p:tavLst>
                                        <p:tav tm="0">
                                          <p:val>
                                            <p:strVal val="#ppt_x"/>
                                          </p:val>
                                        </p:tav>
                                        <p:tav tm="100000">
                                          <p:val>
                                            <p:strVal val="#ppt_x"/>
                                          </p:val>
                                        </p:tav>
                                      </p:tavLst>
                                    </p:anim>
                                    <p:anim calcmode="lin" valueType="num">
                                      <p:cBhvr>
                                        <p:cTn id="83"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4" grpId="0" animBg="1"/>
      <p:bldP spid="25" grpId="0" animBg="1"/>
      <p:bldP spid="26" grpId="0" animBg="1"/>
      <p:bldP spid="27"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MongoDB</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دستورات</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C2C4E089-E00A-4F7D-8D15-424A2FF6CB93}"/>
              </a:ext>
            </a:extLst>
          </p:cNvPr>
          <p:cNvSpPr/>
          <p:nvPr/>
        </p:nvSpPr>
        <p:spPr>
          <a:xfrm>
            <a:off x="596347" y="868323"/>
            <a:ext cx="11039061" cy="369332"/>
          </a:xfrm>
          <a:prstGeom prst="rect">
            <a:avLst/>
          </a:prstGeom>
        </p:spPr>
        <p:txBody>
          <a:bodyPr wrap="square">
            <a:spAutoFit/>
          </a:bodyPr>
          <a:lstStyle/>
          <a:p>
            <a:pPr algn="r" rtl="1"/>
            <a:r>
              <a:rPr lang="en-US" b="1" dirty="0">
                <a:cs typeface="B Nazanin" panose="00000400000000000000" pitchFamily="2" charset="-78"/>
              </a:rPr>
              <a:t>MongoDB</a:t>
            </a:r>
            <a:r>
              <a:rPr lang="fa-IR" b="1" dirty="0">
                <a:cs typeface="B Nazanin" panose="00000400000000000000" pitchFamily="2" charset="-78"/>
              </a:rPr>
              <a:t> برای عملیات </a:t>
            </a:r>
            <a:r>
              <a:rPr lang="en-US" b="1" dirty="0">
                <a:cs typeface="B Nazanin" panose="00000400000000000000" pitchFamily="2" charset="-78"/>
              </a:rPr>
              <a:t>CRUD</a:t>
            </a:r>
            <a:r>
              <a:rPr lang="fa-IR" b="1" dirty="0">
                <a:cs typeface="B Nazanin" panose="00000400000000000000" pitchFamily="2" charset="-78"/>
              </a:rPr>
              <a:t> دستورات زیر را دارد :</a:t>
            </a:r>
          </a:p>
        </p:txBody>
      </p:sp>
      <p:pic>
        <p:nvPicPr>
          <p:cNvPr id="11" name="Picture 10">
            <a:hlinkClick r:id="rId11" action="ppaction://hlinksldjump"/>
            <a:extLst>
              <a:ext uri="{FF2B5EF4-FFF2-40B4-BE49-F238E27FC236}">
                <a16:creationId xmlns:a16="http://schemas.microsoft.com/office/drawing/2014/main" id="{722FA5C9-5ACF-4673-901D-C245947E2D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25598" y="1793238"/>
            <a:ext cx="5968774" cy="3145867"/>
          </a:xfrm>
          <a:prstGeom prst="rect">
            <a:avLst/>
          </a:prstGeom>
          <a:effectLst>
            <a:outerShdw blurRad="127000" dist="127000" dir="2700000" algn="tl" rotWithShape="0">
              <a:schemeClr val="tx2">
                <a:lumMod val="50000"/>
              </a:schemeClr>
            </a:outerShdw>
          </a:effectLst>
        </p:spPr>
      </p:pic>
      <p:sp>
        <p:nvSpPr>
          <p:cNvPr id="12" name="Rounded Rectangle 6">
            <a:hlinkClick r:id="rId5" action="ppaction://hlinksldjump"/>
            <a:extLst>
              <a:ext uri="{FF2B5EF4-FFF2-40B4-BE49-F238E27FC236}">
                <a16:creationId xmlns:a16="http://schemas.microsoft.com/office/drawing/2014/main" id="{3C1DD5D5-40AC-4062-988C-C4DA60B5D0F4}"/>
              </a:ext>
            </a:extLst>
          </p:cNvPr>
          <p:cNvSpPr/>
          <p:nvPr/>
        </p:nvSpPr>
        <p:spPr>
          <a:xfrm>
            <a:off x="3467164" y="1905000"/>
            <a:ext cx="2101460" cy="674914"/>
          </a:xfrm>
          <a:prstGeom prst="round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4">
            <a:hlinkClick r:id="rId13" action="ppaction://hlinksldjump"/>
            <a:extLst>
              <a:ext uri="{FF2B5EF4-FFF2-40B4-BE49-F238E27FC236}">
                <a16:creationId xmlns:a16="http://schemas.microsoft.com/office/drawing/2014/main" id="{976F0385-3B27-49D1-AF38-A7A7DD92B661}"/>
              </a:ext>
            </a:extLst>
          </p:cNvPr>
          <p:cNvSpPr/>
          <p:nvPr/>
        </p:nvSpPr>
        <p:spPr>
          <a:xfrm>
            <a:off x="3467164" y="2633469"/>
            <a:ext cx="2101460" cy="674914"/>
          </a:xfrm>
          <a:prstGeom prst="round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6">
            <a:hlinkClick r:id="rId14" action="ppaction://hlinksldjump"/>
            <a:extLst>
              <a:ext uri="{FF2B5EF4-FFF2-40B4-BE49-F238E27FC236}">
                <a16:creationId xmlns:a16="http://schemas.microsoft.com/office/drawing/2014/main" id="{001FF441-B92D-412B-A15D-FE46C0E11CA0}"/>
              </a:ext>
            </a:extLst>
          </p:cNvPr>
          <p:cNvSpPr/>
          <p:nvPr/>
        </p:nvSpPr>
        <p:spPr>
          <a:xfrm>
            <a:off x="3467164" y="3362438"/>
            <a:ext cx="2101460" cy="674914"/>
          </a:xfrm>
          <a:prstGeom prst="round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7">
            <a:hlinkClick r:id="rId15" action="ppaction://hlinksldjump"/>
            <a:extLst>
              <a:ext uri="{FF2B5EF4-FFF2-40B4-BE49-F238E27FC236}">
                <a16:creationId xmlns:a16="http://schemas.microsoft.com/office/drawing/2014/main" id="{AF5806FB-B858-48DB-9EA6-43519C249627}"/>
              </a:ext>
            </a:extLst>
          </p:cNvPr>
          <p:cNvSpPr/>
          <p:nvPr/>
        </p:nvSpPr>
        <p:spPr>
          <a:xfrm>
            <a:off x="3467164" y="4091024"/>
            <a:ext cx="2101460" cy="674914"/>
          </a:xfrm>
          <a:prstGeom prst="round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09310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right)">
                                      <p:cBhvr>
                                        <p:cTn id="21" dur="250"/>
                                        <p:tgtEl>
                                          <p:spTgt spid="10">
                                            <p:txEl>
                                              <p:pRg st="0" end="0"/>
                                            </p:txEl>
                                          </p:spTgt>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500"/>
                                        <p:tgtEl>
                                          <p:spTgt spid="12"/>
                                        </p:tgtEl>
                                      </p:cBhvr>
                                    </p:animEffect>
                                  </p:childTnLst>
                                </p:cTn>
                              </p:par>
                            </p:childTnLst>
                          </p:cTn>
                        </p:par>
                        <p:par>
                          <p:cTn id="32" fill="hold">
                            <p:stCondLst>
                              <p:cond delay="2000"/>
                            </p:stCondLst>
                            <p:childTnLst>
                              <p:par>
                                <p:cTn id="33" presetID="21" presetClass="entr" presetSubtype="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500"/>
                                        <p:tgtEl>
                                          <p:spTgt spid="14"/>
                                        </p:tgtEl>
                                      </p:cBhvr>
                                    </p:animEffect>
                                  </p:childTnLst>
                                </p:cTn>
                              </p:par>
                            </p:childTnLst>
                          </p:cTn>
                        </p:par>
                        <p:par>
                          <p:cTn id="36" fill="hold">
                            <p:stCondLst>
                              <p:cond delay="2500"/>
                            </p:stCondLst>
                            <p:childTnLst>
                              <p:par>
                                <p:cTn id="37" presetID="21" presetClass="entr" presetSubtype="1"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heel(1)">
                                      <p:cBhvr>
                                        <p:cTn id="39" dur="500"/>
                                        <p:tgtEl>
                                          <p:spTgt spid="15"/>
                                        </p:tgtEl>
                                      </p:cBhvr>
                                    </p:animEffect>
                                  </p:childTnLst>
                                </p:cTn>
                              </p:par>
                            </p:childTnLst>
                          </p:cTn>
                        </p:par>
                        <p:par>
                          <p:cTn id="40" fill="hold">
                            <p:stCondLst>
                              <p:cond delay="3000"/>
                            </p:stCondLst>
                            <p:childTnLst>
                              <p:par>
                                <p:cTn id="41" presetID="21" presetClass="entr" presetSubtype="1"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uild="p"/>
      <p:bldP spid="12" grpId="0" animBg="1"/>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MongoDB</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Insert</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A7BE6709-912F-452E-93AF-03DC3CCA4081}"/>
              </a:ext>
            </a:extLst>
          </p:cNvPr>
          <p:cNvSpPr/>
          <p:nvPr/>
        </p:nvSpPr>
        <p:spPr>
          <a:xfrm>
            <a:off x="596347" y="1006543"/>
            <a:ext cx="11039061" cy="369332"/>
          </a:xfrm>
          <a:prstGeom prst="rect">
            <a:avLst/>
          </a:prstGeom>
        </p:spPr>
        <p:txBody>
          <a:bodyPr wrap="square">
            <a:spAutoFit/>
          </a:bodyPr>
          <a:lstStyle/>
          <a:p>
            <a:pPr algn="r" rtl="1"/>
            <a:r>
              <a:rPr lang="fa-IR" b="1" dirty="0">
                <a:cs typeface="B Nazanin" panose="00000400000000000000" pitchFamily="2" charset="-78"/>
              </a:rPr>
              <a:t>برای درج رکورد از دستور </a:t>
            </a:r>
            <a:r>
              <a:rPr lang="en-US" b="1" dirty="0">
                <a:cs typeface="B Nazanin" panose="00000400000000000000" pitchFamily="2" charset="-78"/>
              </a:rPr>
              <a:t>insert</a:t>
            </a:r>
            <a:r>
              <a:rPr lang="fa-IR" b="1" dirty="0">
                <a:cs typeface="B Nazanin" panose="00000400000000000000" pitchFamily="2" charset="-78"/>
              </a:rPr>
              <a:t> استفاده می‌شود :</a:t>
            </a:r>
          </a:p>
        </p:txBody>
      </p:sp>
      <p:pic>
        <p:nvPicPr>
          <p:cNvPr id="11" name="Picture 10">
            <a:extLst>
              <a:ext uri="{FF2B5EF4-FFF2-40B4-BE49-F238E27FC236}">
                <a16:creationId xmlns:a16="http://schemas.microsoft.com/office/drawing/2014/main" id="{4CA59854-46DD-4D43-A5D7-A1A5DAFBCA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1432" y="1986008"/>
            <a:ext cx="8077817" cy="2541035"/>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32138666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right)">
                                      <p:cBhvr>
                                        <p:cTn id="21" dur="250"/>
                                        <p:tgtEl>
                                          <p:spTgt spid="10">
                                            <p:txEl>
                                              <p:pRg st="0" end="0"/>
                                            </p:txEl>
                                          </p:spTgt>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MongoDB</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Find</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20034568-54C9-4FC6-91AC-4B7DC50FB186}"/>
              </a:ext>
            </a:extLst>
          </p:cNvPr>
          <p:cNvSpPr/>
          <p:nvPr/>
        </p:nvSpPr>
        <p:spPr>
          <a:xfrm>
            <a:off x="596347" y="1251097"/>
            <a:ext cx="11039061" cy="369332"/>
          </a:xfrm>
          <a:prstGeom prst="rect">
            <a:avLst/>
          </a:prstGeom>
        </p:spPr>
        <p:txBody>
          <a:bodyPr wrap="square">
            <a:spAutoFit/>
          </a:bodyPr>
          <a:lstStyle/>
          <a:p>
            <a:pPr algn="r" rtl="1"/>
            <a:r>
              <a:rPr lang="fa-IR" b="1" dirty="0">
                <a:cs typeface="B Nazanin" panose="00000400000000000000" pitchFamily="2" charset="-78"/>
              </a:rPr>
              <a:t>از دستور </a:t>
            </a:r>
            <a:r>
              <a:rPr lang="en-US" b="1" dirty="0">
                <a:cs typeface="B Nazanin" panose="00000400000000000000" pitchFamily="2" charset="-78"/>
              </a:rPr>
              <a:t>Find</a:t>
            </a:r>
            <a:r>
              <a:rPr lang="fa-IR" b="1" dirty="0">
                <a:cs typeface="B Nazanin" panose="00000400000000000000" pitchFamily="2" charset="-78"/>
              </a:rPr>
              <a:t> برای جستجوی داده‌ها استفاده می‌شود. این دستور معادل دستور </a:t>
            </a:r>
            <a:r>
              <a:rPr lang="en-US" b="1" dirty="0">
                <a:cs typeface="B Nazanin" panose="00000400000000000000" pitchFamily="2" charset="-78"/>
              </a:rPr>
              <a:t>Select</a:t>
            </a:r>
            <a:r>
              <a:rPr lang="fa-IR" b="1" dirty="0">
                <a:cs typeface="B Nazanin" panose="00000400000000000000" pitchFamily="2" charset="-78"/>
              </a:rPr>
              <a:t> می‌باشد و فرمت آن به صورت زیر است :</a:t>
            </a:r>
          </a:p>
        </p:txBody>
      </p:sp>
      <p:pic>
        <p:nvPicPr>
          <p:cNvPr id="11" name="Picture 10">
            <a:extLst>
              <a:ext uri="{FF2B5EF4-FFF2-40B4-BE49-F238E27FC236}">
                <a16:creationId xmlns:a16="http://schemas.microsoft.com/office/drawing/2014/main" id="{F6B8F126-901B-4125-9716-A42AA566BB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4207" y="2852829"/>
            <a:ext cx="8082405" cy="1152341"/>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237843699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right)">
                                      <p:cBhvr>
                                        <p:cTn id="21" dur="250"/>
                                        <p:tgtEl>
                                          <p:spTgt spid="10">
                                            <p:txEl>
                                              <p:pRg st="0" end="0"/>
                                            </p:txEl>
                                          </p:spTgt>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MongoDB</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Update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6BDA42E2-3C13-4A4E-A403-9EEA42385A83}"/>
              </a:ext>
            </a:extLst>
          </p:cNvPr>
          <p:cNvSpPr/>
          <p:nvPr/>
        </p:nvSpPr>
        <p:spPr>
          <a:xfrm>
            <a:off x="596347" y="1251097"/>
            <a:ext cx="11039061" cy="369332"/>
          </a:xfrm>
          <a:prstGeom prst="rect">
            <a:avLst/>
          </a:prstGeom>
        </p:spPr>
        <p:txBody>
          <a:bodyPr wrap="square">
            <a:spAutoFit/>
          </a:bodyPr>
          <a:lstStyle/>
          <a:p>
            <a:pPr algn="r" rtl="1"/>
            <a:r>
              <a:rPr lang="fa-IR" b="1" dirty="0">
                <a:cs typeface="B Nazanin" panose="00000400000000000000" pitchFamily="2" charset="-78"/>
              </a:rPr>
              <a:t>برای اعمال تغییرات در داده‌ها از دستور </a:t>
            </a:r>
            <a:r>
              <a:rPr lang="en-US" b="1" dirty="0">
                <a:cs typeface="B Nazanin" panose="00000400000000000000" pitchFamily="2" charset="-78"/>
              </a:rPr>
              <a:t>Update</a:t>
            </a:r>
            <a:r>
              <a:rPr lang="fa-IR" b="1" dirty="0">
                <a:cs typeface="B Nazanin" panose="00000400000000000000" pitchFamily="2" charset="-78"/>
              </a:rPr>
              <a:t> استفاده می‌شود. فرمت این دستور به صورت زیر است :</a:t>
            </a:r>
          </a:p>
        </p:txBody>
      </p:sp>
      <p:pic>
        <p:nvPicPr>
          <p:cNvPr id="11" name="Picture 10">
            <a:extLst>
              <a:ext uri="{FF2B5EF4-FFF2-40B4-BE49-F238E27FC236}">
                <a16:creationId xmlns:a16="http://schemas.microsoft.com/office/drawing/2014/main" id="{91A6F16D-273A-477D-9EDF-46D12884BD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0071" y="2822561"/>
            <a:ext cx="9844463" cy="882408"/>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427562722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right)">
                                      <p:cBhvr>
                                        <p:cTn id="21" dur="250"/>
                                        <p:tgtEl>
                                          <p:spTgt spid="10">
                                            <p:txEl>
                                              <p:pRg st="0" end="0"/>
                                            </p:txEl>
                                          </p:spTgt>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MongoDB</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Remove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07EDD1D2-CDFD-4127-98C3-C4790A23A848}"/>
              </a:ext>
            </a:extLst>
          </p:cNvPr>
          <p:cNvSpPr/>
          <p:nvPr/>
        </p:nvSpPr>
        <p:spPr>
          <a:xfrm>
            <a:off x="596347" y="1251097"/>
            <a:ext cx="11039061" cy="369332"/>
          </a:xfrm>
          <a:prstGeom prst="rect">
            <a:avLst/>
          </a:prstGeom>
        </p:spPr>
        <p:txBody>
          <a:bodyPr wrap="square">
            <a:spAutoFit/>
          </a:bodyPr>
          <a:lstStyle/>
          <a:p>
            <a:pPr algn="r" rtl="1"/>
            <a:r>
              <a:rPr lang="fa-IR" b="1" dirty="0">
                <a:cs typeface="B Nazanin" panose="00000400000000000000" pitchFamily="2" charset="-78"/>
              </a:rPr>
              <a:t>برای حذف داده‌ها از دستور </a:t>
            </a:r>
            <a:r>
              <a:rPr lang="en-US" b="1" dirty="0">
                <a:cs typeface="B Nazanin" panose="00000400000000000000" pitchFamily="2" charset="-78"/>
              </a:rPr>
              <a:t>Remove</a:t>
            </a:r>
            <a:r>
              <a:rPr lang="fa-IR" b="1" dirty="0">
                <a:cs typeface="B Nazanin" panose="00000400000000000000" pitchFamily="2" charset="-78"/>
              </a:rPr>
              <a:t> استفاده می‌شود. فرمت این دستور به صورت زیر می‌باشد :</a:t>
            </a:r>
          </a:p>
        </p:txBody>
      </p:sp>
      <p:pic>
        <p:nvPicPr>
          <p:cNvPr id="11" name="Picture 10">
            <a:extLst>
              <a:ext uri="{FF2B5EF4-FFF2-40B4-BE49-F238E27FC236}">
                <a16:creationId xmlns:a16="http://schemas.microsoft.com/office/drawing/2014/main" id="{F115AA32-2FCF-4F08-A893-1F3A208CC3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4207" y="3017425"/>
            <a:ext cx="8082405" cy="823148"/>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130449752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right)">
                                      <p:cBhvr>
                                        <p:cTn id="21" dur="250"/>
                                        <p:tgtEl>
                                          <p:spTgt spid="10">
                                            <p:txEl>
                                              <p:pRg st="0" end="0"/>
                                            </p:txEl>
                                          </p:spTgt>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Oval 9">
            <a:hlinkClick r:id="rId5" action="ppaction://hlinksldjump"/>
            <a:extLst>
              <a:ext uri="{FF2B5EF4-FFF2-40B4-BE49-F238E27FC236}">
                <a16:creationId xmlns:a16="http://schemas.microsoft.com/office/drawing/2014/main" id="{14B587CB-B097-4A1B-BB4A-7276342489C7}"/>
              </a:ext>
            </a:extLst>
          </p:cNvPr>
          <p:cNvSpPr/>
          <p:nvPr/>
        </p:nvSpPr>
        <p:spPr>
          <a:xfrm>
            <a:off x="10490326" y="1501973"/>
            <a:ext cx="722308" cy="1160747"/>
          </a:xfrm>
          <a:prstGeom prst="ellipse">
            <a:avLst/>
          </a:prstGeom>
          <a:gradFill>
            <a:gsLst>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a:ln w="66675">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1</a:t>
            </a:r>
            <a:endParaRPr lang="en-US" sz="2400" dirty="0">
              <a:cs typeface="B Titr" panose="00000700000000000000" pitchFamily="2" charset="-78"/>
            </a:endParaRPr>
          </a:p>
        </p:txBody>
      </p:sp>
      <p:sp>
        <p:nvSpPr>
          <p:cNvPr id="11" name="TextBox 10">
            <a:hlinkClick r:id="rId5" action="ppaction://hlinksldjump"/>
            <a:extLst>
              <a:ext uri="{FF2B5EF4-FFF2-40B4-BE49-F238E27FC236}">
                <a16:creationId xmlns:a16="http://schemas.microsoft.com/office/drawing/2014/main" id="{EC3AAA51-42A6-4EA1-97C7-176B201884CE}"/>
              </a:ext>
            </a:extLst>
          </p:cNvPr>
          <p:cNvSpPr txBox="1"/>
          <p:nvPr/>
        </p:nvSpPr>
        <p:spPr>
          <a:xfrm>
            <a:off x="10228312" y="4294963"/>
            <a:ext cx="1336013" cy="338554"/>
          </a:xfrm>
          <a:prstGeom prst="rect">
            <a:avLst/>
          </a:prstGeom>
          <a:gradFill>
            <a:gsLst>
              <a:gs pos="100000">
                <a:schemeClr val="tx2">
                  <a:lumMod val="50000"/>
                </a:schemeClr>
              </a:gs>
              <a:gs pos="69000">
                <a:schemeClr val="tx2">
                  <a:lumMod val="75000"/>
                </a:schemeClr>
              </a:gs>
              <a:gs pos="90000">
                <a:schemeClr val="tx2">
                  <a:lumMod val="20000"/>
                  <a:lumOff val="80000"/>
                </a:schemeClr>
              </a:gs>
            </a:gsLst>
            <a:path path="shape">
              <a:fillToRect l="50000" t="50000" r="50000" b="50000"/>
            </a:path>
          </a:gradFill>
          <a:ln w="38100">
            <a:solidFill>
              <a:schemeClr val="tx2">
                <a:lumMod val="50000"/>
              </a:schemeClr>
            </a:solidFill>
          </a:ln>
        </p:spPr>
        <p:txBody>
          <a:bodyPr wrap="square" rtlCol="0">
            <a:spAutoFit/>
          </a:bodyPr>
          <a:lstStyle/>
          <a:p>
            <a:pPr algn="ctr" rtl="1"/>
            <a:r>
              <a:rPr lang="fa-IR" sz="1600" b="1" dirty="0">
                <a:solidFill>
                  <a:schemeClr val="bg1"/>
                </a:solidFill>
                <a:cs typeface="B Titr" panose="00000700000000000000" pitchFamily="2" charset="-78"/>
              </a:rPr>
              <a:t>معرفی</a:t>
            </a:r>
          </a:p>
        </p:txBody>
      </p:sp>
      <p:grpSp>
        <p:nvGrpSpPr>
          <p:cNvPr id="12" name="Group 11">
            <a:extLst>
              <a:ext uri="{FF2B5EF4-FFF2-40B4-BE49-F238E27FC236}">
                <a16:creationId xmlns:a16="http://schemas.microsoft.com/office/drawing/2014/main" id="{C205E75B-0BD8-411C-93F5-9877AC115450}"/>
              </a:ext>
            </a:extLst>
          </p:cNvPr>
          <p:cNvGrpSpPr/>
          <p:nvPr/>
        </p:nvGrpSpPr>
        <p:grpSpPr>
          <a:xfrm flipH="1">
            <a:off x="10775894" y="2699009"/>
            <a:ext cx="182795" cy="1553360"/>
            <a:chOff x="3160137" y="3014873"/>
            <a:chExt cx="78363" cy="665918"/>
          </a:xfrm>
          <a:solidFill>
            <a:schemeClr val="tx1">
              <a:lumMod val="85000"/>
              <a:lumOff val="15000"/>
            </a:schemeClr>
          </a:solidFill>
        </p:grpSpPr>
        <p:sp>
          <p:nvSpPr>
            <p:cNvPr id="14" name="Oval 13">
              <a:extLst>
                <a:ext uri="{FF2B5EF4-FFF2-40B4-BE49-F238E27FC236}">
                  <a16:creationId xmlns:a16="http://schemas.microsoft.com/office/drawing/2014/main" id="{14A5C79E-9890-44F0-BF3A-41BA4CDCBFB0}"/>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5" name="Straight Arrow Connector 14">
              <a:extLst>
                <a:ext uri="{FF2B5EF4-FFF2-40B4-BE49-F238E27FC236}">
                  <a16:creationId xmlns:a16="http://schemas.microsoft.com/office/drawing/2014/main" id="{E53015D4-E520-4139-A720-DFFE0E2E8A5A}"/>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6" name="Oval 15">
            <a:hlinkClick r:id="rId11" action="ppaction://hlinksldjump"/>
            <a:extLst>
              <a:ext uri="{FF2B5EF4-FFF2-40B4-BE49-F238E27FC236}">
                <a16:creationId xmlns:a16="http://schemas.microsoft.com/office/drawing/2014/main" id="{7A566223-84FD-427D-B355-03B6B254B55F}"/>
              </a:ext>
            </a:extLst>
          </p:cNvPr>
          <p:cNvSpPr/>
          <p:nvPr/>
        </p:nvSpPr>
        <p:spPr>
          <a:xfrm>
            <a:off x="7318582" y="1507159"/>
            <a:ext cx="722308" cy="1160747"/>
          </a:xfrm>
          <a:prstGeom prst="ellipse">
            <a:avLst/>
          </a:prstGeom>
          <a:gradFill>
            <a:gsLst>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a:ln w="66675">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2</a:t>
            </a:r>
            <a:endParaRPr lang="en-US" sz="2400" dirty="0">
              <a:cs typeface="B Titr" panose="00000700000000000000" pitchFamily="2" charset="-78"/>
            </a:endParaRPr>
          </a:p>
        </p:txBody>
      </p:sp>
      <p:grpSp>
        <p:nvGrpSpPr>
          <p:cNvPr id="17" name="Group 16">
            <a:extLst>
              <a:ext uri="{FF2B5EF4-FFF2-40B4-BE49-F238E27FC236}">
                <a16:creationId xmlns:a16="http://schemas.microsoft.com/office/drawing/2014/main" id="{0E74FDF5-A6E9-4721-B10A-021BAFE606B6}"/>
              </a:ext>
            </a:extLst>
          </p:cNvPr>
          <p:cNvGrpSpPr/>
          <p:nvPr/>
        </p:nvGrpSpPr>
        <p:grpSpPr>
          <a:xfrm flipH="1">
            <a:off x="7604150" y="2704195"/>
            <a:ext cx="182795" cy="1553360"/>
            <a:chOff x="3160137" y="3014873"/>
            <a:chExt cx="78363" cy="665918"/>
          </a:xfrm>
          <a:solidFill>
            <a:schemeClr val="tx1">
              <a:lumMod val="85000"/>
              <a:lumOff val="15000"/>
            </a:schemeClr>
          </a:solidFill>
        </p:grpSpPr>
        <p:sp>
          <p:nvSpPr>
            <p:cNvPr id="18" name="Oval 17">
              <a:extLst>
                <a:ext uri="{FF2B5EF4-FFF2-40B4-BE49-F238E27FC236}">
                  <a16:creationId xmlns:a16="http://schemas.microsoft.com/office/drawing/2014/main" id="{47A62826-DFCF-400B-8B32-B96CD6390EEE}"/>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9" name="Straight Arrow Connector 18">
              <a:extLst>
                <a:ext uri="{FF2B5EF4-FFF2-40B4-BE49-F238E27FC236}">
                  <a16:creationId xmlns:a16="http://schemas.microsoft.com/office/drawing/2014/main" id="{95DB0372-BF51-4281-972F-07FFFADBCA1D}"/>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0" name="Oval 19">
            <a:hlinkClick r:id="rId12" action="ppaction://hlinksldjump"/>
            <a:extLst>
              <a:ext uri="{FF2B5EF4-FFF2-40B4-BE49-F238E27FC236}">
                <a16:creationId xmlns:a16="http://schemas.microsoft.com/office/drawing/2014/main" id="{2DEA9F24-209B-4439-A21F-76879280BCD7}"/>
              </a:ext>
            </a:extLst>
          </p:cNvPr>
          <p:cNvSpPr/>
          <p:nvPr/>
        </p:nvSpPr>
        <p:spPr>
          <a:xfrm>
            <a:off x="4103498" y="1516662"/>
            <a:ext cx="722308" cy="1160747"/>
          </a:xfrm>
          <a:prstGeom prst="ellipse">
            <a:avLst/>
          </a:prstGeom>
          <a:gradFill>
            <a:gsLst>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a:ln w="66675">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3</a:t>
            </a:r>
            <a:endParaRPr lang="en-US" sz="2400" dirty="0">
              <a:cs typeface="B Titr" panose="00000700000000000000" pitchFamily="2" charset="-78"/>
            </a:endParaRPr>
          </a:p>
        </p:txBody>
      </p:sp>
      <p:grpSp>
        <p:nvGrpSpPr>
          <p:cNvPr id="21" name="Group 20">
            <a:extLst>
              <a:ext uri="{FF2B5EF4-FFF2-40B4-BE49-F238E27FC236}">
                <a16:creationId xmlns:a16="http://schemas.microsoft.com/office/drawing/2014/main" id="{C2645960-A824-4663-8A9E-00815FDE5B85}"/>
              </a:ext>
            </a:extLst>
          </p:cNvPr>
          <p:cNvGrpSpPr/>
          <p:nvPr/>
        </p:nvGrpSpPr>
        <p:grpSpPr>
          <a:xfrm flipH="1">
            <a:off x="4376636" y="2710432"/>
            <a:ext cx="182795" cy="1553360"/>
            <a:chOff x="3160137" y="3014873"/>
            <a:chExt cx="78363" cy="665918"/>
          </a:xfrm>
          <a:solidFill>
            <a:schemeClr val="tx1">
              <a:lumMod val="85000"/>
              <a:lumOff val="15000"/>
            </a:schemeClr>
          </a:solidFill>
        </p:grpSpPr>
        <p:sp>
          <p:nvSpPr>
            <p:cNvPr id="22" name="Oval 21">
              <a:extLst>
                <a:ext uri="{FF2B5EF4-FFF2-40B4-BE49-F238E27FC236}">
                  <a16:creationId xmlns:a16="http://schemas.microsoft.com/office/drawing/2014/main" id="{E537C293-D215-4F68-8692-99A5A8768970}"/>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3" name="Straight Arrow Connector 22">
              <a:extLst>
                <a:ext uri="{FF2B5EF4-FFF2-40B4-BE49-F238E27FC236}">
                  <a16:creationId xmlns:a16="http://schemas.microsoft.com/office/drawing/2014/main" id="{F392D38F-816B-475B-A3FA-475A8F39F96B}"/>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4" name="Oval 23">
            <a:hlinkClick r:id="rId13" action="ppaction://hlinksldjump"/>
            <a:extLst>
              <a:ext uri="{FF2B5EF4-FFF2-40B4-BE49-F238E27FC236}">
                <a16:creationId xmlns:a16="http://schemas.microsoft.com/office/drawing/2014/main" id="{3D6CE551-60B5-4236-AE67-B42CB591FF18}"/>
              </a:ext>
            </a:extLst>
          </p:cNvPr>
          <p:cNvSpPr/>
          <p:nvPr/>
        </p:nvSpPr>
        <p:spPr>
          <a:xfrm>
            <a:off x="833264" y="1501972"/>
            <a:ext cx="722308" cy="1160747"/>
          </a:xfrm>
          <a:prstGeom prst="ellipse">
            <a:avLst/>
          </a:prstGeom>
          <a:gradFill>
            <a:gsLst>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a:ln w="66675">
            <a:solidFill>
              <a:schemeClr val="tx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4</a:t>
            </a:r>
            <a:endParaRPr lang="en-US" sz="2400" dirty="0">
              <a:cs typeface="B Titr" panose="00000700000000000000" pitchFamily="2" charset="-78"/>
            </a:endParaRPr>
          </a:p>
        </p:txBody>
      </p:sp>
      <p:sp>
        <p:nvSpPr>
          <p:cNvPr id="25" name="TextBox 24">
            <a:hlinkClick r:id="rId13" action="ppaction://hlinksldjump"/>
            <a:extLst>
              <a:ext uri="{FF2B5EF4-FFF2-40B4-BE49-F238E27FC236}">
                <a16:creationId xmlns:a16="http://schemas.microsoft.com/office/drawing/2014/main" id="{BFEF3E95-41BA-4ACF-ACB4-333914CF254A}"/>
              </a:ext>
            </a:extLst>
          </p:cNvPr>
          <p:cNvSpPr txBox="1"/>
          <p:nvPr/>
        </p:nvSpPr>
        <p:spPr>
          <a:xfrm>
            <a:off x="571250" y="4294962"/>
            <a:ext cx="1336013" cy="338554"/>
          </a:xfrm>
          <a:prstGeom prst="rect">
            <a:avLst/>
          </a:prstGeom>
          <a:gradFill>
            <a:gsLst>
              <a:gs pos="100000">
                <a:schemeClr val="tx2">
                  <a:lumMod val="50000"/>
                </a:schemeClr>
              </a:gs>
              <a:gs pos="69000">
                <a:schemeClr val="tx2">
                  <a:lumMod val="75000"/>
                </a:schemeClr>
              </a:gs>
              <a:gs pos="90000">
                <a:schemeClr val="tx2">
                  <a:lumMod val="20000"/>
                  <a:lumOff val="80000"/>
                </a:schemeClr>
              </a:gs>
            </a:gsLst>
            <a:path path="shape">
              <a:fillToRect l="50000" t="50000" r="50000" b="50000"/>
            </a:path>
          </a:gradFill>
          <a:ln w="38100">
            <a:solidFill>
              <a:schemeClr val="tx2">
                <a:lumMod val="50000"/>
              </a:schemeClr>
            </a:solidFill>
          </a:ln>
        </p:spPr>
        <p:txBody>
          <a:bodyPr wrap="square" rtlCol="0">
            <a:spAutoFit/>
          </a:bodyPr>
          <a:lstStyle/>
          <a:p>
            <a:pPr algn="ctr" rtl="1"/>
            <a:r>
              <a:rPr lang="fa-IR" sz="1600" b="1" dirty="0">
                <a:solidFill>
                  <a:schemeClr val="bg1"/>
                </a:solidFill>
                <a:cs typeface="B Titr" panose="00000700000000000000" pitchFamily="2" charset="-78"/>
              </a:rPr>
              <a:t>مثال</a:t>
            </a:r>
            <a:endParaRPr lang="en-US" sz="1600" b="1" dirty="0">
              <a:solidFill>
                <a:schemeClr val="bg1"/>
              </a:solidFill>
              <a:cs typeface="B Titr" panose="00000700000000000000" pitchFamily="2" charset="-78"/>
            </a:endParaRPr>
          </a:p>
        </p:txBody>
      </p:sp>
      <p:grpSp>
        <p:nvGrpSpPr>
          <p:cNvPr id="26" name="Group 25">
            <a:extLst>
              <a:ext uri="{FF2B5EF4-FFF2-40B4-BE49-F238E27FC236}">
                <a16:creationId xmlns:a16="http://schemas.microsoft.com/office/drawing/2014/main" id="{17556043-0A8C-4AAB-BD1F-BA7960D0CD06}"/>
              </a:ext>
            </a:extLst>
          </p:cNvPr>
          <p:cNvGrpSpPr/>
          <p:nvPr/>
        </p:nvGrpSpPr>
        <p:grpSpPr>
          <a:xfrm flipH="1">
            <a:off x="1118832" y="2699008"/>
            <a:ext cx="182795" cy="1553360"/>
            <a:chOff x="3160137" y="3014873"/>
            <a:chExt cx="78363" cy="665918"/>
          </a:xfrm>
          <a:solidFill>
            <a:schemeClr val="tx1">
              <a:lumMod val="85000"/>
              <a:lumOff val="15000"/>
            </a:schemeClr>
          </a:solidFill>
        </p:grpSpPr>
        <p:sp>
          <p:nvSpPr>
            <p:cNvPr id="27" name="Oval 26">
              <a:extLst>
                <a:ext uri="{FF2B5EF4-FFF2-40B4-BE49-F238E27FC236}">
                  <a16:creationId xmlns:a16="http://schemas.microsoft.com/office/drawing/2014/main" id="{9521E18F-8391-4A9B-9999-EAC6531045CB}"/>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8" name="Straight Arrow Connector 27">
              <a:extLst>
                <a:ext uri="{FF2B5EF4-FFF2-40B4-BE49-F238E27FC236}">
                  <a16:creationId xmlns:a16="http://schemas.microsoft.com/office/drawing/2014/main" id="{9E089D85-A50E-47DA-A1BE-1E170C2696D7}"/>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hlinkClick r:id="rId11" action="ppaction://hlinksldjump"/>
            <a:extLst>
              <a:ext uri="{FF2B5EF4-FFF2-40B4-BE49-F238E27FC236}">
                <a16:creationId xmlns:a16="http://schemas.microsoft.com/office/drawing/2014/main" id="{D7034997-3848-4C87-A338-659CF43F8091}"/>
              </a:ext>
            </a:extLst>
          </p:cNvPr>
          <p:cNvSpPr txBox="1"/>
          <p:nvPr/>
        </p:nvSpPr>
        <p:spPr>
          <a:xfrm>
            <a:off x="7008295" y="4300149"/>
            <a:ext cx="1336013" cy="338554"/>
          </a:xfrm>
          <a:prstGeom prst="rect">
            <a:avLst/>
          </a:prstGeom>
          <a:gradFill>
            <a:gsLst>
              <a:gs pos="100000">
                <a:schemeClr val="tx2">
                  <a:lumMod val="50000"/>
                </a:schemeClr>
              </a:gs>
              <a:gs pos="69000">
                <a:schemeClr val="tx2">
                  <a:lumMod val="75000"/>
                </a:schemeClr>
              </a:gs>
              <a:gs pos="90000">
                <a:schemeClr val="tx2">
                  <a:lumMod val="20000"/>
                  <a:lumOff val="80000"/>
                </a:schemeClr>
              </a:gs>
            </a:gsLst>
            <a:path path="shape">
              <a:fillToRect l="50000" t="50000" r="50000" b="50000"/>
            </a:path>
          </a:gradFill>
          <a:ln w="38100">
            <a:solidFill>
              <a:schemeClr val="tx2">
                <a:lumMod val="50000"/>
              </a:schemeClr>
            </a:solidFill>
          </a:ln>
        </p:spPr>
        <p:txBody>
          <a:bodyPr wrap="square" rtlCol="0">
            <a:spAutoFit/>
          </a:bodyPr>
          <a:lstStyle/>
          <a:p>
            <a:pPr algn="ctr" rtl="1"/>
            <a:r>
              <a:rPr lang="fa-IR" sz="1600" b="1" dirty="0">
                <a:solidFill>
                  <a:schemeClr val="bg1"/>
                </a:solidFill>
                <a:cs typeface="B Titr" panose="00000700000000000000" pitchFamily="2" charset="-78"/>
              </a:rPr>
              <a:t>ویژگی‌ها</a:t>
            </a:r>
          </a:p>
        </p:txBody>
      </p:sp>
      <p:sp>
        <p:nvSpPr>
          <p:cNvPr id="30" name="TextBox 29">
            <a:hlinkClick r:id="rId12" action="ppaction://hlinksldjump"/>
            <a:extLst>
              <a:ext uri="{FF2B5EF4-FFF2-40B4-BE49-F238E27FC236}">
                <a16:creationId xmlns:a16="http://schemas.microsoft.com/office/drawing/2014/main" id="{2DC4A89D-9368-4006-B685-EDD1EE24DF8A}"/>
              </a:ext>
            </a:extLst>
          </p:cNvPr>
          <p:cNvSpPr txBox="1"/>
          <p:nvPr/>
        </p:nvSpPr>
        <p:spPr>
          <a:xfrm>
            <a:off x="3789595" y="4300149"/>
            <a:ext cx="1336013" cy="338554"/>
          </a:xfrm>
          <a:prstGeom prst="rect">
            <a:avLst/>
          </a:prstGeom>
          <a:gradFill>
            <a:gsLst>
              <a:gs pos="100000">
                <a:schemeClr val="tx2">
                  <a:lumMod val="50000"/>
                </a:schemeClr>
              </a:gs>
              <a:gs pos="69000">
                <a:schemeClr val="tx2">
                  <a:lumMod val="75000"/>
                </a:schemeClr>
              </a:gs>
              <a:gs pos="90000">
                <a:schemeClr val="tx2">
                  <a:lumMod val="20000"/>
                  <a:lumOff val="80000"/>
                </a:schemeClr>
              </a:gs>
            </a:gsLst>
            <a:path path="shape">
              <a:fillToRect l="50000" t="50000" r="50000" b="50000"/>
            </a:path>
          </a:gradFill>
          <a:ln w="38100">
            <a:solidFill>
              <a:schemeClr val="tx2">
                <a:lumMod val="50000"/>
              </a:schemeClr>
            </a:solidFill>
          </a:ln>
        </p:spPr>
        <p:txBody>
          <a:bodyPr wrap="square" rtlCol="0">
            <a:spAutoFit/>
          </a:bodyPr>
          <a:lstStyle/>
          <a:p>
            <a:pPr algn="ctr" rtl="1"/>
            <a:r>
              <a:rPr lang="en-US" sz="1600" b="1" dirty="0">
                <a:solidFill>
                  <a:schemeClr val="bg1"/>
                </a:solidFill>
                <a:cs typeface="B Titr" panose="00000700000000000000" pitchFamily="2" charset="-78"/>
              </a:rPr>
              <a:t>CQL</a:t>
            </a:r>
            <a:endParaRPr lang="fa-IR" sz="1600" b="1" dirty="0">
              <a:solidFill>
                <a:schemeClr val="bg1"/>
              </a:solidFill>
              <a:cs typeface="B Titr" panose="00000700000000000000" pitchFamily="2" charset="-78"/>
            </a:endParaRPr>
          </a:p>
        </p:txBody>
      </p:sp>
    </p:spTree>
    <p:extLst>
      <p:ext uri="{BB962C8B-B14F-4D97-AF65-F5344CB8AC3E}">
        <p14:creationId xmlns:p14="http://schemas.microsoft.com/office/powerpoint/2010/main" val="1907769004"/>
      </p:ext>
    </p:extLst>
  </p:cSld>
  <p:clrMapOvr>
    <a:masterClrMapping/>
  </p:clrMapOvr>
  <p:transition spd="slow">
    <p:split orient="vert"/>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 presetClass="entr" presetSubtype="1" fill="hold" grpId="0" nodeType="afterEffect" p14:presetBounceEnd="86000">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14:bounceEnd="86000">
                                          <p:cBhvr additive="base">
                                            <p:cTn id="21" dur="250" fill="hold"/>
                                            <p:tgtEl>
                                              <p:spTgt spid="10"/>
                                            </p:tgtEl>
                                            <p:attrNameLst>
                                              <p:attrName>ppt_x</p:attrName>
                                            </p:attrNameLst>
                                          </p:cBhvr>
                                          <p:tavLst>
                                            <p:tav tm="0">
                                              <p:val>
                                                <p:strVal val="#ppt_x"/>
                                              </p:val>
                                            </p:tav>
                                            <p:tav tm="100000">
                                              <p:val>
                                                <p:strVal val="#ppt_x"/>
                                              </p:val>
                                            </p:tav>
                                          </p:tavLst>
                                        </p:anim>
                                        <p:anim calcmode="lin" valueType="num" p14:bounceEnd="86000">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250"/>
                                            <p:tgtEl>
                                              <p:spTgt spid="12"/>
                                            </p:tgtEl>
                                          </p:cBhvr>
                                        </p:animEffect>
                                      </p:childTnLst>
                                    </p:cTn>
                                  </p:par>
                                </p:childTnLst>
                              </p:cTn>
                            </p:par>
                            <p:par>
                              <p:cTn id="27" fill="hold">
                                <p:stCondLst>
                                  <p:cond delay="1250"/>
                                </p:stCondLst>
                                <p:childTnLst>
                                  <p:par>
                                    <p:cTn id="28" presetID="22" presetClass="entr" presetSubtype="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250"/>
                                            <p:tgtEl>
                                              <p:spTgt spid="11"/>
                                            </p:tgtEl>
                                          </p:cBhvr>
                                        </p:animEffect>
                                      </p:childTnLst>
                                    </p:cTn>
                                  </p:par>
                                </p:childTnLst>
                              </p:cTn>
                            </p:par>
                            <p:par>
                              <p:cTn id="31" fill="hold">
                                <p:stCondLst>
                                  <p:cond delay="1500"/>
                                </p:stCondLst>
                                <p:childTnLst>
                                  <p:par>
                                    <p:cTn id="32" presetID="2" presetClass="entr" presetSubtype="1" fill="hold" grpId="0" nodeType="afterEffect" p14:presetBounceEnd="86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86000">
                                          <p:cBhvr additive="base">
                                            <p:cTn id="34" dur="250" fill="hold"/>
                                            <p:tgtEl>
                                              <p:spTgt spid="16"/>
                                            </p:tgtEl>
                                            <p:attrNameLst>
                                              <p:attrName>ppt_x</p:attrName>
                                            </p:attrNameLst>
                                          </p:cBhvr>
                                          <p:tavLst>
                                            <p:tav tm="0">
                                              <p:val>
                                                <p:strVal val="#ppt_x"/>
                                              </p:val>
                                            </p:tav>
                                            <p:tav tm="100000">
                                              <p:val>
                                                <p:strVal val="#ppt_x"/>
                                              </p:val>
                                            </p:tav>
                                          </p:tavLst>
                                        </p:anim>
                                        <p:anim calcmode="lin" valueType="num" p14:bounceEnd="86000">
                                          <p:cBhvr additive="base">
                                            <p:cTn id="35" dur="250" fill="hold"/>
                                            <p:tgtEl>
                                              <p:spTgt spid="16"/>
                                            </p:tgtEl>
                                            <p:attrNameLst>
                                              <p:attrName>ppt_y</p:attrName>
                                            </p:attrNameLst>
                                          </p:cBhvr>
                                          <p:tavLst>
                                            <p:tav tm="0">
                                              <p:val>
                                                <p:strVal val="0-#ppt_h/2"/>
                                              </p:val>
                                            </p:tav>
                                            <p:tav tm="100000">
                                              <p:val>
                                                <p:strVal val="#ppt_y"/>
                                              </p:val>
                                            </p:tav>
                                          </p:tavLst>
                                        </p:anim>
                                      </p:childTnLst>
                                    </p:cTn>
                                  </p:par>
                                </p:childTnLst>
                              </p:cTn>
                            </p:par>
                            <p:par>
                              <p:cTn id="36" fill="hold">
                                <p:stCondLst>
                                  <p:cond delay="1750"/>
                                </p:stCondLst>
                                <p:childTnLst>
                                  <p:par>
                                    <p:cTn id="37" presetID="22" presetClass="entr" presetSubtype="1" fill="hold" nodeType="afterEffect">
                                      <p:stCondLst>
                                        <p:cond delay="20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250"/>
                                            <p:tgtEl>
                                              <p:spTgt spid="17"/>
                                            </p:tgtEl>
                                          </p:cBhvr>
                                        </p:animEffect>
                                      </p:childTnLst>
                                    </p:cTn>
                                  </p:par>
                                </p:childTnLst>
                              </p:cTn>
                            </p:par>
                            <p:par>
                              <p:cTn id="40" fill="hold">
                                <p:stCondLst>
                                  <p:cond delay="2200"/>
                                </p:stCondLst>
                                <p:childTnLst>
                                  <p:par>
                                    <p:cTn id="41" presetID="22" presetClass="entr" presetSubtype="1"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250"/>
                                            <p:tgtEl>
                                              <p:spTgt spid="29"/>
                                            </p:tgtEl>
                                          </p:cBhvr>
                                        </p:animEffect>
                                      </p:childTnLst>
                                    </p:cTn>
                                  </p:par>
                                </p:childTnLst>
                              </p:cTn>
                            </p:par>
                            <p:par>
                              <p:cTn id="44" fill="hold">
                                <p:stCondLst>
                                  <p:cond delay="2450"/>
                                </p:stCondLst>
                                <p:childTnLst>
                                  <p:par>
                                    <p:cTn id="45" presetID="2" presetClass="entr" presetSubtype="1" fill="hold" grpId="0" nodeType="afterEffect" p14:presetBounceEnd="86000">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14:bounceEnd="86000">
                                          <p:cBhvr additive="base">
                                            <p:cTn id="47" dur="250" fill="hold"/>
                                            <p:tgtEl>
                                              <p:spTgt spid="20"/>
                                            </p:tgtEl>
                                            <p:attrNameLst>
                                              <p:attrName>ppt_x</p:attrName>
                                            </p:attrNameLst>
                                          </p:cBhvr>
                                          <p:tavLst>
                                            <p:tav tm="0">
                                              <p:val>
                                                <p:strVal val="#ppt_x"/>
                                              </p:val>
                                            </p:tav>
                                            <p:tav tm="100000">
                                              <p:val>
                                                <p:strVal val="#ppt_x"/>
                                              </p:val>
                                            </p:tav>
                                          </p:tavLst>
                                        </p:anim>
                                        <p:anim calcmode="lin" valueType="num" p14:bounceEnd="86000">
                                          <p:cBhvr additive="base">
                                            <p:cTn id="48" dur="250" fill="hold"/>
                                            <p:tgtEl>
                                              <p:spTgt spid="20"/>
                                            </p:tgtEl>
                                            <p:attrNameLst>
                                              <p:attrName>ppt_y</p:attrName>
                                            </p:attrNameLst>
                                          </p:cBhvr>
                                          <p:tavLst>
                                            <p:tav tm="0">
                                              <p:val>
                                                <p:strVal val="0-#ppt_h/2"/>
                                              </p:val>
                                            </p:tav>
                                            <p:tav tm="100000">
                                              <p:val>
                                                <p:strVal val="#ppt_y"/>
                                              </p:val>
                                            </p:tav>
                                          </p:tavLst>
                                        </p:anim>
                                      </p:childTnLst>
                                    </p:cTn>
                                  </p:par>
                                </p:childTnLst>
                              </p:cTn>
                            </p:par>
                            <p:par>
                              <p:cTn id="49" fill="hold">
                                <p:stCondLst>
                                  <p:cond delay="2700"/>
                                </p:stCondLst>
                                <p:childTnLst>
                                  <p:par>
                                    <p:cTn id="50" presetID="22" presetClass="entr" presetSubtype="1"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up)">
                                          <p:cBhvr>
                                            <p:cTn id="52" dur="250"/>
                                            <p:tgtEl>
                                              <p:spTgt spid="21"/>
                                            </p:tgtEl>
                                          </p:cBhvr>
                                        </p:animEffect>
                                      </p:childTnLst>
                                    </p:cTn>
                                  </p:par>
                                </p:childTnLst>
                              </p:cTn>
                            </p:par>
                            <p:par>
                              <p:cTn id="53" fill="hold">
                                <p:stCondLst>
                                  <p:cond delay="2950"/>
                                </p:stCondLst>
                                <p:childTnLst>
                                  <p:par>
                                    <p:cTn id="54" presetID="22" presetClass="entr" presetSubtype="1"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up)">
                                          <p:cBhvr>
                                            <p:cTn id="56" dur="250"/>
                                            <p:tgtEl>
                                              <p:spTgt spid="30"/>
                                            </p:tgtEl>
                                          </p:cBhvr>
                                        </p:animEffect>
                                      </p:childTnLst>
                                    </p:cTn>
                                  </p:par>
                                </p:childTnLst>
                              </p:cTn>
                            </p:par>
                            <p:par>
                              <p:cTn id="57" fill="hold">
                                <p:stCondLst>
                                  <p:cond delay="3200"/>
                                </p:stCondLst>
                                <p:childTnLst>
                                  <p:par>
                                    <p:cTn id="58" presetID="2" presetClass="entr" presetSubtype="1" fill="hold" grpId="0" nodeType="afterEffect" p14:presetBounceEnd="86000">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14:bounceEnd="86000">
                                          <p:cBhvr additive="base">
                                            <p:cTn id="60" dur="250" fill="hold"/>
                                            <p:tgtEl>
                                              <p:spTgt spid="24"/>
                                            </p:tgtEl>
                                            <p:attrNameLst>
                                              <p:attrName>ppt_x</p:attrName>
                                            </p:attrNameLst>
                                          </p:cBhvr>
                                          <p:tavLst>
                                            <p:tav tm="0">
                                              <p:val>
                                                <p:strVal val="#ppt_x"/>
                                              </p:val>
                                            </p:tav>
                                            <p:tav tm="100000">
                                              <p:val>
                                                <p:strVal val="#ppt_x"/>
                                              </p:val>
                                            </p:tav>
                                          </p:tavLst>
                                        </p:anim>
                                        <p:anim calcmode="lin" valueType="num" p14:bounceEnd="86000">
                                          <p:cBhvr additive="base">
                                            <p:cTn id="61" dur="250" fill="hold"/>
                                            <p:tgtEl>
                                              <p:spTgt spid="24"/>
                                            </p:tgtEl>
                                            <p:attrNameLst>
                                              <p:attrName>ppt_y</p:attrName>
                                            </p:attrNameLst>
                                          </p:cBhvr>
                                          <p:tavLst>
                                            <p:tav tm="0">
                                              <p:val>
                                                <p:strVal val="0-#ppt_h/2"/>
                                              </p:val>
                                            </p:tav>
                                            <p:tav tm="100000">
                                              <p:val>
                                                <p:strVal val="#ppt_y"/>
                                              </p:val>
                                            </p:tav>
                                          </p:tavLst>
                                        </p:anim>
                                      </p:childTnLst>
                                    </p:cTn>
                                  </p:par>
                                </p:childTnLst>
                              </p:cTn>
                            </p:par>
                            <p:par>
                              <p:cTn id="62" fill="hold">
                                <p:stCondLst>
                                  <p:cond delay="3450"/>
                                </p:stCondLst>
                                <p:childTnLst>
                                  <p:par>
                                    <p:cTn id="63" presetID="22" presetClass="entr" presetSubtype="1"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up)">
                                          <p:cBhvr>
                                            <p:cTn id="65" dur="250"/>
                                            <p:tgtEl>
                                              <p:spTgt spid="26"/>
                                            </p:tgtEl>
                                          </p:cBhvr>
                                        </p:animEffect>
                                      </p:childTnLst>
                                    </p:cTn>
                                  </p:par>
                                </p:childTnLst>
                              </p:cTn>
                            </p:par>
                            <p:par>
                              <p:cTn id="66" fill="hold">
                                <p:stCondLst>
                                  <p:cond delay="3700"/>
                                </p:stCondLst>
                                <p:childTnLst>
                                  <p:par>
                                    <p:cTn id="67" presetID="22" presetClass="entr" presetSubtype="1"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up)">
                                          <p:cBhvr>
                                            <p:cTn id="69"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6" grpId="0" animBg="1"/>
          <p:bldP spid="20" grpId="0" animBg="1"/>
          <p:bldP spid="24" grpId="0" animBg="1"/>
          <p:bldP spid="25" grpId="0" animBg="1"/>
          <p:bldP spid="29" grpId="0" animBg="1"/>
          <p:bldP spid="3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250"/>
                                            <p:tgtEl>
                                              <p:spTgt spid="12"/>
                                            </p:tgtEl>
                                          </p:cBhvr>
                                        </p:animEffect>
                                      </p:childTnLst>
                                    </p:cTn>
                                  </p:par>
                                </p:childTnLst>
                              </p:cTn>
                            </p:par>
                            <p:par>
                              <p:cTn id="27" fill="hold">
                                <p:stCondLst>
                                  <p:cond delay="1250"/>
                                </p:stCondLst>
                                <p:childTnLst>
                                  <p:par>
                                    <p:cTn id="28" presetID="22" presetClass="entr" presetSubtype="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250"/>
                                            <p:tgtEl>
                                              <p:spTgt spid="11"/>
                                            </p:tgtEl>
                                          </p:cBhvr>
                                        </p:animEffect>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250" fill="hold"/>
                                            <p:tgtEl>
                                              <p:spTgt spid="16"/>
                                            </p:tgtEl>
                                            <p:attrNameLst>
                                              <p:attrName>ppt_x</p:attrName>
                                            </p:attrNameLst>
                                          </p:cBhvr>
                                          <p:tavLst>
                                            <p:tav tm="0">
                                              <p:val>
                                                <p:strVal val="#ppt_x"/>
                                              </p:val>
                                            </p:tav>
                                            <p:tav tm="100000">
                                              <p:val>
                                                <p:strVal val="#ppt_x"/>
                                              </p:val>
                                            </p:tav>
                                          </p:tavLst>
                                        </p:anim>
                                        <p:anim calcmode="lin" valueType="num">
                                          <p:cBhvr additive="base">
                                            <p:cTn id="35" dur="250" fill="hold"/>
                                            <p:tgtEl>
                                              <p:spTgt spid="16"/>
                                            </p:tgtEl>
                                            <p:attrNameLst>
                                              <p:attrName>ppt_y</p:attrName>
                                            </p:attrNameLst>
                                          </p:cBhvr>
                                          <p:tavLst>
                                            <p:tav tm="0">
                                              <p:val>
                                                <p:strVal val="0-#ppt_h/2"/>
                                              </p:val>
                                            </p:tav>
                                            <p:tav tm="100000">
                                              <p:val>
                                                <p:strVal val="#ppt_y"/>
                                              </p:val>
                                            </p:tav>
                                          </p:tavLst>
                                        </p:anim>
                                      </p:childTnLst>
                                    </p:cTn>
                                  </p:par>
                                </p:childTnLst>
                              </p:cTn>
                            </p:par>
                            <p:par>
                              <p:cTn id="36" fill="hold">
                                <p:stCondLst>
                                  <p:cond delay="1750"/>
                                </p:stCondLst>
                                <p:childTnLst>
                                  <p:par>
                                    <p:cTn id="37" presetID="22" presetClass="entr" presetSubtype="1" fill="hold" nodeType="afterEffect">
                                      <p:stCondLst>
                                        <p:cond delay="20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250"/>
                                            <p:tgtEl>
                                              <p:spTgt spid="17"/>
                                            </p:tgtEl>
                                          </p:cBhvr>
                                        </p:animEffect>
                                      </p:childTnLst>
                                    </p:cTn>
                                  </p:par>
                                </p:childTnLst>
                              </p:cTn>
                            </p:par>
                            <p:par>
                              <p:cTn id="40" fill="hold">
                                <p:stCondLst>
                                  <p:cond delay="2200"/>
                                </p:stCondLst>
                                <p:childTnLst>
                                  <p:par>
                                    <p:cTn id="41" presetID="22" presetClass="entr" presetSubtype="1"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250"/>
                                            <p:tgtEl>
                                              <p:spTgt spid="29"/>
                                            </p:tgtEl>
                                          </p:cBhvr>
                                        </p:animEffect>
                                      </p:childTnLst>
                                    </p:cTn>
                                  </p:par>
                                </p:childTnLst>
                              </p:cTn>
                            </p:par>
                            <p:par>
                              <p:cTn id="44" fill="hold">
                                <p:stCondLst>
                                  <p:cond delay="2450"/>
                                </p:stCondLst>
                                <p:childTnLst>
                                  <p:par>
                                    <p:cTn id="45" presetID="2" presetClass="entr" presetSubtype="1"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250" fill="hold"/>
                                            <p:tgtEl>
                                              <p:spTgt spid="20"/>
                                            </p:tgtEl>
                                            <p:attrNameLst>
                                              <p:attrName>ppt_x</p:attrName>
                                            </p:attrNameLst>
                                          </p:cBhvr>
                                          <p:tavLst>
                                            <p:tav tm="0">
                                              <p:val>
                                                <p:strVal val="#ppt_x"/>
                                              </p:val>
                                            </p:tav>
                                            <p:tav tm="100000">
                                              <p:val>
                                                <p:strVal val="#ppt_x"/>
                                              </p:val>
                                            </p:tav>
                                          </p:tavLst>
                                        </p:anim>
                                        <p:anim calcmode="lin" valueType="num">
                                          <p:cBhvr additive="base">
                                            <p:cTn id="48" dur="250" fill="hold"/>
                                            <p:tgtEl>
                                              <p:spTgt spid="20"/>
                                            </p:tgtEl>
                                            <p:attrNameLst>
                                              <p:attrName>ppt_y</p:attrName>
                                            </p:attrNameLst>
                                          </p:cBhvr>
                                          <p:tavLst>
                                            <p:tav tm="0">
                                              <p:val>
                                                <p:strVal val="0-#ppt_h/2"/>
                                              </p:val>
                                            </p:tav>
                                            <p:tav tm="100000">
                                              <p:val>
                                                <p:strVal val="#ppt_y"/>
                                              </p:val>
                                            </p:tav>
                                          </p:tavLst>
                                        </p:anim>
                                      </p:childTnLst>
                                    </p:cTn>
                                  </p:par>
                                </p:childTnLst>
                              </p:cTn>
                            </p:par>
                            <p:par>
                              <p:cTn id="49" fill="hold">
                                <p:stCondLst>
                                  <p:cond delay="2700"/>
                                </p:stCondLst>
                                <p:childTnLst>
                                  <p:par>
                                    <p:cTn id="50" presetID="22" presetClass="entr" presetSubtype="1"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up)">
                                          <p:cBhvr>
                                            <p:cTn id="52" dur="250"/>
                                            <p:tgtEl>
                                              <p:spTgt spid="21"/>
                                            </p:tgtEl>
                                          </p:cBhvr>
                                        </p:animEffect>
                                      </p:childTnLst>
                                    </p:cTn>
                                  </p:par>
                                </p:childTnLst>
                              </p:cTn>
                            </p:par>
                            <p:par>
                              <p:cTn id="53" fill="hold">
                                <p:stCondLst>
                                  <p:cond delay="2950"/>
                                </p:stCondLst>
                                <p:childTnLst>
                                  <p:par>
                                    <p:cTn id="54" presetID="22" presetClass="entr" presetSubtype="1"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up)">
                                          <p:cBhvr>
                                            <p:cTn id="56" dur="250"/>
                                            <p:tgtEl>
                                              <p:spTgt spid="30"/>
                                            </p:tgtEl>
                                          </p:cBhvr>
                                        </p:animEffect>
                                      </p:childTnLst>
                                    </p:cTn>
                                  </p:par>
                                </p:childTnLst>
                              </p:cTn>
                            </p:par>
                            <p:par>
                              <p:cTn id="57" fill="hold">
                                <p:stCondLst>
                                  <p:cond delay="3200"/>
                                </p:stCondLst>
                                <p:childTnLst>
                                  <p:par>
                                    <p:cTn id="58" presetID="2" presetClass="entr" presetSubtype="1"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250" fill="hold"/>
                                            <p:tgtEl>
                                              <p:spTgt spid="24"/>
                                            </p:tgtEl>
                                            <p:attrNameLst>
                                              <p:attrName>ppt_x</p:attrName>
                                            </p:attrNameLst>
                                          </p:cBhvr>
                                          <p:tavLst>
                                            <p:tav tm="0">
                                              <p:val>
                                                <p:strVal val="#ppt_x"/>
                                              </p:val>
                                            </p:tav>
                                            <p:tav tm="100000">
                                              <p:val>
                                                <p:strVal val="#ppt_x"/>
                                              </p:val>
                                            </p:tav>
                                          </p:tavLst>
                                        </p:anim>
                                        <p:anim calcmode="lin" valueType="num">
                                          <p:cBhvr additive="base">
                                            <p:cTn id="61" dur="250" fill="hold"/>
                                            <p:tgtEl>
                                              <p:spTgt spid="24"/>
                                            </p:tgtEl>
                                            <p:attrNameLst>
                                              <p:attrName>ppt_y</p:attrName>
                                            </p:attrNameLst>
                                          </p:cBhvr>
                                          <p:tavLst>
                                            <p:tav tm="0">
                                              <p:val>
                                                <p:strVal val="0-#ppt_h/2"/>
                                              </p:val>
                                            </p:tav>
                                            <p:tav tm="100000">
                                              <p:val>
                                                <p:strVal val="#ppt_y"/>
                                              </p:val>
                                            </p:tav>
                                          </p:tavLst>
                                        </p:anim>
                                      </p:childTnLst>
                                    </p:cTn>
                                  </p:par>
                                </p:childTnLst>
                              </p:cTn>
                            </p:par>
                            <p:par>
                              <p:cTn id="62" fill="hold">
                                <p:stCondLst>
                                  <p:cond delay="3450"/>
                                </p:stCondLst>
                                <p:childTnLst>
                                  <p:par>
                                    <p:cTn id="63" presetID="22" presetClass="entr" presetSubtype="1"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up)">
                                          <p:cBhvr>
                                            <p:cTn id="65" dur="250"/>
                                            <p:tgtEl>
                                              <p:spTgt spid="26"/>
                                            </p:tgtEl>
                                          </p:cBhvr>
                                        </p:animEffect>
                                      </p:childTnLst>
                                    </p:cTn>
                                  </p:par>
                                </p:childTnLst>
                              </p:cTn>
                            </p:par>
                            <p:par>
                              <p:cTn id="66" fill="hold">
                                <p:stCondLst>
                                  <p:cond delay="3700"/>
                                </p:stCondLst>
                                <p:childTnLst>
                                  <p:par>
                                    <p:cTn id="67" presetID="22" presetClass="entr" presetSubtype="1"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up)">
                                          <p:cBhvr>
                                            <p:cTn id="69"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6" grpId="0" animBg="1"/>
          <p:bldP spid="20" grpId="0" animBg="1"/>
          <p:bldP spid="24" grpId="0" animBg="1"/>
          <p:bldP spid="25" grpId="0" animBg="1"/>
          <p:bldP spid="29" grpId="0" animBg="1"/>
          <p:bldP spid="30"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معرفی</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4E42913C-0926-41CB-B8A8-8AC3A5CCE611}"/>
              </a:ext>
            </a:extLst>
          </p:cNvPr>
          <p:cNvSpPr/>
          <p:nvPr/>
        </p:nvSpPr>
        <p:spPr>
          <a:xfrm>
            <a:off x="596347" y="817834"/>
            <a:ext cx="11039062" cy="369332"/>
          </a:xfrm>
          <a:prstGeom prst="rect">
            <a:avLst/>
          </a:prstGeom>
        </p:spPr>
        <p:txBody>
          <a:bodyPr wrap="square">
            <a:spAutoFit/>
          </a:bodyPr>
          <a:lstStyle/>
          <a:p>
            <a:pPr algn="r" rtl="1"/>
            <a:r>
              <a:rPr lang="en-US" dirty="0">
                <a:cs typeface="B Nazanin" panose="00000400000000000000" pitchFamily="2" charset="-78"/>
              </a:rPr>
              <a:t>Neo4j</a:t>
            </a:r>
            <a:r>
              <a:rPr lang="fa-IR" dirty="0">
                <a:cs typeface="B Nazanin" panose="00000400000000000000" pitchFamily="2" charset="-78"/>
              </a:rPr>
              <a:t> شناخته شده ترین پایگاه داده مبتنی بر گراف می باشد.</a:t>
            </a:r>
          </a:p>
        </p:txBody>
      </p:sp>
      <p:sp>
        <p:nvSpPr>
          <p:cNvPr id="11" name="Rectangle 10">
            <a:extLst>
              <a:ext uri="{FF2B5EF4-FFF2-40B4-BE49-F238E27FC236}">
                <a16:creationId xmlns:a16="http://schemas.microsoft.com/office/drawing/2014/main" id="{8DB9F7DF-50AF-4577-8DF2-F0422388EC90}"/>
              </a:ext>
            </a:extLst>
          </p:cNvPr>
          <p:cNvSpPr/>
          <p:nvPr/>
        </p:nvSpPr>
        <p:spPr>
          <a:xfrm>
            <a:off x="596348" y="2434254"/>
            <a:ext cx="4930712" cy="1754326"/>
          </a:xfrm>
          <a:prstGeom prst="rect">
            <a:avLst/>
          </a:prstGeom>
        </p:spPr>
        <p:txBody>
          <a:bodyPr wrap="square">
            <a:spAutoFit/>
          </a:bodyPr>
          <a:lstStyle/>
          <a:p>
            <a:pPr algn="l"/>
            <a:r>
              <a:rPr lang="en-US" dirty="0">
                <a:cs typeface="B Nazanin" panose="00000400000000000000" pitchFamily="2" charset="-78"/>
              </a:rPr>
              <a:t>Developers : </a:t>
            </a:r>
            <a:r>
              <a:rPr lang="en-US" dirty="0">
                <a:solidFill>
                  <a:schemeClr val="accent1">
                    <a:lumMod val="50000"/>
                  </a:schemeClr>
                </a:solidFill>
                <a:cs typeface="B Nazanin" panose="00000400000000000000" pitchFamily="2" charset="-78"/>
              </a:rPr>
              <a:t>Neo Technology</a:t>
            </a:r>
          </a:p>
          <a:p>
            <a:pPr algn="l"/>
            <a:r>
              <a:rPr lang="en-US" dirty="0">
                <a:cs typeface="B Nazanin" panose="00000400000000000000" pitchFamily="2" charset="-78"/>
              </a:rPr>
              <a:t>Initial Release : </a:t>
            </a:r>
            <a:r>
              <a:rPr lang="en-US" dirty="0">
                <a:solidFill>
                  <a:schemeClr val="accent1">
                    <a:lumMod val="50000"/>
                  </a:schemeClr>
                </a:solidFill>
                <a:cs typeface="B Nazanin" panose="00000400000000000000" pitchFamily="2" charset="-78"/>
              </a:rPr>
              <a:t>2007</a:t>
            </a:r>
          </a:p>
          <a:p>
            <a:pPr algn="l"/>
            <a:r>
              <a:rPr lang="en-US" dirty="0">
                <a:cs typeface="B Nazanin" panose="00000400000000000000" pitchFamily="2" charset="-78"/>
              </a:rPr>
              <a:t>Written in : </a:t>
            </a:r>
            <a:r>
              <a:rPr lang="en-US" dirty="0">
                <a:solidFill>
                  <a:schemeClr val="accent1">
                    <a:lumMod val="50000"/>
                  </a:schemeClr>
                </a:solidFill>
                <a:cs typeface="B Nazanin" panose="00000400000000000000" pitchFamily="2" charset="-78"/>
              </a:rPr>
              <a:t>java</a:t>
            </a:r>
          </a:p>
          <a:p>
            <a:pPr algn="l"/>
            <a:r>
              <a:rPr lang="en-US" dirty="0">
                <a:cs typeface="B Nazanin" panose="00000400000000000000" pitchFamily="2" charset="-78"/>
              </a:rPr>
              <a:t>Operation System : </a:t>
            </a:r>
            <a:r>
              <a:rPr lang="en-US" dirty="0">
                <a:solidFill>
                  <a:schemeClr val="accent1">
                    <a:lumMod val="50000"/>
                  </a:schemeClr>
                </a:solidFill>
                <a:cs typeface="B Nazanin" panose="00000400000000000000" pitchFamily="2" charset="-78"/>
              </a:rPr>
              <a:t>Cross Platform</a:t>
            </a:r>
          </a:p>
          <a:p>
            <a:pPr algn="l"/>
            <a:r>
              <a:rPr lang="en-US" dirty="0">
                <a:cs typeface="B Nazanin" panose="00000400000000000000" pitchFamily="2" charset="-78"/>
              </a:rPr>
              <a:t>Type : </a:t>
            </a:r>
            <a:r>
              <a:rPr lang="en-US" dirty="0">
                <a:solidFill>
                  <a:schemeClr val="accent1">
                    <a:lumMod val="50000"/>
                  </a:schemeClr>
                </a:solidFill>
                <a:cs typeface="B Nazanin" panose="00000400000000000000" pitchFamily="2" charset="-78"/>
              </a:rPr>
              <a:t>Graph Database</a:t>
            </a:r>
          </a:p>
          <a:p>
            <a:pPr algn="l"/>
            <a:r>
              <a:rPr lang="en-US" dirty="0">
                <a:cs typeface="B Nazanin" panose="00000400000000000000" pitchFamily="2" charset="-78"/>
              </a:rPr>
              <a:t>Dual License : </a:t>
            </a:r>
            <a:r>
              <a:rPr lang="en-US" dirty="0">
                <a:solidFill>
                  <a:schemeClr val="accent1">
                    <a:lumMod val="50000"/>
                  </a:schemeClr>
                </a:solidFill>
                <a:cs typeface="B Nazanin" panose="00000400000000000000" pitchFamily="2" charset="-78"/>
              </a:rPr>
              <a:t>Open Source </a:t>
            </a:r>
            <a:r>
              <a:rPr lang="en-US" dirty="0">
                <a:cs typeface="B Nazanin" panose="00000400000000000000" pitchFamily="2" charset="-78"/>
              </a:rPr>
              <a:t>and </a:t>
            </a:r>
            <a:r>
              <a:rPr lang="en-US" dirty="0">
                <a:solidFill>
                  <a:schemeClr val="accent1">
                    <a:lumMod val="50000"/>
                  </a:schemeClr>
                </a:solidFill>
                <a:cs typeface="B Nazanin" panose="00000400000000000000" pitchFamily="2" charset="-78"/>
              </a:rPr>
              <a:t>Commercial</a:t>
            </a:r>
            <a:endParaRPr lang="fa-IR" dirty="0">
              <a:solidFill>
                <a:schemeClr val="accent1">
                  <a:lumMod val="50000"/>
                </a:schemeClr>
              </a:solidFill>
              <a:cs typeface="B Nazanin" panose="00000400000000000000" pitchFamily="2" charset="-78"/>
            </a:endParaRPr>
          </a:p>
        </p:txBody>
      </p:sp>
      <p:sp>
        <p:nvSpPr>
          <p:cNvPr id="12" name="Rectangle 11">
            <a:extLst>
              <a:ext uri="{FF2B5EF4-FFF2-40B4-BE49-F238E27FC236}">
                <a16:creationId xmlns:a16="http://schemas.microsoft.com/office/drawing/2014/main" id="{8F9F2041-7C2B-447D-830A-97C7B5F62B2F}"/>
              </a:ext>
            </a:extLst>
          </p:cNvPr>
          <p:cNvSpPr/>
          <p:nvPr/>
        </p:nvSpPr>
        <p:spPr>
          <a:xfrm>
            <a:off x="596348" y="1879754"/>
            <a:ext cx="2625318" cy="461665"/>
          </a:xfrm>
          <a:prstGeom prst="rect">
            <a:avLst/>
          </a:prstGeom>
          <a:noFill/>
        </p:spPr>
        <p:txBody>
          <a:bodyPr wrap="square" lIns="91440" tIns="45720" rIns="91440" bIns="45720">
            <a:spAutoFit/>
          </a:bodyPr>
          <a:lstStyle/>
          <a:p>
            <a:r>
              <a:rPr lang="en-US" sz="2400" b="1" u="sng" dirty="0">
                <a:ln w="9525">
                  <a:solidFill>
                    <a:schemeClr val="bg1"/>
                  </a:solidFill>
                  <a:prstDash val="solid"/>
                </a:ln>
                <a:effectLst>
                  <a:outerShdw blurRad="12700" dist="38100" dir="2700000" algn="tl" rotWithShape="0">
                    <a:schemeClr val="bg1">
                      <a:lumMod val="50000"/>
                    </a:schemeClr>
                  </a:outerShdw>
                </a:effectLst>
                <a:cs typeface="B Titr" panose="00000700000000000000" pitchFamily="2" charset="-78"/>
              </a:rPr>
              <a:t>Neo4j Highlights : </a:t>
            </a:r>
          </a:p>
        </p:txBody>
      </p:sp>
    </p:spTree>
    <p:extLst>
      <p:ext uri="{BB962C8B-B14F-4D97-AF65-F5344CB8AC3E}">
        <p14:creationId xmlns:p14="http://schemas.microsoft.com/office/powerpoint/2010/main" val="223096087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right)">
                                      <p:cBhvr>
                                        <p:cTn id="21" dur="250"/>
                                        <p:tgtEl>
                                          <p:spTgt spid="10">
                                            <p:txEl>
                                              <p:pRg st="0" end="0"/>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250"/>
                                        <p:tgtEl>
                                          <p:spTgt spid="12"/>
                                        </p:tgtEl>
                                      </p:cBhvr>
                                    </p:animEffect>
                                  </p:childTnLst>
                                </p:cTn>
                              </p:par>
                            </p:childTnLst>
                          </p:cTn>
                        </p:par>
                        <p:par>
                          <p:cTn id="26" fill="hold">
                            <p:stCondLst>
                              <p:cond delay="1250"/>
                            </p:stCondLst>
                            <p:childTnLst>
                              <p:par>
                                <p:cTn id="27" presetID="22" presetClass="entr" presetSubtype="8" fill="hold" grpId="0"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left)">
                                      <p:cBhvr>
                                        <p:cTn id="29" dur="250"/>
                                        <p:tgtEl>
                                          <p:spTgt spid="11">
                                            <p:txEl>
                                              <p:pRg st="0" end="0"/>
                                            </p:txEl>
                                          </p:spTgt>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wipe(left)">
                                      <p:cBhvr>
                                        <p:cTn id="33" dur="250"/>
                                        <p:tgtEl>
                                          <p:spTgt spid="11">
                                            <p:txEl>
                                              <p:pRg st="1" end="1"/>
                                            </p:txEl>
                                          </p:spTgt>
                                        </p:tgtEl>
                                      </p:cBhvr>
                                    </p:animEffect>
                                  </p:childTnLst>
                                </p:cTn>
                              </p:par>
                            </p:childTnLst>
                          </p:cTn>
                        </p:par>
                        <p:par>
                          <p:cTn id="34" fill="hold">
                            <p:stCondLst>
                              <p:cond delay="1750"/>
                            </p:stCondLst>
                            <p:childTnLst>
                              <p:par>
                                <p:cTn id="35" presetID="22" presetClass="entr" presetSubtype="8" fill="hold" grpId="0" nodeType="after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Effect transition="in" filter="wipe(left)">
                                      <p:cBhvr>
                                        <p:cTn id="37" dur="250"/>
                                        <p:tgtEl>
                                          <p:spTgt spid="11">
                                            <p:txEl>
                                              <p:pRg st="2" end="2"/>
                                            </p:txEl>
                                          </p:spTgt>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animEffect transition="in" filter="wipe(left)">
                                      <p:cBhvr>
                                        <p:cTn id="41" dur="250"/>
                                        <p:tgtEl>
                                          <p:spTgt spid="11">
                                            <p:txEl>
                                              <p:pRg st="3" end="3"/>
                                            </p:txEl>
                                          </p:spTgt>
                                        </p:tgtEl>
                                      </p:cBhvr>
                                    </p:animEffect>
                                  </p:childTnLst>
                                </p:cTn>
                              </p:par>
                            </p:childTnLst>
                          </p:cTn>
                        </p:par>
                        <p:par>
                          <p:cTn id="42" fill="hold">
                            <p:stCondLst>
                              <p:cond delay="2250"/>
                            </p:stCondLst>
                            <p:childTnLst>
                              <p:par>
                                <p:cTn id="43" presetID="22" presetClass="entr" presetSubtype="8" fill="hold" grpId="0" nodeType="afterEffect">
                                  <p:stCondLst>
                                    <p:cond delay="0"/>
                                  </p:stCondLst>
                                  <p:childTnLst>
                                    <p:set>
                                      <p:cBhvr>
                                        <p:cTn id="44" dur="1" fill="hold">
                                          <p:stCondLst>
                                            <p:cond delay="0"/>
                                          </p:stCondLst>
                                        </p:cTn>
                                        <p:tgtEl>
                                          <p:spTgt spid="11">
                                            <p:txEl>
                                              <p:pRg st="4" end="4"/>
                                            </p:txEl>
                                          </p:spTgt>
                                        </p:tgtEl>
                                        <p:attrNameLst>
                                          <p:attrName>style.visibility</p:attrName>
                                        </p:attrNameLst>
                                      </p:cBhvr>
                                      <p:to>
                                        <p:strVal val="visible"/>
                                      </p:to>
                                    </p:set>
                                    <p:animEffect transition="in" filter="wipe(left)">
                                      <p:cBhvr>
                                        <p:cTn id="45" dur="250"/>
                                        <p:tgtEl>
                                          <p:spTgt spid="11">
                                            <p:txEl>
                                              <p:pRg st="4" end="4"/>
                                            </p:txEl>
                                          </p:spTgt>
                                        </p:tgtEl>
                                      </p:cBhvr>
                                    </p:animEffec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11">
                                            <p:txEl>
                                              <p:pRg st="5" end="5"/>
                                            </p:txEl>
                                          </p:spTgt>
                                        </p:tgtEl>
                                        <p:attrNameLst>
                                          <p:attrName>style.visibility</p:attrName>
                                        </p:attrNameLst>
                                      </p:cBhvr>
                                      <p:to>
                                        <p:strVal val="visible"/>
                                      </p:to>
                                    </p:set>
                                    <p:animEffect transition="in" filter="wipe(left)">
                                      <p:cBhvr>
                                        <p:cTn id="49" dur="25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build="p"/>
      <p:bldP spid="11" grpId="0" build="p"/>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ویژگی‌ها</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ACB21269-1006-4B21-AF9B-72F147A522A1}"/>
              </a:ext>
            </a:extLst>
          </p:cNvPr>
          <p:cNvSpPr/>
          <p:nvPr/>
        </p:nvSpPr>
        <p:spPr>
          <a:xfrm>
            <a:off x="596346" y="567124"/>
            <a:ext cx="11039062" cy="5182188"/>
          </a:xfrm>
          <a:prstGeom prst="rect">
            <a:avLst/>
          </a:prstGeom>
        </p:spPr>
        <p:txBody>
          <a:bodyPr wrap="square">
            <a:spAutoFit/>
          </a:bodyPr>
          <a:lstStyle/>
          <a:p>
            <a:pPr algn="r" rtl="1">
              <a:lnSpc>
                <a:spcPct val="150000"/>
              </a:lnSpc>
            </a:pPr>
            <a:r>
              <a:rPr lang="fa-IR" dirty="0">
                <a:cs typeface="B Nazanin" panose="00000400000000000000" pitchFamily="2" charset="-78"/>
              </a:rPr>
              <a:t>1 – اولین و بهترین پایگاه داده مبتنی بر گراف است.</a:t>
            </a:r>
          </a:p>
          <a:p>
            <a:pPr algn="r" rtl="1">
              <a:lnSpc>
                <a:spcPct val="150000"/>
              </a:lnSpc>
            </a:pPr>
            <a:r>
              <a:rPr lang="fa-IR" dirty="0">
                <a:cs typeface="B Nazanin" panose="00000400000000000000" pitchFamily="2" charset="-78"/>
              </a:rPr>
              <a:t>2 – بزرگترین جامعه گرافی دنیا با بیشترین جمعیت علاقمند به پایگاه داده مبتنی بر گراف می باشد : </a:t>
            </a:r>
          </a:p>
          <a:p>
            <a:pPr marL="800100" lvl="1" indent="-342900" algn="r" rtl="1">
              <a:buFontTx/>
              <a:buChar char="-"/>
            </a:pPr>
            <a:r>
              <a:rPr lang="fa-IR" dirty="0">
                <a:cs typeface="B Nazanin" panose="00000400000000000000" pitchFamily="2" charset="-78"/>
              </a:rPr>
              <a:t>بیش از یک میلیون دانلود</a:t>
            </a:r>
          </a:p>
          <a:p>
            <a:pPr marL="800100" lvl="1" indent="-342900" algn="r" rtl="1">
              <a:buFontTx/>
              <a:buChar char="-"/>
            </a:pPr>
            <a:r>
              <a:rPr lang="fa-IR" dirty="0">
                <a:cs typeface="B Nazanin" panose="00000400000000000000" pitchFamily="2" charset="-78"/>
              </a:rPr>
              <a:t>بیش از 20000 مطلب آموزشی</a:t>
            </a:r>
          </a:p>
          <a:p>
            <a:pPr marL="800100" lvl="1" indent="-342900" algn="r" rtl="1">
              <a:buFontTx/>
              <a:buChar char="-"/>
            </a:pPr>
            <a:r>
              <a:rPr lang="fa-IR" dirty="0">
                <a:cs typeface="B Nazanin" panose="00000400000000000000" pitchFamily="2" charset="-78"/>
              </a:rPr>
              <a:t>بیش از 20000 عضو بازدید کننده</a:t>
            </a:r>
          </a:p>
          <a:p>
            <a:pPr marL="800100" lvl="1" indent="-342900" algn="r" rtl="1">
              <a:buFontTx/>
              <a:buChar char="-"/>
            </a:pPr>
            <a:r>
              <a:rPr lang="fa-IR" dirty="0">
                <a:cs typeface="B Nazanin" panose="00000400000000000000" pitchFamily="2" charset="-78"/>
              </a:rPr>
              <a:t>بیش از 500 رویداد در سال</a:t>
            </a:r>
          </a:p>
          <a:p>
            <a:pPr marL="800100" lvl="1" indent="-342900" algn="r" rtl="1">
              <a:buFontTx/>
              <a:buChar char="-"/>
            </a:pPr>
            <a:r>
              <a:rPr lang="fa-IR" dirty="0">
                <a:cs typeface="B Nazanin" panose="00000400000000000000" pitchFamily="2" charset="-78"/>
              </a:rPr>
              <a:t>بیش از 100 تکنولوژی و سرویس </a:t>
            </a:r>
          </a:p>
          <a:p>
            <a:pPr algn="r" rtl="1">
              <a:lnSpc>
                <a:spcPct val="150000"/>
              </a:lnSpc>
            </a:pPr>
            <a:r>
              <a:rPr lang="fa-IR" dirty="0">
                <a:cs typeface="B Nazanin" panose="00000400000000000000" pitchFamily="2" charset="-78"/>
              </a:rPr>
              <a:t>3 – هنگام عملیات خواندن و نوشتن، بدون از دست دادن یکپارچگی داده ها، عملکرد سریع و کارآمدی ارائه می دهد.</a:t>
            </a:r>
          </a:p>
          <a:p>
            <a:pPr algn="r" rtl="1">
              <a:lnSpc>
                <a:spcPct val="150000"/>
              </a:lnSpc>
            </a:pPr>
            <a:r>
              <a:rPr lang="fa-IR" dirty="0">
                <a:cs typeface="B Nazanin" panose="00000400000000000000" pitchFamily="2" charset="-78"/>
              </a:rPr>
              <a:t>4 – از عملیات </a:t>
            </a:r>
            <a:r>
              <a:rPr lang="en-US" dirty="0">
                <a:cs typeface="B Nazanin" panose="00000400000000000000" pitchFamily="2" charset="-78"/>
              </a:rPr>
              <a:t>ACID</a:t>
            </a:r>
            <a:r>
              <a:rPr lang="fa-IR" dirty="0">
                <a:cs typeface="B Nazanin" panose="00000400000000000000" pitchFamily="2" charset="-78"/>
              </a:rPr>
              <a:t> پشتیبانی می کند.</a:t>
            </a:r>
          </a:p>
          <a:p>
            <a:pPr algn="r" rtl="1">
              <a:lnSpc>
                <a:spcPct val="150000"/>
              </a:lnSpc>
            </a:pPr>
            <a:r>
              <a:rPr lang="fa-IR" dirty="0">
                <a:cs typeface="B Nazanin" panose="00000400000000000000" pitchFamily="2" charset="-78"/>
              </a:rPr>
              <a:t>5 – بواسطه پردازش و ذخیره گراف بصورت محلی، کارایی بالایی دارد.</a:t>
            </a:r>
          </a:p>
          <a:p>
            <a:pPr algn="r" rtl="1">
              <a:lnSpc>
                <a:spcPct val="150000"/>
              </a:lnSpc>
            </a:pPr>
            <a:r>
              <a:rPr lang="fa-IR" dirty="0">
                <a:cs typeface="B Nazanin" panose="00000400000000000000" pitchFamily="2" charset="-78"/>
              </a:rPr>
              <a:t>6 – یادگیری و استفاده از آن بسیار آسان است.</a:t>
            </a:r>
          </a:p>
          <a:p>
            <a:pPr algn="r" rtl="1">
              <a:lnSpc>
                <a:spcPct val="150000"/>
              </a:lnSpc>
            </a:pPr>
            <a:r>
              <a:rPr lang="fa-IR" dirty="0">
                <a:cs typeface="B Nazanin" panose="00000400000000000000" pitchFamily="2" charset="-78"/>
              </a:rPr>
              <a:t>7 – مدل داده ای کاربر پسندی دارد.</a:t>
            </a:r>
          </a:p>
          <a:p>
            <a:pPr algn="r" rtl="1">
              <a:lnSpc>
                <a:spcPct val="150000"/>
              </a:lnSpc>
            </a:pPr>
            <a:r>
              <a:rPr lang="fa-IR" dirty="0">
                <a:cs typeface="B Nazanin" panose="00000400000000000000" pitchFamily="2" charset="-78"/>
              </a:rPr>
              <a:t>8 – با استفاده از زبان </a:t>
            </a:r>
            <a:r>
              <a:rPr lang="en-US" dirty="0">
                <a:cs typeface="B Nazanin" panose="00000400000000000000" pitchFamily="2" charset="-78"/>
              </a:rPr>
              <a:t>CQL</a:t>
            </a:r>
            <a:r>
              <a:rPr lang="fa-IR" dirty="0">
                <a:cs typeface="B Nazanin" panose="00000400000000000000" pitchFamily="2" charset="-78"/>
              </a:rPr>
              <a:t> از عملیات </a:t>
            </a:r>
            <a:r>
              <a:rPr lang="en-US" dirty="0">
                <a:cs typeface="B Nazanin" panose="00000400000000000000" pitchFamily="2" charset="-78"/>
              </a:rPr>
              <a:t>CRUD</a:t>
            </a:r>
            <a:r>
              <a:rPr lang="fa-IR" dirty="0">
                <a:cs typeface="B Nazanin" panose="00000400000000000000" pitchFamily="2" charset="-78"/>
              </a:rPr>
              <a:t> به خوبی پشتیبانی می کند.</a:t>
            </a:r>
          </a:p>
          <a:p>
            <a:pPr algn="r" rtl="1">
              <a:lnSpc>
                <a:spcPct val="150000"/>
              </a:lnSpc>
            </a:pPr>
            <a:r>
              <a:rPr lang="fa-IR" dirty="0">
                <a:cs typeface="B Nazanin" panose="00000400000000000000" pitchFamily="2" charset="-78"/>
              </a:rPr>
              <a:t>9 – برای پروژه های </a:t>
            </a:r>
            <a:r>
              <a:rPr lang="en-US" dirty="0">
                <a:cs typeface="B Nazanin" panose="00000400000000000000" pitchFamily="2" charset="-78"/>
              </a:rPr>
              <a:t>Start up</a:t>
            </a:r>
            <a:r>
              <a:rPr lang="fa-IR" dirty="0">
                <a:cs typeface="B Nazanin" panose="00000400000000000000" pitchFamily="2" charset="-78"/>
              </a:rPr>
              <a:t> و </a:t>
            </a:r>
            <a:r>
              <a:rPr lang="en-US" dirty="0">
                <a:cs typeface="B Nazanin" panose="00000400000000000000" pitchFamily="2" charset="-78"/>
              </a:rPr>
              <a:t>Enterprise</a:t>
            </a:r>
            <a:r>
              <a:rPr lang="fa-IR" dirty="0">
                <a:cs typeface="B Nazanin" panose="00000400000000000000" pitchFamily="2" charset="-78"/>
              </a:rPr>
              <a:t> بسیار مناسب است. </a:t>
            </a:r>
          </a:p>
        </p:txBody>
      </p:sp>
    </p:spTree>
    <p:extLst>
      <p:ext uri="{BB962C8B-B14F-4D97-AF65-F5344CB8AC3E}">
        <p14:creationId xmlns:p14="http://schemas.microsoft.com/office/powerpoint/2010/main" val="342345613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زبان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CQL ( Cypher Query Language )</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grpSp>
        <p:nvGrpSpPr>
          <p:cNvPr id="11" name="Group 10">
            <a:extLst>
              <a:ext uri="{FF2B5EF4-FFF2-40B4-BE49-F238E27FC236}">
                <a16:creationId xmlns:a16="http://schemas.microsoft.com/office/drawing/2014/main" id="{6E3D4E0A-786B-4F22-B052-A6FDC6C0FFD3}"/>
              </a:ext>
            </a:extLst>
          </p:cNvPr>
          <p:cNvGrpSpPr/>
          <p:nvPr/>
        </p:nvGrpSpPr>
        <p:grpSpPr>
          <a:xfrm>
            <a:off x="9645189" y="3602633"/>
            <a:ext cx="2078182" cy="2080384"/>
            <a:chOff x="8838648" y="4123811"/>
            <a:chExt cx="2078182" cy="2080384"/>
          </a:xfrm>
          <a:solidFill>
            <a:schemeClr val="accent1">
              <a:lumMod val="60000"/>
              <a:lumOff val="40000"/>
            </a:schemeClr>
          </a:solidFill>
        </p:grpSpPr>
        <p:sp>
          <p:nvSpPr>
            <p:cNvPr id="12" name="Rounded Rectangle 50">
              <a:hlinkClick r:id="rId5" action="ppaction://hlinksldjump"/>
              <a:extLst>
                <a:ext uri="{FF2B5EF4-FFF2-40B4-BE49-F238E27FC236}">
                  <a16:creationId xmlns:a16="http://schemas.microsoft.com/office/drawing/2014/main" id="{8DAC5652-D844-4AA0-8079-B0DA520E219E}"/>
                </a:ext>
              </a:extLst>
            </p:cNvPr>
            <p:cNvSpPr/>
            <p:nvPr/>
          </p:nvSpPr>
          <p:spPr>
            <a:xfrm>
              <a:off x="8838648" y="4123811"/>
              <a:ext cx="2078182" cy="1979309"/>
            </a:xfrm>
            <a:prstGeom prst="roundRect">
              <a:avLst>
                <a:gd name="adj" fmla="val 6276"/>
              </a:avLst>
            </a:prstGeom>
            <a:gradFill>
              <a:gsLst>
                <a:gs pos="90000">
                  <a:schemeClr val="tx2">
                    <a:lumMod val="20000"/>
                    <a:lumOff val="80000"/>
                  </a:schemeClr>
                </a:gs>
                <a:gs pos="77000">
                  <a:schemeClr val="tx2">
                    <a:lumMod val="75000"/>
                  </a:schemeClr>
                </a:gs>
                <a:gs pos="100000">
                  <a:schemeClr val="tx2">
                    <a:lumMod val="5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 Placeholder 16">
              <a:hlinkClick r:id="rId5" action="ppaction://hlinksldjump"/>
              <a:extLst>
                <a:ext uri="{FF2B5EF4-FFF2-40B4-BE49-F238E27FC236}">
                  <a16:creationId xmlns:a16="http://schemas.microsoft.com/office/drawing/2014/main" id="{F84CAF52-3885-4BA4-BBAB-C905CA15936F}"/>
                </a:ext>
              </a:extLst>
            </p:cNvPr>
            <p:cNvSpPr txBox="1">
              <a:spLocks/>
            </p:cNvSpPr>
            <p:nvPr/>
          </p:nvSpPr>
          <p:spPr>
            <a:xfrm>
              <a:off x="8904774" y="4770605"/>
              <a:ext cx="1945930" cy="143359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Font typeface="Arial" panose="020B0604020202020204" pitchFamily="34" charset="0"/>
                <a:buNone/>
              </a:pPr>
              <a:r>
                <a:rPr lang="fa-IR" sz="1800" b="1" dirty="0">
                  <a:solidFill>
                    <a:prstClr val="white"/>
                  </a:solidFill>
                  <a:cs typeface="B Titr" panose="00000700000000000000" pitchFamily="2" charset="-78"/>
                </a:rPr>
                <a:t>ویژگیهای</a:t>
              </a:r>
            </a:p>
            <a:p>
              <a:pPr marL="0" indent="0" algn="ctr" rtl="1">
                <a:buFont typeface="Arial" panose="020B0604020202020204" pitchFamily="34" charset="0"/>
                <a:buNone/>
              </a:pPr>
              <a:r>
                <a:rPr lang="fa-IR" sz="1800" b="1" dirty="0">
                  <a:solidFill>
                    <a:prstClr val="white"/>
                  </a:solidFill>
                  <a:cs typeface="B Titr" panose="00000700000000000000" pitchFamily="2" charset="-78"/>
                </a:rPr>
                <a:t>زبان </a:t>
              </a:r>
            </a:p>
            <a:p>
              <a:pPr marL="0" indent="0" algn="ctr" rtl="1">
                <a:buFont typeface="Arial" panose="020B0604020202020204" pitchFamily="34" charset="0"/>
                <a:buNone/>
              </a:pPr>
              <a:r>
                <a:rPr lang="en-US" sz="1800" b="1" dirty="0">
                  <a:solidFill>
                    <a:prstClr val="white"/>
                  </a:solidFill>
                  <a:cs typeface="B Titr" panose="00000700000000000000" pitchFamily="2" charset="-78"/>
                </a:rPr>
                <a:t>CQL</a:t>
              </a:r>
              <a:endParaRPr lang="ar-SA" sz="1800" b="1" dirty="0">
                <a:solidFill>
                  <a:prstClr val="white"/>
                </a:solidFill>
                <a:cs typeface="B Titr" panose="00000700000000000000" pitchFamily="2" charset="-78"/>
              </a:endParaRPr>
            </a:p>
          </p:txBody>
        </p:sp>
      </p:grpSp>
      <p:grpSp>
        <p:nvGrpSpPr>
          <p:cNvPr id="15" name="Group 14">
            <a:extLst>
              <a:ext uri="{FF2B5EF4-FFF2-40B4-BE49-F238E27FC236}">
                <a16:creationId xmlns:a16="http://schemas.microsoft.com/office/drawing/2014/main" id="{322B2682-0792-4817-9940-70106805A724}"/>
              </a:ext>
            </a:extLst>
          </p:cNvPr>
          <p:cNvGrpSpPr/>
          <p:nvPr/>
        </p:nvGrpSpPr>
        <p:grpSpPr>
          <a:xfrm>
            <a:off x="5090742" y="3602633"/>
            <a:ext cx="2078182" cy="2080384"/>
            <a:chOff x="3812504" y="4123811"/>
            <a:chExt cx="2078182" cy="2080384"/>
          </a:xfrm>
        </p:grpSpPr>
        <p:sp>
          <p:nvSpPr>
            <p:cNvPr id="16" name="Rounded Rectangle 62">
              <a:hlinkClick r:id="rId11" action="ppaction://hlinksldjump"/>
              <a:extLst>
                <a:ext uri="{FF2B5EF4-FFF2-40B4-BE49-F238E27FC236}">
                  <a16:creationId xmlns:a16="http://schemas.microsoft.com/office/drawing/2014/main" id="{9148B3D1-23FC-4DE2-8521-5B709385D247}"/>
                </a:ext>
              </a:extLst>
            </p:cNvPr>
            <p:cNvSpPr/>
            <p:nvPr/>
          </p:nvSpPr>
          <p:spPr>
            <a:xfrm>
              <a:off x="3812504" y="4123811"/>
              <a:ext cx="2078182" cy="1979309"/>
            </a:xfrm>
            <a:prstGeom prst="roundRect">
              <a:avLst>
                <a:gd name="adj" fmla="val 6276"/>
              </a:avLst>
            </a:prstGeom>
            <a:gradFill>
              <a:gsLst>
                <a:gs pos="91000">
                  <a:schemeClr val="tx2">
                    <a:lumMod val="20000"/>
                    <a:lumOff val="80000"/>
                  </a:schemeClr>
                </a:gs>
                <a:gs pos="80000">
                  <a:schemeClr val="tx2">
                    <a:lumMod val="75000"/>
                  </a:schemeClr>
                </a:gs>
                <a:gs pos="100000">
                  <a:schemeClr val="tx2">
                    <a:lumMod val="5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ext Placeholder 16">
              <a:hlinkClick r:id="rId11" action="ppaction://hlinksldjump"/>
              <a:extLst>
                <a:ext uri="{FF2B5EF4-FFF2-40B4-BE49-F238E27FC236}">
                  <a16:creationId xmlns:a16="http://schemas.microsoft.com/office/drawing/2014/main" id="{9618EF74-C21B-406E-9DC4-38EB65161C31}"/>
                </a:ext>
              </a:extLst>
            </p:cNvPr>
            <p:cNvSpPr txBox="1">
              <a:spLocks/>
            </p:cNvSpPr>
            <p:nvPr/>
          </p:nvSpPr>
          <p:spPr>
            <a:xfrm>
              <a:off x="3851292" y="4770605"/>
              <a:ext cx="1945930" cy="143359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Font typeface="Arial" panose="020B0604020202020204" pitchFamily="34" charset="0"/>
                <a:buNone/>
              </a:pPr>
              <a:r>
                <a:rPr lang="fa-IR" sz="1800" b="1" dirty="0">
                  <a:solidFill>
                    <a:prstClr val="white"/>
                  </a:solidFill>
                  <a:cs typeface="B Titr" panose="00000700000000000000" pitchFamily="2" charset="-78"/>
                </a:rPr>
                <a:t>انواع داده ها</a:t>
              </a:r>
            </a:p>
            <a:p>
              <a:pPr marL="0" indent="0" algn="ctr" rtl="1">
                <a:buFont typeface="Arial" panose="020B0604020202020204" pitchFamily="34" charset="0"/>
                <a:buNone/>
              </a:pPr>
              <a:r>
                <a:rPr lang="fa-IR" sz="1800" b="1" dirty="0">
                  <a:solidFill>
                    <a:prstClr val="white"/>
                  </a:solidFill>
                  <a:cs typeface="B Titr" panose="00000700000000000000" pitchFamily="2" charset="-78"/>
                </a:rPr>
                <a:t>در زبان </a:t>
              </a:r>
            </a:p>
            <a:p>
              <a:pPr marL="0" indent="0" algn="ctr" rtl="1">
                <a:buFont typeface="Arial" panose="020B0604020202020204" pitchFamily="34" charset="0"/>
                <a:buNone/>
              </a:pPr>
              <a:r>
                <a:rPr lang="en-US" sz="1800" b="1" dirty="0">
                  <a:solidFill>
                    <a:prstClr val="white"/>
                  </a:solidFill>
                  <a:cs typeface="B Titr" panose="00000700000000000000" pitchFamily="2" charset="-78"/>
                </a:rPr>
                <a:t>CQL</a:t>
              </a:r>
              <a:endParaRPr lang="ar-SA" sz="1800" b="1" dirty="0">
                <a:solidFill>
                  <a:prstClr val="white"/>
                </a:solidFill>
                <a:cs typeface="B Titr" panose="00000700000000000000" pitchFamily="2" charset="-78"/>
              </a:endParaRPr>
            </a:p>
          </p:txBody>
        </p:sp>
      </p:grpSp>
      <p:cxnSp>
        <p:nvCxnSpPr>
          <p:cNvPr id="18" name="Straight Connector 17">
            <a:extLst>
              <a:ext uri="{FF2B5EF4-FFF2-40B4-BE49-F238E27FC236}">
                <a16:creationId xmlns:a16="http://schemas.microsoft.com/office/drawing/2014/main" id="{AE601CE2-38A1-4191-83D1-C280F29E5103}"/>
              </a:ext>
            </a:extLst>
          </p:cNvPr>
          <p:cNvCxnSpPr>
            <a:stCxn id="22" idx="0"/>
          </p:cNvCxnSpPr>
          <p:nvPr/>
        </p:nvCxnSpPr>
        <p:spPr>
          <a:xfrm flipV="1">
            <a:off x="10686042" y="2751429"/>
            <a:ext cx="7965" cy="35458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4B7436-5403-4074-B3F3-8E530140C433}"/>
              </a:ext>
            </a:extLst>
          </p:cNvPr>
          <p:cNvCxnSpPr/>
          <p:nvPr/>
        </p:nvCxnSpPr>
        <p:spPr>
          <a:xfrm>
            <a:off x="1505831" y="2735662"/>
            <a:ext cx="9188176"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895B779-FB9F-45FE-8B79-93B55482FDC7}"/>
              </a:ext>
            </a:extLst>
          </p:cNvPr>
          <p:cNvCxnSpPr/>
          <p:nvPr/>
        </p:nvCxnSpPr>
        <p:spPr>
          <a:xfrm flipV="1">
            <a:off x="6101895" y="2242600"/>
            <a:ext cx="0" cy="48205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1" name="Oval 19">
            <a:hlinkClick r:id="" action="ppaction://noaction"/>
            <a:extLst>
              <a:ext uri="{FF2B5EF4-FFF2-40B4-BE49-F238E27FC236}">
                <a16:creationId xmlns:a16="http://schemas.microsoft.com/office/drawing/2014/main" id="{78E7ADA8-234B-4C4B-A64D-8D8DD317046D}"/>
              </a:ext>
            </a:extLst>
          </p:cNvPr>
          <p:cNvSpPr>
            <a:spLocks noChangeArrowheads="1"/>
          </p:cNvSpPr>
          <p:nvPr/>
        </p:nvSpPr>
        <p:spPr bwMode="auto">
          <a:xfrm>
            <a:off x="5630290" y="3106016"/>
            <a:ext cx="995966" cy="993236"/>
          </a:xfrm>
          <a:prstGeom prst="ellipse">
            <a:avLst/>
          </a:prstGeom>
          <a:solidFill>
            <a:schemeClr val="accent5">
              <a:lumMod val="50000"/>
            </a:schemeClr>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prstClr val="white"/>
              </a:solidFill>
              <a:latin typeface="FontAwesome" pitchFamily="2" charset="0"/>
            </a:endParaRPr>
          </a:p>
        </p:txBody>
      </p:sp>
      <p:sp>
        <p:nvSpPr>
          <p:cNvPr id="22" name="Oval 19">
            <a:hlinkClick r:id="" action="ppaction://noaction"/>
            <a:extLst>
              <a:ext uri="{FF2B5EF4-FFF2-40B4-BE49-F238E27FC236}">
                <a16:creationId xmlns:a16="http://schemas.microsoft.com/office/drawing/2014/main" id="{7D53F893-ADF8-44AA-979C-5F9E235DD167}"/>
              </a:ext>
            </a:extLst>
          </p:cNvPr>
          <p:cNvSpPr>
            <a:spLocks noChangeArrowheads="1"/>
          </p:cNvSpPr>
          <p:nvPr/>
        </p:nvSpPr>
        <p:spPr bwMode="auto">
          <a:xfrm>
            <a:off x="10188059" y="3106016"/>
            <a:ext cx="995966" cy="993236"/>
          </a:xfrm>
          <a:prstGeom prst="ellipse">
            <a:avLst/>
          </a:prstGeom>
          <a:solidFill>
            <a:schemeClr val="accent5">
              <a:lumMod val="50000"/>
            </a:schemeClr>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prstClr val="white"/>
              </a:solidFill>
              <a:latin typeface="FontAwesome" pitchFamily="2" charset="0"/>
            </a:endParaRPr>
          </a:p>
        </p:txBody>
      </p:sp>
      <p:sp>
        <p:nvSpPr>
          <p:cNvPr id="23" name="Rounded Rectangle 88">
            <a:hlinkClick r:id="" action="ppaction://noaction"/>
            <a:extLst>
              <a:ext uri="{FF2B5EF4-FFF2-40B4-BE49-F238E27FC236}">
                <a16:creationId xmlns:a16="http://schemas.microsoft.com/office/drawing/2014/main" id="{2309E0FA-25B5-494A-8359-0ABE4DF58502}"/>
              </a:ext>
            </a:extLst>
          </p:cNvPr>
          <p:cNvSpPr/>
          <p:nvPr/>
        </p:nvSpPr>
        <p:spPr>
          <a:xfrm>
            <a:off x="2951905" y="1582649"/>
            <a:ext cx="6299979" cy="644186"/>
          </a:xfrm>
          <a:prstGeom prst="roundRect">
            <a:avLst>
              <a:gd name="adj" fmla="val 6276"/>
            </a:avLst>
          </a:prstGeom>
          <a:gradFill flip="none" rotWithShape="1">
            <a:gsLst>
              <a:gs pos="93000">
                <a:schemeClr val="tx2">
                  <a:lumMod val="20000"/>
                  <a:lumOff val="80000"/>
                </a:schemeClr>
              </a:gs>
              <a:gs pos="8000">
                <a:schemeClr val="bg1"/>
              </a:gs>
              <a:gs pos="92000">
                <a:schemeClr val="tx2">
                  <a:lumMod val="75000"/>
                </a:schemeClr>
              </a:gs>
              <a:gs pos="100000">
                <a:schemeClr val="tx2">
                  <a:lumMod val="50000"/>
                </a:schemeClr>
              </a:gs>
            </a:gsLst>
            <a:path path="shape">
              <a:fillToRect l="50000" t="50000" r="50000" b="50000"/>
            </a:path>
            <a:tileRect/>
          </a:gra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زبان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CQL</a:t>
            </a:r>
            <a:r>
              <a:rPr lang="fa-I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 ( </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Cypher Query Language</a:t>
            </a:r>
            <a:r>
              <a:rPr lang="fa-IR"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 </a:t>
            </a:r>
            <a:r>
              <a:rPr lang="fa-I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cxnSp>
        <p:nvCxnSpPr>
          <p:cNvPr id="24" name="Straight Connector 23">
            <a:extLst>
              <a:ext uri="{FF2B5EF4-FFF2-40B4-BE49-F238E27FC236}">
                <a16:creationId xmlns:a16="http://schemas.microsoft.com/office/drawing/2014/main" id="{9C10D235-2C99-4303-9D3C-839EADC5B4F6}"/>
              </a:ext>
            </a:extLst>
          </p:cNvPr>
          <p:cNvCxnSpPr>
            <a:stCxn id="21" idx="0"/>
          </p:cNvCxnSpPr>
          <p:nvPr/>
        </p:nvCxnSpPr>
        <p:spPr>
          <a:xfrm flipH="1" flipV="1">
            <a:off x="6111731" y="2706359"/>
            <a:ext cx="16542" cy="39965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BB7C8344-EE25-4E3D-A853-44A18EC0368D}"/>
              </a:ext>
            </a:extLst>
          </p:cNvPr>
          <p:cNvGrpSpPr/>
          <p:nvPr/>
        </p:nvGrpSpPr>
        <p:grpSpPr>
          <a:xfrm>
            <a:off x="470168" y="3597310"/>
            <a:ext cx="2078182" cy="2090116"/>
            <a:chOff x="1286686" y="4123811"/>
            <a:chExt cx="2078182" cy="2090116"/>
          </a:xfrm>
        </p:grpSpPr>
        <p:sp>
          <p:nvSpPr>
            <p:cNvPr id="26" name="Rounded Rectangle 28">
              <a:hlinkClick r:id="rId12" action="ppaction://hlinksldjump"/>
              <a:extLst>
                <a:ext uri="{FF2B5EF4-FFF2-40B4-BE49-F238E27FC236}">
                  <a16:creationId xmlns:a16="http://schemas.microsoft.com/office/drawing/2014/main" id="{0B7EB9F0-1082-476D-8C08-69F39C6164C9}"/>
                </a:ext>
              </a:extLst>
            </p:cNvPr>
            <p:cNvSpPr/>
            <p:nvPr/>
          </p:nvSpPr>
          <p:spPr>
            <a:xfrm>
              <a:off x="1286686" y="4123811"/>
              <a:ext cx="2078182" cy="1979309"/>
            </a:xfrm>
            <a:prstGeom prst="roundRect">
              <a:avLst>
                <a:gd name="adj" fmla="val 6276"/>
              </a:avLst>
            </a:prstGeom>
            <a:gradFill>
              <a:gsLst>
                <a:gs pos="89000">
                  <a:schemeClr val="tx2">
                    <a:lumMod val="20000"/>
                    <a:lumOff val="80000"/>
                  </a:schemeClr>
                </a:gs>
                <a:gs pos="79000">
                  <a:schemeClr val="tx2">
                    <a:lumMod val="75000"/>
                  </a:schemeClr>
                </a:gs>
                <a:gs pos="100000">
                  <a:schemeClr val="tx2">
                    <a:lumMod val="5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7" name="Text Placeholder 16">
              <a:hlinkClick r:id="rId12" action="ppaction://hlinksldjump"/>
              <a:extLst>
                <a:ext uri="{FF2B5EF4-FFF2-40B4-BE49-F238E27FC236}">
                  <a16:creationId xmlns:a16="http://schemas.microsoft.com/office/drawing/2014/main" id="{5CD7EEA5-52DA-4FB6-AD50-260A205699A9}"/>
                </a:ext>
              </a:extLst>
            </p:cNvPr>
            <p:cNvSpPr txBox="1">
              <a:spLocks/>
            </p:cNvSpPr>
            <p:nvPr/>
          </p:nvSpPr>
          <p:spPr>
            <a:xfrm>
              <a:off x="1349384" y="4780337"/>
              <a:ext cx="1945930" cy="143359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Font typeface="Arial" panose="020B0604020202020204" pitchFamily="34" charset="0"/>
                <a:buNone/>
              </a:pPr>
              <a:r>
                <a:rPr lang="fa-IR" sz="1800" b="1" dirty="0">
                  <a:solidFill>
                    <a:prstClr val="white"/>
                  </a:solidFill>
                  <a:cs typeface="B Titr" panose="00000700000000000000" pitchFamily="2" charset="-78"/>
                </a:rPr>
                <a:t>دستورات </a:t>
              </a:r>
            </a:p>
            <a:p>
              <a:pPr marL="0" indent="0" algn="ctr" rtl="1">
                <a:buFont typeface="Arial" panose="020B0604020202020204" pitchFamily="34" charset="0"/>
                <a:buNone/>
              </a:pPr>
              <a:r>
                <a:rPr lang="fa-IR" sz="1800" b="1" dirty="0">
                  <a:solidFill>
                    <a:prstClr val="white"/>
                  </a:solidFill>
                  <a:cs typeface="B Titr" panose="00000700000000000000" pitchFamily="2" charset="-78"/>
                </a:rPr>
                <a:t>زبان </a:t>
              </a:r>
            </a:p>
            <a:p>
              <a:pPr marL="0" indent="0" algn="ctr" rtl="1">
                <a:buFont typeface="Arial" panose="020B0604020202020204" pitchFamily="34" charset="0"/>
                <a:buNone/>
              </a:pPr>
              <a:r>
                <a:rPr lang="en-US" sz="1800" b="1" dirty="0">
                  <a:solidFill>
                    <a:prstClr val="white"/>
                  </a:solidFill>
                  <a:cs typeface="B Titr" panose="00000700000000000000" pitchFamily="2" charset="-78"/>
                </a:rPr>
                <a:t>CQL</a:t>
              </a:r>
              <a:endParaRPr lang="ar-SA" sz="1800" b="1" dirty="0">
                <a:solidFill>
                  <a:prstClr val="white"/>
                </a:solidFill>
                <a:cs typeface="B Titr" panose="00000700000000000000" pitchFamily="2" charset="-78"/>
              </a:endParaRPr>
            </a:p>
          </p:txBody>
        </p:sp>
      </p:grpSp>
      <p:sp>
        <p:nvSpPr>
          <p:cNvPr id="28" name="Oval 19">
            <a:hlinkClick r:id="" action="ppaction://noaction"/>
            <a:extLst>
              <a:ext uri="{FF2B5EF4-FFF2-40B4-BE49-F238E27FC236}">
                <a16:creationId xmlns:a16="http://schemas.microsoft.com/office/drawing/2014/main" id="{EE9FA275-8F02-46E2-9A4E-33473C1B255F}"/>
              </a:ext>
            </a:extLst>
          </p:cNvPr>
          <p:cNvSpPr>
            <a:spLocks noChangeArrowheads="1"/>
          </p:cNvSpPr>
          <p:nvPr/>
        </p:nvSpPr>
        <p:spPr bwMode="auto">
          <a:xfrm>
            <a:off x="1011276" y="3100693"/>
            <a:ext cx="995966" cy="993236"/>
          </a:xfrm>
          <a:prstGeom prst="ellipse">
            <a:avLst/>
          </a:prstGeom>
          <a:solidFill>
            <a:schemeClr val="accent5">
              <a:lumMod val="50000"/>
            </a:schemeClr>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srgbClr val="FFFFFF"/>
              </a:solidFill>
              <a:latin typeface="FontAwesome" pitchFamily="2" charset="0"/>
            </a:endParaRPr>
          </a:p>
        </p:txBody>
      </p:sp>
      <p:cxnSp>
        <p:nvCxnSpPr>
          <p:cNvPr id="29" name="Straight Connector 28">
            <a:extLst>
              <a:ext uri="{FF2B5EF4-FFF2-40B4-BE49-F238E27FC236}">
                <a16:creationId xmlns:a16="http://schemas.microsoft.com/office/drawing/2014/main" id="{64762B6F-8719-4A9A-BB96-516BAE96BF28}"/>
              </a:ext>
            </a:extLst>
          </p:cNvPr>
          <p:cNvCxnSpPr>
            <a:stCxn id="28" idx="0"/>
          </p:cNvCxnSpPr>
          <p:nvPr/>
        </p:nvCxnSpPr>
        <p:spPr>
          <a:xfrm flipH="1" flipV="1">
            <a:off x="1505831" y="2714637"/>
            <a:ext cx="3428" cy="38605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0" name="Oval 19">
            <a:hlinkClick r:id="" action="ppaction://noaction"/>
            <a:extLst>
              <a:ext uri="{FF2B5EF4-FFF2-40B4-BE49-F238E27FC236}">
                <a16:creationId xmlns:a16="http://schemas.microsoft.com/office/drawing/2014/main" id="{FDC7E7B6-E1C1-44E7-A55E-B8A059BCC1E5}"/>
              </a:ext>
            </a:extLst>
          </p:cNvPr>
          <p:cNvSpPr>
            <a:spLocks noChangeArrowheads="1"/>
          </p:cNvSpPr>
          <p:nvPr/>
        </p:nvSpPr>
        <p:spPr bwMode="auto">
          <a:xfrm>
            <a:off x="5597419" y="690369"/>
            <a:ext cx="995966" cy="993236"/>
          </a:xfrm>
          <a:prstGeom prst="ellipse">
            <a:avLst/>
          </a:prstGeom>
          <a:solidFill>
            <a:schemeClr val="accent5">
              <a:lumMod val="50000"/>
            </a:schemeClr>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srgbClr val="FFFFFF"/>
              </a:solidFill>
              <a:latin typeface="FontAwesome" pitchFamily="2" charset="0"/>
            </a:endParaRPr>
          </a:p>
        </p:txBody>
      </p:sp>
      <p:pic>
        <p:nvPicPr>
          <p:cNvPr id="31" name="Picture 30">
            <a:extLst>
              <a:ext uri="{FF2B5EF4-FFF2-40B4-BE49-F238E27FC236}">
                <a16:creationId xmlns:a16="http://schemas.microsoft.com/office/drawing/2014/main" id="{2CABD208-B63F-4767-AF7F-8E31AFA0698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59172" y="638839"/>
            <a:ext cx="1105117" cy="1175657"/>
          </a:xfrm>
          <a:prstGeom prst="rect">
            <a:avLst/>
          </a:prstGeom>
        </p:spPr>
      </p:pic>
      <p:pic>
        <p:nvPicPr>
          <p:cNvPr id="32" name="Picture 31">
            <a:hlinkClick r:id="rId14" action="ppaction://hlinksldjump"/>
            <a:extLst>
              <a:ext uri="{FF2B5EF4-FFF2-40B4-BE49-F238E27FC236}">
                <a16:creationId xmlns:a16="http://schemas.microsoft.com/office/drawing/2014/main" id="{B94072D0-7DA0-4E05-88DB-AEAEDBEC6F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62410" y="3072999"/>
            <a:ext cx="1105117" cy="1175657"/>
          </a:xfrm>
          <a:prstGeom prst="rect">
            <a:avLst/>
          </a:prstGeom>
        </p:spPr>
      </p:pic>
      <p:pic>
        <p:nvPicPr>
          <p:cNvPr id="33" name="Picture 32">
            <a:hlinkClick r:id="rId15" action="ppaction://hlinksldjump"/>
            <a:extLst>
              <a:ext uri="{FF2B5EF4-FFF2-40B4-BE49-F238E27FC236}">
                <a16:creationId xmlns:a16="http://schemas.microsoft.com/office/drawing/2014/main" id="{BF946961-D7E2-4F05-9F3B-47B8B637C0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97419" y="3086641"/>
            <a:ext cx="1105117" cy="1175657"/>
          </a:xfrm>
          <a:prstGeom prst="rect">
            <a:avLst/>
          </a:prstGeom>
        </p:spPr>
      </p:pic>
      <p:pic>
        <p:nvPicPr>
          <p:cNvPr id="34" name="Picture 33">
            <a:hlinkClick r:id="rId16" action="ppaction://hlinksldjump"/>
            <a:extLst>
              <a:ext uri="{FF2B5EF4-FFF2-40B4-BE49-F238E27FC236}">
                <a16:creationId xmlns:a16="http://schemas.microsoft.com/office/drawing/2014/main" id="{EDD2CA66-6926-4BB7-8395-7E2CC67A2A5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1977" y="3076189"/>
            <a:ext cx="1105117" cy="1175657"/>
          </a:xfrm>
          <a:prstGeom prst="rect">
            <a:avLst/>
          </a:prstGeom>
        </p:spPr>
      </p:pic>
    </p:spTree>
    <p:extLst>
      <p:ext uri="{BB962C8B-B14F-4D97-AF65-F5344CB8AC3E}">
        <p14:creationId xmlns:p14="http://schemas.microsoft.com/office/powerpoint/2010/main" val="239369968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55"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250" fill="hold"/>
                                        <p:tgtEl>
                                          <p:spTgt spid="30"/>
                                        </p:tgtEl>
                                        <p:attrNameLst>
                                          <p:attrName>ppt_w</p:attrName>
                                        </p:attrNameLst>
                                      </p:cBhvr>
                                      <p:tavLst>
                                        <p:tav tm="0">
                                          <p:val>
                                            <p:strVal val="#ppt_w*0.70"/>
                                          </p:val>
                                        </p:tav>
                                        <p:tav tm="100000">
                                          <p:val>
                                            <p:strVal val="#ppt_w"/>
                                          </p:val>
                                        </p:tav>
                                      </p:tavLst>
                                    </p:anim>
                                    <p:anim calcmode="lin" valueType="num">
                                      <p:cBhvr>
                                        <p:cTn id="22" dur="250" fill="hold"/>
                                        <p:tgtEl>
                                          <p:spTgt spid="30"/>
                                        </p:tgtEl>
                                        <p:attrNameLst>
                                          <p:attrName>ppt_h</p:attrName>
                                        </p:attrNameLst>
                                      </p:cBhvr>
                                      <p:tavLst>
                                        <p:tav tm="0">
                                          <p:val>
                                            <p:strVal val="#ppt_h"/>
                                          </p:val>
                                        </p:tav>
                                        <p:tav tm="100000">
                                          <p:val>
                                            <p:strVal val="#ppt_h"/>
                                          </p:val>
                                        </p:tav>
                                      </p:tavLst>
                                    </p:anim>
                                    <p:animEffect transition="in" filter="fade">
                                      <p:cBhvr>
                                        <p:cTn id="23" dur="250"/>
                                        <p:tgtEl>
                                          <p:spTgt spid="30"/>
                                        </p:tgtEl>
                                      </p:cBhvr>
                                    </p:animEffect>
                                  </p:childTnLst>
                                </p:cTn>
                              </p:par>
                            </p:childTnLst>
                          </p:cTn>
                        </p:par>
                        <p:par>
                          <p:cTn id="24" fill="hold">
                            <p:stCondLst>
                              <p:cond delay="1000"/>
                            </p:stCondLst>
                            <p:childTnLst>
                              <p:par>
                                <p:cTn id="25" presetID="49" presetClass="entr" presetSubtype="0" decel="10000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250" fill="hold"/>
                                        <p:tgtEl>
                                          <p:spTgt spid="31"/>
                                        </p:tgtEl>
                                        <p:attrNameLst>
                                          <p:attrName>ppt_w</p:attrName>
                                        </p:attrNameLst>
                                      </p:cBhvr>
                                      <p:tavLst>
                                        <p:tav tm="0">
                                          <p:val>
                                            <p:fltVal val="0"/>
                                          </p:val>
                                        </p:tav>
                                        <p:tav tm="100000">
                                          <p:val>
                                            <p:strVal val="#ppt_w"/>
                                          </p:val>
                                        </p:tav>
                                      </p:tavLst>
                                    </p:anim>
                                    <p:anim calcmode="lin" valueType="num">
                                      <p:cBhvr>
                                        <p:cTn id="28" dur="250" fill="hold"/>
                                        <p:tgtEl>
                                          <p:spTgt spid="31"/>
                                        </p:tgtEl>
                                        <p:attrNameLst>
                                          <p:attrName>ppt_h</p:attrName>
                                        </p:attrNameLst>
                                      </p:cBhvr>
                                      <p:tavLst>
                                        <p:tav tm="0">
                                          <p:val>
                                            <p:fltVal val="0"/>
                                          </p:val>
                                        </p:tav>
                                        <p:tav tm="100000">
                                          <p:val>
                                            <p:strVal val="#ppt_h"/>
                                          </p:val>
                                        </p:tav>
                                      </p:tavLst>
                                    </p:anim>
                                    <p:anim calcmode="lin" valueType="num">
                                      <p:cBhvr>
                                        <p:cTn id="29" dur="250" fill="hold"/>
                                        <p:tgtEl>
                                          <p:spTgt spid="31"/>
                                        </p:tgtEl>
                                        <p:attrNameLst>
                                          <p:attrName>style.rotation</p:attrName>
                                        </p:attrNameLst>
                                      </p:cBhvr>
                                      <p:tavLst>
                                        <p:tav tm="0">
                                          <p:val>
                                            <p:fltVal val="360"/>
                                          </p:val>
                                        </p:tav>
                                        <p:tav tm="100000">
                                          <p:val>
                                            <p:fltVal val="0"/>
                                          </p:val>
                                        </p:tav>
                                      </p:tavLst>
                                    </p:anim>
                                    <p:animEffect transition="in" filter="fade">
                                      <p:cBhvr>
                                        <p:cTn id="30" dur="250"/>
                                        <p:tgtEl>
                                          <p:spTgt spid="31"/>
                                        </p:tgtEl>
                                      </p:cBhvr>
                                    </p:animEffect>
                                  </p:childTnLst>
                                </p:cTn>
                              </p:par>
                            </p:childTnLst>
                          </p:cTn>
                        </p:par>
                        <p:par>
                          <p:cTn id="31" fill="hold">
                            <p:stCondLst>
                              <p:cond delay="1250"/>
                            </p:stCondLst>
                            <p:childTnLst>
                              <p:par>
                                <p:cTn id="32" presetID="47"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50"/>
                                        <p:tgtEl>
                                          <p:spTgt spid="23"/>
                                        </p:tgtEl>
                                      </p:cBhvr>
                                    </p:animEffect>
                                    <p:anim calcmode="lin" valueType="num">
                                      <p:cBhvr>
                                        <p:cTn id="35" dur="250" fill="hold"/>
                                        <p:tgtEl>
                                          <p:spTgt spid="23"/>
                                        </p:tgtEl>
                                        <p:attrNameLst>
                                          <p:attrName>ppt_x</p:attrName>
                                        </p:attrNameLst>
                                      </p:cBhvr>
                                      <p:tavLst>
                                        <p:tav tm="0">
                                          <p:val>
                                            <p:strVal val="#ppt_x"/>
                                          </p:val>
                                        </p:tav>
                                        <p:tav tm="100000">
                                          <p:val>
                                            <p:strVal val="#ppt_x"/>
                                          </p:val>
                                        </p:tav>
                                      </p:tavLst>
                                    </p:anim>
                                    <p:anim calcmode="lin" valueType="num">
                                      <p:cBhvr>
                                        <p:cTn id="36" dur="250" fill="hold"/>
                                        <p:tgtEl>
                                          <p:spTgt spid="23"/>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250"/>
                                        <p:tgtEl>
                                          <p:spTgt spid="20"/>
                                        </p:tgtEl>
                                      </p:cBhvr>
                                    </p:animEffect>
                                  </p:childTnLst>
                                </p:cTn>
                              </p:par>
                            </p:childTnLst>
                          </p:cTn>
                        </p:par>
                        <p:par>
                          <p:cTn id="41" fill="hold">
                            <p:stCondLst>
                              <p:cond delay="1750"/>
                            </p:stCondLst>
                            <p:childTnLst>
                              <p:par>
                                <p:cTn id="42" presetID="16" presetClass="entr" presetSubtype="37"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outVertical)">
                                      <p:cBhvr>
                                        <p:cTn id="44" dur="250"/>
                                        <p:tgtEl>
                                          <p:spTgt spid="19"/>
                                        </p:tgtEl>
                                      </p:cBhvr>
                                    </p:animEffect>
                                  </p:childTnLst>
                                </p:cTn>
                              </p:par>
                            </p:childTnLst>
                          </p:cTn>
                        </p:par>
                        <p:par>
                          <p:cTn id="45" fill="hold">
                            <p:stCondLst>
                              <p:cond delay="2000"/>
                            </p:stCondLst>
                            <p:childTnLst>
                              <p:par>
                                <p:cTn id="46" presetID="22" presetClass="entr" presetSubtype="1"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250"/>
                                        <p:tgtEl>
                                          <p:spTgt spid="18"/>
                                        </p:tgtEl>
                                      </p:cBhvr>
                                    </p:animEffect>
                                  </p:childTnLst>
                                </p:cTn>
                              </p:par>
                            </p:childTnLst>
                          </p:cTn>
                        </p:par>
                        <p:par>
                          <p:cTn id="49" fill="hold">
                            <p:stCondLst>
                              <p:cond delay="2250"/>
                            </p:stCondLst>
                            <p:childTnLst>
                              <p:par>
                                <p:cTn id="50" presetID="55"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250" fill="hold"/>
                                        <p:tgtEl>
                                          <p:spTgt spid="22"/>
                                        </p:tgtEl>
                                        <p:attrNameLst>
                                          <p:attrName>ppt_w</p:attrName>
                                        </p:attrNameLst>
                                      </p:cBhvr>
                                      <p:tavLst>
                                        <p:tav tm="0">
                                          <p:val>
                                            <p:strVal val="#ppt_w*0.70"/>
                                          </p:val>
                                        </p:tav>
                                        <p:tav tm="100000">
                                          <p:val>
                                            <p:strVal val="#ppt_w"/>
                                          </p:val>
                                        </p:tav>
                                      </p:tavLst>
                                    </p:anim>
                                    <p:anim calcmode="lin" valueType="num">
                                      <p:cBhvr>
                                        <p:cTn id="53" dur="250" fill="hold"/>
                                        <p:tgtEl>
                                          <p:spTgt spid="22"/>
                                        </p:tgtEl>
                                        <p:attrNameLst>
                                          <p:attrName>ppt_h</p:attrName>
                                        </p:attrNameLst>
                                      </p:cBhvr>
                                      <p:tavLst>
                                        <p:tav tm="0">
                                          <p:val>
                                            <p:strVal val="#ppt_h"/>
                                          </p:val>
                                        </p:tav>
                                        <p:tav tm="100000">
                                          <p:val>
                                            <p:strVal val="#ppt_h"/>
                                          </p:val>
                                        </p:tav>
                                      </p:tavLst>
                                    </p:anim>
                                    <p:animEffect transition="in" filter="fade">
                                      <p:cBhvr>
                                        <p:cTn id="54" dur="250"/>
                                        <p:tgtEl>
                                          <p:spTgt spid="22"/>
                                        </p:tgtEl>
                                      </p:cBhvr>
                                    </p:animEffect>
                                  </p:childTnLst>
                                </p:cTn>
                              </p:par>
                            </p:childTnLst>
                          </p:cTn>
                        </p:par>
                        <p:par>
                          <p:cTn id="55" fill="hold">
                            <p:stCondLst>
                              <p:cond delay="2500"/>
                            </p:stCondLst>
                            <p:childTnLst>
                              <p:par>
                                <p:cTn id="56" presetID="49" presetClass="entr" presetSubtype="0" decel="100000"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p:cTn id="58" dur="250" fill="hold"/>
                                        <p:tgtEl>
                                          <p:spTgt spid="32"/>
                                        </p:tgtEl>
                                        <p:attrNameLst>
                                          <p:attrName>ppt_w</p:attrName>
                                        </p:attrNameLst>
                                      </p:cBhvr>
                                      <p:tavLst>
                                        <p:tav tm="0">
                                          <p:val>
                                            <p:fltVal val="0"/>
                                          </p:val>
                                        </p:tav>
                                        <p:tav tm="100000">
                                          <p:val>
                                            <p:strVal val="#ppt_w"/>
                                          </p:val>
                                        </p:tav>
                                      </p:tavLst>
                                    </p:anim>
                                    <p:anim calcmode="lin" valueType="num">
                                      <p:cBhvr>
                                        <p:cTn id="59" dur="250" fill="hold"/>
                                        <p:tgtEl>
                                          <p:spTgt spid="32"/>
                                        </p:tgtEl>
                                        <p:attrNameLst>
                                          <p:attrName>ppt_h</p:attrName>
                                        </p:attrNameLst>
                                      </p:cBhvr>
                                      <p:tavLst>
                                        <p:tav tm="0">
                                          <p:val>
                                            <p:fltVal val="0"/>
                                          </p:val>
                                        </p:tav>
                                        <p:tav tm="100000">
                                          <p:val>
                                            <p:strVal val="#ppt_h"/>
                                          </p:val>
                                        </p:tav>
                                      </p:tavLst>
                                    </p:anim>
                                    <p:anim calcmode="lin" valueType="num">
                                      <p:cBhvr>
                                        <p:cTn id="60" dur="250" fill="hold"/>
                                        <p:tgtEl>
                                          <p:spTgt spid="32"/>
                                        </p:tgtEl>
                                        <p:attrNameLst>
                                          <p:attrName>style.rotation</p:attrName>
                                        </p:attrNameLst>
                                      </p:cBhvr>
                                      <p:tavLst>
                                        <p:tav tm="0">
                                          <p:val>
                                            <p:fltVal val="360"/>
                                          </p:val>
                                        </p:tav>
                                        <p:tav tm="100000">
                                          <p:val>
                                            <p:fltVal val="0"/>
                                          </p:val>
                                        </p:tav>
                                      </p:tavLst>
                                    </p:anim>
                                    <p:animEffect transition="in" filter="fade">
                                      <p:cBhvr>
                                        <p:cTn id="61" dur="250"/>
                                        <p:tgtEl>
                                          <p:spTgt spid="32"/>
                                        </p:tgtEl>
                                      </p:cBhvr>
                                    </p:animEffect>
                                  </p:childTnLst>
                                </p:cTn>
                              </p:par>
                            </p:childTnLst>
                          </p:cTn>
                        </p:par>
                        <p:par>
                          <p:cTn id="62" fill="hold">
                            <p:stCondLst>
                              <p:cond delay="2750"/>
                            </p:stCondLst>
                            <p:childTnLst>
                              <p:par>
                                <p:cTn id="63" presetID="42" presetClass="entr" presetSubtype="0"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250"/>
                                        <p:tgtEl>
                                          <p:spTgt spid="11"/>
                                        </p:tgtEl>
                                      </p:cBhvr>
                                    </p:animEffect>
                                    <p:anim calcmode="lin" valueType="num">
                                      <p:cBhvr>
                                        <p:cTn id="66" dur="250" fill="hold"/>
                                        <p:tgtEl>
                                          <p:spTgt spid="11"/>
                                        </p:tgtEl>
                                        <p:attrNameLst>
                                          <p:attrName>ppt_x</p:attrName>
                                        </p:attrNameLst>
                                      </p:cBhvr>
                                      <p:tavLst>
                                        <p:tav tm="0">
                                          <p:val>
                                            <p:strVal val="#ppt_x"/>
                                          </p:val>
                                        </p:tav>
                                        <p:tav tm="100000">
                                          <p:val>
                                            <p:strVal val="#ppt_x"/>
                                          </p:val>
                                        </p:tav>
                                      </p:tavLst>
                                    </p:anim>
                                    <p:anim calcmode="lin" valueType="num">
                                      <p:cBhvr>
                                        <p:cTn id="67" dur="250" fill="hold"/>
                                        <p:tgtEl>
                                          <p:spTgt spid="11"/>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22" presetClass="entr" presetSubtype="1"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up)">
                                      <p:cBhvr>
                                        <p:cTn id="71" dur="250"/>
                                        <p:tgtEl>
                                          <p:spTgt spid="24"/>
                                        </p:tgtEl>
                                      </p:cBhvr>
                                    </p:animEffect>
                                  </p:childTnLst>
                                </p:cTn>
                              </p:par>
                            </p:childTnLst>
                          </p:cTn>
                        </p:par>
                        <p:par>
                          <p:cTn id="72" fill="hold">
                            <p:stCondLst>
                              <p:cond delay="3250"/>
                            </p:stCondLst>
                            <p:childTnLst>
                              <p:par>
                                <p:cTn id="73" presetID="55"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250" fill="hold"/>
                                        <p:tgtEl>
                                          <p:spTgt spid="21"/>
                                        </p:tgtEl>
                                        <p:attrNameLst>
                                          <p:attrName>ppt_w</p:attrName>
                                        </p:attrNameLst>
                                      </p:cBhvr>
                                      <p:tavLst>
                                        <p:tav tm="0">
                                          <p:val>
                                            <p:strVal val="#ppt_w*0.70"/>
                                          </p:val>
                                        </p:tav>
                                        <p:tav tm="100000">
                                          <p:val>
                                            <p:strVal val="#ppt_w"/>
                                          </p:val>
                                        </p:tav>
                                      </p:tavLst>
                                    </p:anim>
                                    <p:anim calcmode="lin" valueType="num">
                                      <p:cBhvr>
                                        <p:cTn id="76" dur="250" fill="hold"/>
                                        <p:tgtEl>
                                          <p:spTgt spid="21"/>
                                        </p:tgtEl>
                                        <p:attrNameLst>
                                          <p:attrName>ppt_h</p:attrName>
                                        </p:attrNameLst>
                                      </p:cBhvr>
                                      <p:tavLst>
                                        <p:tav tm="0">
                                          <p:val>
                                            <p:strVal val="#ppt_h"/>
                                          </p:val>
                                        </p:tav>
                                        <p:tav tm="100000">
                                          <p:val>
                                            <p:strVal val="#ppt_h"/>
                                          </p:val>
                                        </p:tav>
                                      </p:tavLst>
                                    </p:anim>
                                    <p:animEffect transition="in" filter="fade">
                                      <p:cBhvr>
                                        <p:cTn id="77" dur="250"/>
                                        <p:tgtEl>
                                          <p:spTgt spid="21"/>
                                        </p:tgtEl>
                                      </p:cBhvr>
                                    </p:animEffect>
                                  </p:childTnLst>
                                </p:cTn>
                              </p:par>
                            </p:childTnLst>
                          </p:cTn>
                        </p:par>
                        <p:par>
                          <p:cTn id="78" fill="hold">
                            <p:stCondLst>
                              <p:cond delay="3500"/>
                            </p:stCondLst>
                            <p:childTnLst>
                              <p:par>
                                <p:cTn id="79" presetID="49" presetClass="entr" presetSubtype="0" decel="100000" fill="hold" nodeType="after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p:cTn id="81" dur="250" fill="hold"/>
                                        <p:tgtEl>
                                          <p:spTgt spid="33"/>
                                        </p:tgtEl>
                                        <p:attrNameLst>
                                          <p:attrName>ppt_w</p:attrName>
                                        </p:attrNameLst>
                                      </p:cBhvr>
                                      <p:tavLst>
                                        <p:tav tm="0">
                                          <p:val>
                                            <p:fltVal val="0"/>
                                          </p:val>
                                        </p:tav>
                                        <p:tav tm="100000">
                                          <p:val>
                                            <p:strVal val="#ppt_w"/>
                                          </p:val>
                                        </p:tav>
                                      </p:tavLst>
                                    </p:anim>
                                    <p:anim calcmode="lin" valueType="num">
                                      <p:cBhvr>
                                        <p:cTn id="82" dur="250" fill="hold"/>
                                        <p:tgtEl>
                                          <p:spTgt spid="33"/>
                                        </p:tgtEl>
                                        <p:attrNameLst>
                                          <p:attrName>ppt_h</p:attrName>
                                        </p:attrNameLst>
                                      </p:cBhvr>
                                      <p:tavLst>
                                        <p:tav tm="0">
                                          <p:val>
                                            <p:fltVal val="0"/>
                                          </p:val>
                                        </p:tav>
                                        <p:tav tm="100000">
                                          <p:val>
                                            <p:strVal val="#ppt_h"/>
                                          </p:val>
                                        </p:tav>
                                      </p:tavLst>
                                    </p:anim>
                                    <p:anim calcmode="lin" valueType="num">
                                      <p:cBhvr>
                                        <p:cTn id="83" dur="250" fill="hold"/>
                                        <p:tgtEl>
                                          <p:spTgt spid="33"/>
                                        </p:tgtEl>
                                        <p:attrNameLst>
                                          <p:attrName>style.rotation</p:attrName>
                                        </p:attrNameLst>
                                      </p:cBhvr>
                                      <p:tavLst>
                                        <p:tav tm="0">
                                          <p:val>
                                            <p:fltVal val="360"/>
                                          </p:val>
                                        </p:tav>
                                        <p:tav tm="100000">
                                          <p:val>
                                            <p:fltVal val="0"/>
                                          </p:val>
                                        </p:tav>
                                      </p:tavLst>
                                    </p:anim>
                                    <p:animEffect transition="in" filter="fade">
                                      <p:cBhvr>
                                        <p:cTn id="84" dur="250"/>
                                        <p:tgtEl>
                                          <p:spTgt spid="33"/>
                                        </p:tgtEl>
                                      </p:cBhvr>
                                    </p:animEffect>
                                  </p:childTnLst>
                                </p:cTn>
                              </p:par>
                            </p:childTnLst>
                          </p:cTn>
                        </p:par>
                        <p:par>
                          <p:cTn id="85" fill="hold">
                            <p:stCondLst>
                              <p:cond delay="3750"/>
                            </p:stCondLst>
                            <p:childTnLst>
                              <p:par>
                                <p:cTn id="86" presetID="42"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250"/>
                                        <p:tgtEl>
                                          <p:spTgt spid="15"/>
                                        </p:tgtEl>
                                      </p:cBhvr>
                                    </p:animEffect>
                                    <p:anim calcmode="lin" valueType="num">
                                      <p:cBhvr>
                                        <p:cTn id="89" dur="250" fill="hold"/>
                                        <p:tgtEl>
                                          <p:spTgt spid="15"/>
                                        </p:tgtEl>
                                        <p:attrNameLst>
                                          <p:attrName>ppt_x</p:attrName>
                                        </p:attrNameLst>
                                      </p:cBhvr>
                                      <p:tavLst>
                                        <p:tav tm="0">
                                          <p:val>
                                            <p:strVal val="#ppt_x"/>
                                          </p:val>
                                        </p:tav>
                                        <p:tav tm="100000">
                                          <p:val>
                                            <p:strVal val="#ppt_x"/>
                                          </p:val>
                                        </p:tav>
                                      </p:tavLst>
                                    </p:anim>
                                    <p:anim calcmode="lin" valueType="num">
                                      <p:cBhvr>
                                        <p:cTn id="90" dur="250" fill="hold"/>
                                        <p:tgtEl>
                                          <p:spTgt spid="15"/>
                                        </p:tgtEl>
                                        <p:attrNameLst>
                                          <p:attrName>ppt_y</p:attrName>
                                        </p:attrNameLst>
                                      </p:cBhvr>
                                      <p:tavLst>
                                        <p:tav tm="0">
                                          <p:val>
                                            <p:strVal val="#ppt_y+.1"/>
                                          </p:val>
                                        </p:tav>
                                        <p:tav tm="100000">
                                          <p:val>
                                            <p:strVal val="#ppt_y"/>
                                          </p:val>
                                        </p:tav>
                                      </p:tavLst>
                                    </p:anim>
                                  </p:childTnLst>
                                </p:cTn>
                              </p:par>
                            </p:childTnLst>
                          </p:cTn>
                        </p:par>
                        <p:par>
                          <p:cTn id="91" fill="hold">
                            <p:stCondLst>
                              <p:cond delay="4000"/>
                            </p:stCondLst>
                            <p:childTnLst>
                              <p:par>
                                <p:cTn id="92" presetID="22" presetClass="entr" presetSubtype="1" fill="hold"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up)">
                                      <p:cBhvr>
                                        <p:cTn id="94" dur="250"/>
                                        <p:tgtEl>
                                          <p:spTgt spid="29"/>
                                        </p:tgtEl>
                                      </p:cBhvr>
                                    </p:animEffect>
                                  </p:childTnLst>
                                </p:cTn>
                              </p:par>
                            </p:childTnLst>
                          </p:cTn>
                        </p:par>
                        <p:par>
                          <p:cTn id="95" fill="hold">
                            <p:stCondLst>
                              <p:cond delay="4250"/>
                            </p:stCondLst>
                            <p:childTnLst>
                              <p:par>
                                <p:cTn id="96" presetID="55" presetClass="entr" presetSubtype="0"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p:cTn id="98" dur="250" fill="hold"/>
                                        <p:tgtEl>
                                          <p:spTgt spid="28"/>
                                        </p:tgtEl>
                                        <p:attrNameLst>
                                          <p:attrName>ppt_w</p:attrName>
                                        </p:attrNameLst>
                                      </p:cBhvr>
                                      <p:tavLst>
                                        <p:tav tm="0">
                                          <p:val>
                                            <p:strVal val="#ppt_w*0.70"/>
                                          </p:val>
                                        </p:tav>
                                        <p:tav tm="100000">
                                          <p:val>
                                            <p:strVal val="#ppt_w"/>
                                          </p:val>
                                        </p:tav>
                                      </p:tavLst>
                                    </p:anim>
                                    <p:anim calcmode="lin" valueType="num">
                                      <p:cBhvr>
                                        <p:cTn id="99" dur="250" fill="hold"/>
                                        <p:tgtEl>
                                          <p:spTgt spid="28"/>
                                        </p:tgtEl>
                                        <p:attrNameLst>
                                          <p:attrName>ppt_h</p:attrName>
                                        </p:attrNameLst>
                                      </p:cBhvr>
                                      <p:tavLst>
                                        <p:tav tm="0">
                                          <p:val>
                                            <p:strVal val="#ppt_h"/>
                                          </p:val>
                                        </p:tav>
                                        <p:tav tm="100000">
                                          <p:val>
                                            <p:strVal val="#ppt_h"/>
                                          </p:val>
                                        </p:tav>
                                      </p:tavLst>
                                    </p:anim>
                                    <p:animEffect transition="in" filter="fade">
                                      <p:cBhvr>
                                        <p:cTn id="100" dur="250"/>
                                        <p:tgtEl>
                                          <p:spTgt spid="28"/>
                                        </p:tgtEl>
                                      </p:cBhvr>
                                    </p:animEffect>
                                  </p:childTnLst>
                                </p:cTn>
                              </p:par>
                            </p:childTnLst>
                          </p:cTn>
                        </p:par>
                        <p:par>
                          <p:cTn id="101" fill="hold">
                            <p:stCondLst>
                              <p:cond delay="4500"/>
                            </p:stCondLst>
                            <p:childTnLst>
                              <p:par>
                                <p:cTn id="102" presetID="49" presetClass="entr" presetSubtype="0" decel="100000" fill="hold" nodeType="afterEffect">
                                  <p:stCondLst>
                                    <p:cond delay="0"/>
                                  </p:stCondLst>
                                  <p:childTnLst>
                                    <p:set>
                                      <p:cBhvr>
                                        <p:cTn id="103" dur="1" fill="hold">
                                          <p:stCondLst>
                                            <p:cond delay="0"/>
                                          </p:stCondLst>
                                        </p:cTn>
                                        <p:tgtEl>
                                          <p:spTgt spid="34"/>
                                        </p:tgtEl>
                                        <p:attrNameLst>
                                          <p:attrName>style.visibility</p:attrName>
                                        </p:attrNameLst>
                                      </p:cBhvr>
                                      <p:to>
                                        <p:strVal val="visible"/>
                                      </p:to>
                                    </p:set>
                                    <p:anim calcmode="lin" valueType="num">
                                      <p:cBhvr>
                                        <p:cTn id="104" dur="250" fill="hold"/>
                                        <p:tgtEl>
                                          <p:spTgt spid="34"/>
                                        </p:tgtEl>
                                        <p:attrNameLst>
                                          <p:attrName>ppt_w</p:attrName>
                                        </p:attrNameLst>
                                      </p:cBhvr>
                                      <p:tavLst>
                                        <p:tav tm="0">
                                          <p:val>
                                            <p:fltVal val="0"/>
                                          </p:val>
                                        </p:tav>
                                        <p:tav tm="100000">
                                          <p:val>
                                            <p:strVal val="#ppt_w"/>
                                          </p:val>
                                        </p:tav>
                                      </p:tavLst>
                                    </p:anim>
                                    <p:anim calcmode="lin" valueType="num">
                                      <p:cBhvr>
                                        <p:cTn id="105" dur="250" fill="hold"/>
                                        <p:tgtEl>
                                          <p:spTgt spid="34"/>
                                        </p:tgtEl>
                                        <p:attrNameLst>
                                          <p:attrName>ppt_h</p:attrName>
                                        </p:attrNameLst>
                                      </p:cBhvr>
                                      <p:tavLst>
                                        <p:tav tm="0">
                                          <p:val>
                                            <p:fltVal val="0"/>
                                          </p:val>
                                        </p:tav>
                                        <p:tav tm="100000">
                                          <p:val>
                                            <p:strVal val="#ppt_h"/>
                                          </p:val>
                                        </p:tav>
                                      </p:tavLst>
                                    </p:anim>
                                    <p:anim calcmode="lin" valueType="num">
                                      <p:cBhvr>
                                        <p:cTn id="106" dur="250" fill="hold"/>
                                        <p:tgtEl>
                                          <p:spTgt spid="34"/>
                                        </p:tgtEl>
                                        <p:attrNameLst>
                                          <p:attrName>style.rotation</p:attrName>
                                        </p:attrNameLst>
                                      </p:cBhvr>
                                      <p:tavLst>
                                        <p:tav tm="0">
                                          <p:val>
                                            <p:fltVal val="360"/>
                                          </p:val>
                                        </p:tav>
                                        <p:tav tm="100000">
                                          <p:val>
                                            <p:fltVal val="0"/>
                                          </p:val>
                                        </p:tav>
                                      </p:tavLst>
                                    </p:anim>
                                    <p:animEffect transition="in" filter="fade">
                                      <p:cBhvr>
                                        <p:cTn id="107" dur="250"/>
                                        <p:tgtEl>
                                          <p:spTgt spid="34"/>
                                        </p:tgtEl>
                                      </p:cBhvr>
                                    </p:animEffect>
                                  </p:childTnLst>
                                </p:cTn>
                              </p:par>
                            </p:childTnLst>
                          </p:cTn>
                        </p:par>
                        <p:par>
                          <p:cTn id="108" fill="hold">
                            <p:stCondLst>
                              <p:cond delay="4750"/>
                            </p:stCondLst>
                            <p:childTnLst>
                              <p:par>
                                <p:cTn id="109" presetID="42" presetClass="entr" presetSubtype="0" fill="hold" nodeType="after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fade">
                                      <p:cBhvr>
                                        <p:cTn id="111" dur="250"/>
                                        <p:tgtEl>
                                          <p:spTgt spid="25"/>
                                        </p:tgtEl>
                                      </p:cBhvr>
                                    </p:animEffect>
                                    <p:anim calcmode="lin" valueType="num">
                                      <p:cBhvr>
                                        <p:cTn id="112" dur="250" fill="hold"/>
                                        <p:tgtEl>
                                          <p:spTgt spid="25"/>
                                        </p:tgtEl>
                                        <p:attrNameLst>
                                          <p:attrName>ppt_x</p:attrName>
                                        </p:attrNameLst>
                                      </p:cBhvr>
                                      <p:tavLst>
                                        <p:tav tm="0">
                                          <p:val>
                                            <p:strVal val="#ppt_x"/>
                                          </p:val>
                                        </p:tav>
                                        <p:tav tm="100000">
                                          <p:val>
                                            <p:strVal val="#ppt_x"/>
                                          </p:val>
                                        </p:tav>
                                      </p:tavLst>
                                    </p:anim>
                                    <p:anim calcmode="lin" valueType="num">
                                      <p:cBhvr>
                                        <p:cTn id="113"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22" grpId="0" animBg="1"/>
      <p:bldP spid="23" grpId="0" animBg="1"/>
      <p:bldP spid="28"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ویژگی‌های زبان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CQL</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grpSp>
        <p:nvGrpSpPr>
          <p:cNvPr id="10" name="Group 9">
            <a:extLst>
              <a:ext uri="{FF2B5EF4-FFF2-40B4-BE49-F238E27FC236}">
                <a16:creationId xmlns:a16="http://schemas.microsoft.com/office/drawing/2014/main" id="{17A457AB-EADC-462B-AE82-06AD2383850B}"/>
              </a:ext>
            </a:extLst>
          </p:cNvPr>
          <p:cNvGrpSpPr/>
          <p:nvPr/>
        </p:nvGrpSpPr>
        <p:grpSpPr>
          <a:xfrm>
            <a:off x="11020088" y="880291"/>
            <a:ext cx="564955" cy="700459"/>
            <a:chOff x="1520120" y="1250396"/>
            <a:chExt cx="1147674" cy="1442031"/>
          </a:xfrm>
        </p:grpSpPr>
        <p:sp>
          <p:nvSpPr>
            <p:cNvPr id="11" name="Freeform 5">
              <a:hlinkClick r:id="rId10" action="ppaction://hlinksldjump"/>
              <a:extLst>
                <a:ext uri="{FF2B5EF4-FFF2-40B4-BE49-F238E27FC236}">
                  <a16:creationId xmlns:a16="http://schemas.microsoft.com/office/drawing/2014/main" id="{84573A49-60AD-480C-B4FB-D4B82BAB3C4B}"/>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accent1">
                  <a:lumMod val="50000"/>
                </a:schemeClr>
              </a:solidFill>
            </a:ln>
          </p:spPr>
          <p:txBody>
            <a:bodyPr vert="horz" wrap="square" lIns="91440" tIns="45720" rIns="91440" bIns="45720" numCol="1" anchor="t" anchorCtr="0" compatLnSpc="1">
              <a:prstTxWarp prst="textNoShape">
                <a:avLst/>
              </a:prstTxWarp>
            </a:bodyPr>
            <a:lstStyle/>
            <a:p>
              <a:pPr algn="ctr"/>
              <a:endParaRPr lang="en-US" dirty="0">
                <a:solidFill>
                  <a:prstClr val="black">
                    <a:lumMod val="85000"/>
                    <a:lumOff val="15000"/>
                  </a:prstClr>
                </a:solidFill>
              </a:endParaRPr>
            </a:p>
          </p:txBody>
        </p:sp>
        <p:sp>
          <p:nvSpPr>
            <p:cNvPr id="12" name="TextBox 11">
              <a:extLst>
                <a:ext uri="{FF2B5EF4-FFF2-40B4-BE49-F238E27FC236}">
                  <a16:creationId xmlns:a16="http://schemas.microsoft.com/office/drawing/2014/main" id="{D0B44DFB-1EF3-4B60-9FA5-DFC31C2B468B}"/>
                </a:ext>
              </a:extLst>
            </p:cNvPr>
            <p:cNvSpPr txBox="1"/>
            <p:nvPr/>
          </p:nvSpPr>
          <p:spPr>
            <a:xfrm>
              <a:off x="1520120" y="1250396"/>
              <a:ext cx="629140" cy="696979"/>
            </a:xfrm>
            <a:prstGeom prst="rect">
              <a:avLst/>
            </a:prstGeom>
            <a:noFill/>
            <a:ln>
              <a:noFill/>
            </a:ln>
          </p:spPr>
          <p:txBody>
            <a:bodyPr wrap="none" rtlCol="0">
              <a:spAutoFit/>
            </a:bodyPr>
            <a:lstStyle/>
            <a:p>
              <a:pPr algn="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1</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14" name="Freeform 9">
            <a:extLst>
              <a:ext uri="{FF2B5EF4-FFF2-40B4-BE49-F238E27FC236}">
                <a16:creationId xmlns:a16="http://schemas.microsoft.com/office/drawing/2014/main" id="{725510BF-EC61-4EA3-BEA4-DBF05D9B2D5C}"/>
              </a:ext>
            </a:extLst>
          </p:cNvPr>
          <p:cNvSpPr>
            <a:spLocks/>
          </p:cNvSpPr>
          <p:nvPr/>
        </p:nvSpPr>
        <p:spPr bwMode="auto">
          <a:xfrm flipH="1">
            <a:off x="10435149" y="1168120"/>
            <a:ext cx="485673"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1">
              <a:lumMod val="65000"/>
              <a:lumOff val="35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Rectangle 14">
            <a:extLst>
              <a:ext uri="{FF2B5EF4-FFF2-40B4-BE49-F238E27FC236}">
                <a16:creationId xmlns:a16="http://schemas.microsoft.com/office/drawing/2014/main" id="{504C7AFC-F62D-4410-9B96-D9456D5892BD}"/>
              </a:ext>
            </a:extLst>
          </p:cNvPr>
          <p:cNvSpPr/>
          <p:nvPr/>
        </p:nvSpPr>
        <p:spPr>
          <a:xfrm>
            <a:off x="979519" y="1140702"/>
            <a:ext cx="9365787" cy="461665"/>
          </a:xfrm>
          <a:prstGeom prst="rect">
            <a:avLst/>
          </a:prstGeom>
        </p:spPr>
        <p:txBody>
          <a:bodyPr wrap="square">
            <a:spAutoFit/>
          </a:bodyPr>
          <a:lstStyle/>
          <a:p>
            <a:pPr algn="r" rtl="1"/>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یک زبان پرس و جو برای پایگاه داده </a:t>
            </a:r>
            <a:r>
              <a:rPr lang="en-US"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Neo4j</a:t>
            </a:r>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 می باشد.</a:t>
            </a:r>
            <a:endParaRPr lang="en-US" sz="2400" b="1" dirty="0">
              <a:solidFill>
                <a:schemeClr val="accent1">
                  <a:lumMod val="50000"/>
                </a:schemeClr>
              </a:solidFill>
              <a:cs typeface="B Nazanin" panose="00000400000000000000" pitchFamily="2" charset="-78"/>
            </a:endParaRPr>
          </a:p>
        </p:txBody>
      </p:sp>
      <p:grpSp>
        <p:nvGrpSpPr>
          <p:cNvPr id="16" name="Group 15">
            <a:extLst>
              <a:ext uri="{FF2B5EF4-FFF2-40B4-BE49-F238E27FC236}">
                <a16:creationId xmlns:a16="http://schemas.microsoft.com/office/drawing/2014/main" id="{B7E15BB7-02DB-44ED-B7CD-FF3F277FC6F8}"/>
              </a:ext>
            </a:extLst>
          </p:cNvPr>
          <p:cNvGrpSpPr/>
          <p:nvPr/>
        </p:nvGrpSpPr>
        <p:grpSpPr>
          <a:xfrm>
            <a:off x="10924251" y="1662249"/>
            <a:ext cx="660792" cy="700459"/>
            <a:chOff x="1471274" y="1250396"/>
            <a:chExt cx="1196520" cy="1442031"/>
          </a:xfrm>
        </p:grpSpPr>
        <p:sp>
          <p:nvSpPr>
            <p:cNvPr id="17" name="Freeform 5">
              <a:hlinkClick r:id="rId10" action="ppaction://hlinksldjump"/>
              <a:extLst>
                <a:ext uri="{FF2B5EF4-FFF2-40B4-BE49-F238E27FC236}">
                  <a16:creationId xmlns:a16="http://schemas.microsoft.com/office/drawing/2014/main" id="{53F18E8E-D00C-4C06-8B9F-40FE0D051F3F}"/>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accent1">
                  <a:lumMod val="50000"/>
                </a:schemeClr>
              </a:solidFill>
            </a:ln>
          </p:spPr>
          <p:txBody>
            <a:bodyPr vert="horz" wrap="square" lIns="91440" tIns="45720" rIns="91440" bIns="45720" numCol="1" anchor="t" anchorCtr="0" compatLnSpc="1">
              <a:prstTxWarp prst="textNoShape">
                <a:avLst/>
              </a:prstTxWarp>
            </a:bodyPr>
            <a:lstStyle/>
            <a:p>
              <a:pPr algn="ctr"/>
              <a:endParaRPr lang="en-US" dirty="0">
                <a:solidFill>
                  <a:prstClr val="black">
                    <a:lumMod val="85000"/>
                    <a:lumOff val="15000"/>
                  </a:prstClr>
                </a:solidFill>
              </a:endParaRPr>
            </a:p>
          </p:txBody>
        </p:sp>
        <p:sp>
          <p:nvSpPr>
            <p:cNvPr id="18" name="TextBox 17">
              <a:extLst>
                <a:ext uri="{FF2B5EF4-FFF2-40B4-BE49-F238E27FC236}">
                  <a16:creationId xmlns:a16="http://schemas.microsoft.com/office/drawing/2014/main" id="{CD8C0ECE-48F0-491A-954B-62639592D3C5}"/>
                </a:ext>
              </a:extLst>
            </p:cNvPr>
            <p:cNvSpPr txBox="1"/>
            <p:nvPr/>
          </p:nvSpPr>
          <p:spPr>
            <a:xfrm>
              <a:off x="1471274" y="1250396"/>
              <a:ext cx="677986" cy="696979"/>
            </a:xfrm>
            <a:prstGeom prst="rect">
              <a:avLst/>
            </a:prstGeom>
            <a:noFill/>
            <a:ln>
              <a:noFill/>
            </a:ln>
          </p:spPr>
          <p:txBody>
            <a:bodyPr wrap="none" rtlCol="0">
              <a:spAutoFit/>
            </a:bodyPr>
            <a:lstStyle/>
            <a:p>
              <a:pPr algn="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2</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19" name="Freeform 9">
            <a:extLst>
              <a:ext uri="{FF2B5EF4-FFF2-40B4-BE49-F238E27FC236}">
                <a16:creationId xmlns:a16="http://schemas.microsoft.com/office/drawing/2014/main" id="{4E33A6F7-00D7-4276-AAB8-D532F000ABB5}"/>
              </a:ext>
            </a:extLst>
          </p:cNvPr>
          <p:cNvSpPr>
            <a:spLocks/>
          </p:cNvSpPr>
          <p:nvPr/>
        </p:nvSpPr>
        <p:spPr bwMode="auto">
          <a:xfrm flipH="1">
            <a:off x="10375952" y="1950078"/>
            <a:ext cx="544870"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1">
              <a:lumMod val="65000"/>
              <a:lumOff val="35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Rectangle 19">
            <a:extLst>
              <a:ext uri="{FF2B5EF4-FFF2-40B4-BE49-F238E27FC236}">
                <a16:creationId xmlns:a16="http://schemas.microsoft.com/office/drawing/2014/main" id="{A4513555-4334-44FD-A491-22455EAA3E2A}"/>
              </a:ext>
            </a:extLst>
          </p:cNvPr>
          <p:cNvSpPr/>
          <p:nvPr/>
        </p:nvSpPr>
        <p:spPr>
          <a:xfrm>
            <a:off x="979519" y="1922660"/>
            <a:ext cx="9365787" cy="461665"/>
          </a:xfrm>
          <a:prstGeom prst="rect">
            <a:avLst/>
          </a:prstGeom>
        </p:spPr>
        <p:txBody>
          <a:bodyPr wrap="square">
            <a:spAutoFit/>
          </a:bodyPr>
          <a:lstStyle/>
          <a:p>
            <a:pPr algn="r" rtl="1"/>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ساختار دستوری  و گرامری شبیه به </a:t>
            </a:r>
            <a:r>
              <a:rPr lang="en-US"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SQL</a:t>
            </a:r>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 دارد.</a:t>
            </a:r>
            <a:endParaRPr lang="en-US" sz="2400" b="1" dirty="0">
              <a:solidFill>
                <a:schemeClr val="accent1">
                  <a:lumMod val="50000"/>
                </a:schemeClr>
              </a:solidFill>
              <a:cs typeface="B Nazanin" panose="00000400000000000000" pitchFamily="2" charset="-78"/>
            </a:endParaRPr>
          </a:p>
        </p:txBody>
      </p:sp>
      <p:grpSp>
        <p:nvGrpSpPr>
          <p:cNvPr id="21" name="Group 20">
            <a:extLst>
              <a:ext uri="{FF2B5EF4-FFF2-40B4-BE49-F238E27FC236}">
                <a16:creationId xmlns:a16="http://schemas.microsoft.com/office/drawing/2014/main" id="{CC4BD60B-9C71-4AA6-9FE5-6FDD32489040}"/>
              </a:ext>
            </a:extLst>
          </p:cNvPr>
          <p:cNvGrpSpPr/>
          <p:nvPr/>
        </p:nvGrpSpPr>
        <p:grpSpPr>
          <a:xfrm>
            <a:off x="10897276" y="2487121"/>
            <a:ext cx="687767" cy="700459"/>
            <a:chOff x="1422428" y="1250396"/>
            <a:chExt cx="1245366" cy="1442031"/>
          </a:xfrm>
        </p:grpSpPr>
        <p:sp>
          <p:nvSpPr>
            <p:cNvPr id="22" name="Freeform 5">
              <a:hlinkClick r:id="rId10" action="ppaction://hlinksldjump"/>
              <a:extLst>
                <a:ext uri="{FF2B5EF4-FFF2-40B4-BE49-F238E27FC236}">
                  <a16:creationId xmlns:a16="http://schemas.microsoft.com/office/drawing/2014/main" id="{631FAB33-1B56-4E95-8FCF-173685BCF2BF}"/>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accent1">
                  <a:lumMod val="50000"/>
                </a:schemeClr>
              </a:solidFill>
            </a:ln>
          </p:spPr>
          <p:txBody>
            <a:bodyPr vert="horz" wrap="square" lIns="91440" tIns="45720" rIns="91440" bIns="45720" numCol="1" anchor="t" anchorCtr="0" compatLnSpc="1">
              <a:prstTxWarp prst="textNoShape">
                <a:avLst/>
              </a:prstTxWarp>
            </a:bodyPr>
            <a:lstStyle/>
            <a:p>
              <a:pPr algn="ctr"/>
              <a:endParaRPr lang="en-US" dirty="0">
                <a:solidFill>
                  <a:prstClr val="black">
                    <a:lumMod val="85000"/>
                    <a:lumOff val="15000"/>
                  </a:prstClr>
                </a:solidFill>
              </a:endParaRPr>
            </a:p>
          </p:txBody>
        </p:sp>
        <p:sp>
          <p:nvSpPr>
            <p:cNvPr id="23" name="TextBox 22">
              <a:extLst>
                <a:ext uri="{FF2B5EF4-FFF2-40B4-BE49-F238E27FC236}">
                  <a16:creationId xmlns:a16="http://schemas.microsoft.com/office/drawing/2014/main" id="{92C3C491-347F-4B33-9481-275B0C4E3577}"/>
                </a:ext>
              </a:extLst>
            </p:cNvPr>
            <p:cNvSpPr txBox="1"/>
            <p:nvPr/>
          </p:nvSpPr>
          <p:spPr>
            <a:xfrm>
              <a:off x="1422428" y="1250396"/>
              <a:ext cx="726832" cy="696979"/>
            </a:xfrm>
            <a:prstGeom prst="rect">
              <a:avLst/>
            </a:prstGeom>
            <a:noFill/>
            <a:ln>
              <a:noFill/>
            </a:ln>
          </p:spPr>
          <p:txBody>
            <a:bodyPr wrap="none" rtlCol="0">
              <a:spAutoFit/>
            </a:bodyPr>
            <a:lstStyle/>
            <a:p>
              <a:pPr algn="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3</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24" name="Freeform 9">
            <a:extLst>
              <a:ext uri="{FF2B5EF4-FFF2-40B4-BE49-F238E27FC236}">
                <a16:creationId xmlns:a16="http://schemas.microsoft.com/office/drawing/2014/main" id="{30FC1B4A-79E9-47AF-9A8D-9B0072318B2E}"/>
              </a:ext>
            </a:extLst>
          </p:cNvPr>
          <p:cNvSpPr>
            <a:spLocks/>
          </p:cNvSpPr>
          <p:nvPr/>
        </p:nvSpPr>
        <p:spPr bwMode="auto">
          <a:xfrm flipH="1">
            <a:off x="10375952" y="2774950"/>
            <a:ext cx="544870"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1">
              <a:lumMod val="65000"/>
              <a:lumOff val="35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Rectangle 24">
            <a:extLst>
              <a:ext uri="{FF2B5EF4-FFF2-40B4-BE49-F238E27FC236}">
                <a16:creationId xmlns:a16="http://schemas.microsoft.com/office/drawing/2014/main" id="{65E8E4A5-D152-48F2-A27B-645CB0AF7C17}"/>
              </a:ext>
            </a:extLst>
          </p:cNvPr>
          <p:cNvSpPr/>
          <p:nvPr/>
        </p:nvSpPr>
        <p:spPr>
          <a:xfrm>
            <a:off x="979519" y="2747532"/>
            <a:ext cx="9365787" cy="461665"/>
          </a:xfrm>
          <a:prstGeom prst="rect">
            <a:avLst/>
          </a:prstGeom>
        </p:spPr>
        <p:txBody>
          <a:bodyPr wrap="square">
            <a:spAutoFit/>
          </a:bodyPr>
          <a:lstStyle/>
          <a:p>
            <a:pPr algn="r" rtl="1"/>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گرامر و قواعد دستوری ساده و قابل فهمی دارد.</a:t>
            </a:r>
            <a:endParaRPr lang="en-US" sz="2400" b="1" dirty="0">
              <a:solidFill>
                <a:schemeClr val="accent1">
                  <a:lumMod val="50000"/>
                </a:schemeClr>
              </a:solidFill>
              <a:cs typeface="B Nazanin" panose="00000400000000000000" pitchFamily="2" charset="-78"/>
            </a:endParaRPr>
          </a:p>
        </p:txBody>
      </p:sp>
      <p:grpSp>
        <p:nvGrpSpPr>
          <p:cNvPr id="26" name="Group 25">
            <a:extLst>
              <a:ext uri="{FF2B5EF4-FFF2-40B4-BE49-F238E27FC236}">
                <a16:creationId xmlns:a16="http://schemas.microsoft.com/office/drawing/2014/main" id="{84B896E9-C231-4ABA-A755-6D9D48400E28}"/>
              </a:ext>
            </a:extLst>
          </p:cNvPr>
          <p:cNvGrpSpPr/>
          <p:nvPr/>
        </p:nvGrpSpPr>
        <p:grpSpPr>
          <a:xfrm>
            <a:off x="10902668" y="3299182"/>
            <a:ext cx="682375" cy="700459"/>
            <a:chOff x="1438710" y="1250396"/>
            <a:chExt cx="1229084" cy="1442031"/>
          </a:xfrm>
        </p:grpSpPr>
        <p:sp>
          <p:nvSpPr>
            <p:cNvPr id="27" name="Freeform 5">
              <a:hlinkClick r:id="rId10" action="ppaction://hlinksldjump"/>
              <a:extLst>
                <a:ext uri="{FF2B5EF4-FFF2-40B4-BE49-F238E27FC236}">
                  <a16:creationId xmlns:a16="http://schemas.microsoft.com/office/drawing/2014/main" id="{09B33115-9EB1-4ADA-825F-7EA13993153E}"/>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accent1">
                  <a:lumMod val="50000"/>
                </a:schemeClr>
              </a:solidFill>
            </a:ln>
          </p:spPr>
          <p:txBody>
            <a:bodyPr vert="horz" wrap="square" lIns="91440" tIns="45720" rIns="91440" bIns="45720" numCol="1" anchor="t" anchorCtr="0" compatLnSpc="1">
              <a:prstTxWarp prst="textNoShape">
                <a:avLst/>
              </a:prstTxWarp>
            </a:bodyPr>
            <a:lstStyle/>
            <a:p>
              <a:pPr algn="ctr"/>
              <a:endParaRPr lang="en-US" dirty="0">
                <a:solidFill>
                  <a:prstClr val="black">
                    <a:lumMod val="85000"/>
                    <a:lumOff val="15000"/>
                  </a:prstClr>
                </a:solidFill>
              </a:endParaRPr>
            </a:p>
          </p:txBody>
        </p:sp>
        <p:sp>
          <p:nvSpPr>
            <p:cNvPr id="28" name="TextBox 27">
              <a:extLst>
                <a:ext uri="{FF2B5EF4-FFF2-40B4-BE49-F238E27FC236}">
                  <a16:creationId xmlns:a16="http://schemas.microsoft.com/office/drawing/2014/main" id="{58E21058-2300-46EA-B656-4C20351723FE}"/>
                </a:ext>
              </a:extLst>
            </p:cNvPr>
            <p:cNvSpPr txBox="1"/>
            <p:nvPr/>
          </p:nvSpPr>
          <p:spPr>
            <a:xfrm>
              <a:off x="1438710" y="1250396"/>
              <a:ext cx="710550" cy="696979"/>
            </a:xfrm>
            <a:prstGeom prst="rect">
              <a:avLst/>
            </a:prstGeom>
            <a:noFill/>
            <a:ln>
              <a:noFill/>
            </a:ln>
          </p:spPr>
          <p:txBody>
            <a:bodyPr wrap="none" rtlCol="0">
              <a:spAutoFit/>
            </a:bodyPr>
            <a:lstStyle/>
            <a:p>
              <a:pPr algn="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4</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29" name="Freeform 9">
            <a:extLst>
              <a:ext uri="{FF2B5EF4-FFF2-40B4-BE49-F238E27FC236}">
                <a16:creationId xmlns:a16="http://schemas.microsoft.com/office/drawing/2014/main" id="{E68E0DB3-257E-4988-AEB7-06D43AA54C4B}"/>
              </a:ext>
            </a:extLst>
          </p:cNvPr>
          <p:cNvSpPr>
            <a:spLocks/>
          </p:cNvSpPr>
          <p:nvPr/>
        </p:nvSpPr>
        <p:spPr bwMode="auto">
          <a:xfrm flipH="1">
            <a:off x="10371705" y="3587011"/>
            <a:ext cx="547759"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1">
              <a:lumMod val="65000"/>
              <a:lumOff val="35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Rectangle 29">
            <a:extLst>
              <a:ext uri="{FF2B5EF4-FFF2-40B4-BE49-F238E27FC236}">
                <a16:creationId xmlns:a16="http://schemas.microsoft.com/office/drawing/2014/main" id="{580676FB-49EB-4BBC-9A90-C5182D134B1E}"/>
              </a:ext>
            </a:extLst>
          </p:cNvPr>
          <p:cNvSpPr/>
          <p:nvPr/>
        </p:nvSpPr>
        <p:spPr>
          <a:xfrm>
            <a:off x="979519" y="3559593"/>
            <a:ext cx="9405992" cy="461665"/>
          </a:xfrm>
          <a:prstGeom prst="rect">
            <a:avLst/>
          </a:prstGeom>
        </p:spPr>
        <p:txBody>
          <a:bodyPr wrap="square">
            <a:spAutoFit/>
          </a:bodyPr>
          <a:lstStyle/>
          <a:p>
            <a:pPr algn="r" rtl="1"/>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دستورات متعددی برای انجام عملیات پایگاه داده دارد.</a:t>
            </a:r>
            <a:endParaRPr lang="en-US" sz="2400" b="1" dirty="0">
              <a:solidFill>
                <a:schemeClr val="accent1">
                  <a:lumMod val="50000"/>
                </a:schemeClr>
              </a:solidFill>
              <a:cs typeface="B Nazanin" panose="00000400000000000000" pitchFamily="2" charset="-78"/>
            </a:endParaRPr>
          </a:p>
        </p:txBody>
      </p:sp>
      <p:grpSp>
        <p:nvGrpSpPr>
          <p:cNvPr id="31" name="Group 30">
            <a:extLst>
              <a:ext uri="{FF2B5EF4-FFF2-40B4-BE49-F238E27FC236}">
                <a16:creationId xmlns:a16="http://schemas.microsoft.com/office/drawing/2014/main" id="{E82CA0FC-1035-47A8-AE26-E746D60036F7}"/>
              </a:ext>
            </a:extLst>
          </p:cNvPr>
          <p:cNvGrpSpPr/>
          <p:nvPr/>
        </p:nvGrpSpPr>
        <p:grpSpPr>
          <a:xfrm>
            <a:off x="10907675" y="4083454"/>
            <a:ext cx="672705" cy="700459"/>
            <a:chOff x="1448479" y="1250396"/>
            <a:chExt cx="1219315" cy="1442031"/>
          </a:xfrm>
        </p:grpSpPr>
        <p:sp>
          <p:nvSpPr>
            <p:cNvPr id="32" name="Freeform 5">
              <a:hlinkClick r:id="rId10" action="ppaction://hlinksldjump"/>
              <a:extLst>
                <a:ext uri="{FF2B5EF4-FFF2-40B4-BE49-F238E27FC236}">
                  <a16:creationId xmlns:a16="http://schemas.microsoft.com/office/drawing/2014/main" id="{E9A51183-7FA2-4E83-A565-6E1374A806C4}"/>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accent1">
                  <a:lumMod val="50000"/>
                </a:schemeClr>
              </a:solidFill>
            </a:ln>
          </p:spPr>
          <p:txBody>
            <a:bodyPr vert="horz" wrap="square" lIns="91440" tIns="45720" rIns="91440" bIns="45720" numCol="1" anchor="t" anchorCtr="0" compatLnSpc="1">
              <a:prstTxWarp prst="textNoShape">
                <a:avLst/>
              </a:prstTxWarp>
            </a:bodyPr>
            <a:lstStyle/>
            <a:p>
              <a:pPr algn="ctr"/>
              <a:endParaRPr lang="en-US" dirty="0">
                <a:solidFill>
                  <a:prstClr val="black">
                    <a:lumMod val="85000"/>
                    <a:lumOff val="15000"/>
                  </a:prstClr>
                </a:solidFill>
              </a:endParaRPr>
            </a:p>
          </p:txBody>
        </p:sp>
        <p:sp>
          <p:nvSpPr>
            <p:cNvPr id="33" name="TextBox 32">
              <a:extLst>
                <a:ext uri="{FF2B5EF4-FFF2-40B4-BE49-F238E27FC236}">
                  <a16:creationId xmlns:a16="http://schemas.microsoft.com/office/drawing/2014/main" id="{767F191D-3EB0-462A-A580-5B0DB4A45EDC}"/>
                </a:ext>
              </a:extLst>
            </p:cNvPr>
            <p:cNvSpPr txBox="1"/>
            <p:nvPr/>
          </p:nvSpPr>
          <p:spPr>
            <a:xfrm>
              <a:off x="1448479" y="1250396"/>
              <a:ext cx="700781" cy="696979"/>
            </a:xfrm>
            <a:prstGeom prst="rect">
              <a:avLst/>
            </a:prstGeom>
            <a:noFill/>
            <a:ln>
              <a:noFill/>
            </a:ln>
          </p:spPr>
          <p:txBody>
            <a:bodyPr wrap="none" rtlCol="0">
              <a:spAutoFit/>
            </a:bodyPr>
            <a:lstStyle/>
            <a:p>
              <a:pPr algn="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5</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34" name="Freeform 9">
            <a:extLst>
              <a:ext uri="{FF2B5EF4-FFF2-40B4-BE49-F238E27FC236}">
                <a16:creationId xmlns:a16="http://schemas.microsoft.com/office/drawing/2014/main" id="{68E9E1F4-3906-4222-9F3A-0D97B8B1612B}"/>
              </a:ext>
            </a:extLst>
          </p:cNvPr>
          <p:cNvSpPr>
            <a:spLocks/>
          </p:cNvSpPr>
          <p:nvPr/>
        </p:nvSpPr>
        <p:spPr bwMode="auto">
          <a:xfrm flipH="1">
            <a:off x="10371835" y="4371283"/>
            <a:ext cx="544324"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1">
              <a:lumMod val="65000"/>
              <a:lumOff val="35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Rectangle 34">
            <a:extLst>
              <a:ext uri="{FF2B5EF4-FFF2-40B4-BE49-F238E27FC236}">
                <a16:creationId xmlns:a16="http://schemas.microsoft.com/office/drawing/2014/main" id="{93010A63-942F-4B43-BDA7-8185CB1771B0}"/>
              </a:ext>
            </a:extLst>
          </p:cNvPr>
          <p:cNvSpPr/>
          <p:nvPr/>
        </p:nvSpPr>
        <p:spPr>
          <a:xfrm>
            <a:off x="979519" y="4343865"/>
            <a:ext cx="9361125" cy="461665"/>
          </a:xfrm>
          <a:prstGeom prst="rect">
            <a:avLst/>
          </a:prstGeom>
        </p:spPr>
        <p:txBody>
          <a:bodyPr wrap="square">
            <a:spAutoFit/>
          </a:bodyPr>
          <a:lstStyle/>
          <a:p>
            <a:pPr algn="r" rtl="1"/>
            <a:r>
              <a:rPr lang="fa-IR" sz="2400" b="1" dirty="0">
                <a:solidFill>
                  <a:schemeClr val="accent1">
                    <a:lumMod val="50000"/>
                  </a:schemeClr>
                </a:solidFill>
                <a:latin typeface="Calibri" panose="020F0502020204030204" pitchFamily="34" charset="0"/>
                <a:cs typeface="B Nazanin" panose="00000400000000000000" pitchFamily="2" charset="-78"/>
              </a:rPr>
              <a:t>با استفاده از </a:t>
            </a:r>
            <a:r>
              <a:rPr lang="en-US" sz="2400" b="1" dirty="0">
                <a:solidFill>
                  <a:schemeClr val="accent1">
                    <a:lumMod val="50000"/>
                  </a:schemeClr>
                </a:solidFill>
                <a:latin typeface="Calibri" panose="020F0502020204030204" pitchFamily="34" charset="0"/>
                <a:cs typeface="B Nazanin" panose="00000400000000000000" pitchFamily="2" charset="-78"/>
              </a:rPr>
              <a:t>Order By</a:t>
            </a:r>
            <a:r>
              <a:rPr lang="fa-IR" sz="2400" b="1" dirty="0">
                <a:solidFill>
                  <a:schemeClr val="accent1">
                    <a:lumMod val="50000"/>
                  </a:schemeClr>
                </a:solidFill>
                <a:latin typeface="Calibri" panose="020F0502020204030204" pitchFamily="34" charset="0"/>
                <a:cs typeface="B Nazanin" panose="00000400000000000000" pitchFamily="2" charset="-78"/>
              </a:rPr>
              <a:t> و </a:t>
            </a:r>
            <a:r>
              <a:rPr lang="en-US" sz="2400" b="1" dirty="0">
                <a:solidFill>
                  <a:schemeClr val="accent1">
                    <a:lumMod val="50000"/>
                  </a:schemeClr>
                </a:solidFill>
                <a:latin typeface="Calibri" panose="020F0502020204030204" pitchFamily="34" charset="0"/>
                <a:cs typeface="B Nazanin" panose="00000400000000000000" pitchFamily="2" charset="-78"/>
              </a:rPr>
              <a:t>Where</a:t>
            </a:r>
            <a:r>
              <a:rPr lang="fa-IR" sz="2400" b="1" dirty="0">
                <a:solidFill>
                  <a:schemeClr val="accent1">
                    <a:lumMod val="50000"/>
                  </a:schemeClr>
                </a:solidFill>
                <a:latin typeface="Calibri" panose="020F0502020204030204" pitchFamily="34" charset="0"/>
                <a:cs typeface="B Nazanin" panose="00000400000000000000" pitchFamily="2" charset="-78"/>
              </a:rPr>
              <a:t> می تواند </a:t>
            </a:r>
            <a:r>
              <a:rPr lang="en-US" sz="2400" b="1" dirty="0">
                <a:solidFill>
                  <a:schemeClr val="accent1">
                    <a:lumMod val="50000"/>
                  </a:schemeClr>
                </a:solidFill>
                <a:latin typeface="Calibri" panose="020F0502020204030204" pitchFamily="34" charset="0"/>
                <a:cs typeface="B Nazanin" panose="00000400000000000000" pitchFamily="2" charset="-78"/>
              </a:rPr>
              <a:t>Query</a:t>
            </a:r>
            <a:r>
              <a:rPr lang="fa-IR" sz="2400" b="1" dirty="0">
                <a:solidFill>
                  <a:schemeClr val="accent1">
                    <a:lumMod val="50000"/>
                  </a:schemeClr>
                </a:solidFill>
                <a:latin typeface="Calibri" panose="020F0502020204030204" pitchFamily="34" charset="0"/>
                <a:cs typeface="B Nazanin" panose="00000400000000000000" pitchFamily="2" charset="-78"/>
              </a:rPr>
              <a:t> های سنگین را به سادگی انجام دهد.</a:t>
            </a:r>
            <a:endParaRPr lang="en-US" sz="2400" b="1" dirty="0">
              <a:solidFill>
                <a:schemeClr val="accent1">
                  <a:lumMod val="50000"/>
                </a:schemeClr>
              </a:solidFill>
              <a:cs typeface="B Nazanin" panose="00000400000000000000" pitchFamily="2" charset="-78"/>
            </a:endParaRPr>
          </a:p>
        </p:txBody>
      </p:sp>
      <p:grpSp>
        <p:nvGrpSpPr>
          <p:cNvPr id="36" name="Group 35">
            <a:extLst>
              <a:ext uri="{FF2B5EF4-FFF2-40B4-BE49-F238E27FC236}">
                <a16:creationId xmlns:a16="http://schemas.microsoft.com/office/drawing/2014/main" id="{97612D38-1EB8-4312-B68E-97E3B7463B46}"/>
              </a:ext>
            </a:extLst>
          </p:cNvPr>
          <p:cNvGrpSpPr/>
          <p:nvPr/>
        </p:nvGrpSpPr>
        <p:grpSpPr>
          <a:xfrm>
            <a:off x="10949336" y="4831152"/>
            <a:ext cx="631045" cy="700459"/>
            <a:chOff x="1523990" y="1250396"/>
            <a:chExt cx="1143804" cy="1442031"/>
          </a:xfrm>
        </p:grpSpPr>
        <p:sp>
          <p:nvSpPr>
            <p:cNvPr id="37" name="Freeform 5">
              <a:hlinkClick r:id="rId10" action="ppaction://hlinksldjump"/>
              <a:extLst>
                <a:ext uri="{FF2B5EF4-FFF2-40B4-BE49-F238E27FC236}">
                  <a16:creationId xmlns:a16="http://schemas.microsoft.com/office/drawing/2014/main" id="{4FAF79FB-96CE-4F2D-B815-566A6229FCB8}"/>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accent1">
                  <a:lumMod val="50000"/>
                </a:schemeClr>
              </a:solidFill>
            </a:ln>
          </p:spPr>
          <p:txBody>
            <a:bodyPr vert="horz" wrap="square" lIns="91440" tIns="45720" rIns="91440" bIns="45720" numCol="1" anchor="t" anchorCtr="0" compatLnSpc="1">
              <a:prstTxWarp prst="textNoShape">
                <a:avLst/>
              </a:prstTxWarp>
            </a:bodyPr>
            <a:lstStyle/>
            <a:p>
              <a:pPr algn="ctr"/>
              <a:endParaRPr lang="en-US" dirty="0">
                <a:solidFill>
                  <a:prstClr val="black">
                    <a:lumMod val="85000"/>
                    <a:lumOff val="15000"/>
                  </a:prstClr>
                </a:solidFill>
              </a:endParaRPr>
            </a:p>
          </p:txBody>
        </p:sp>
        <p:sp>
          <p:nvSpPr>
            <p:cNvPr id="38" name="TextBox 37">
              <a:extLst>
                <a:ext uri="{FF2B5EF4-FFF2-40B4-BE49-F238E27FC236}">
                  <a16:creationId xmlns:a16="http://schemas.microsoft.com/office/drawing/2014/main" id="{C2C0E3BC-8E69-4F4A-94DC-D5ACC7963EFC}"/>
                </a:ext>
              </a:extLst>
            </p:cNvPr>
            <p:cNvSpPr txBox="1"/>
            <p:nvPr/>
          </p:nvSpPr>
          <p:spPr>
            <a:xfrm>
              <a:off x="1523990" y="1250396"/>
              <a:ext cx="625270" cy="696979"/>
            </a:xfrm>
            <a:prstGeom prst="rect">
              <a:avLst/>
            </a:prstGeom>
            <a:noFill/>
            <a:ln>
              <a:noFill/>
            </a:ln>
          </p:spPr>
          <p:txBody>
            <a:bodyPr wrap="none" rtlCol="0">
              <a:spAutoFit/>
            </a:bodyPr>
            <a:lstStyle/>
            <a:p>
              <a:pPr algn="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6</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39" name="Freeform 9">
            <a:extLst>
              <a:ext uri="{FF2B5EF4-FFF2-40B4-BE49-F238E27FC236}">
                <a16:creationId xmlns:a16="http://schemas.microsoft.com/office/drawing/2014/main" id="{17277671-B938-4209-8F77-8D950791253C}"/>
              </a:ext>
            </a:extLst>
          </p:cNvPr>
          <p:cNvSpPr>
            <a:spLocks/>
          </p:cNvSpPr>
          <p:nvPr/>
        </p:nvSpPr>
        <p:spPr bwMode="auto">
          <a:xfrm flipH="1">
            <a:off x="10371836" y="5101728"/>
            <a:ext cx="544324"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1">
              <a:lumMod val="65000"/>
              <a:lumOff val="35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Rectangle 39">
            <a:extLst>
              <a:ext uri="{FF2B5EF4-FFF2-40B4-BE49-F238E27FC236}">
                <a16:creationId xmlns:a16="http://schemas.microsoft.com/office/drawing/2014/main" id="{2F525456-EB24-4430-B512-F8CA7E5D62F8}"/>
              </a:ext>
            </a:extLst>
          </p:cNvPr>
          <p:cNvSpPr/>
          <p:nvPr/>
        </p:nvSpPr>
        <p:spPr>
          <a:xfrm>
            <a:off x="979519" y="5074310"/>
            <a:ext cx="9361125" cy="461665"/>
          </a:xfrm>
          <a:prstGeom prst="rect">
            <a:avLst/>
          </a:prstGeom>
        </p:spPr>
        <p:txBody>
          <a:bodyPr wrap="square">
            <a:spAutoFit/>
          </a:bodyPr>
          <a:lstStyle/>
          <a:p>
            <a:pPr algn="r" rtl="1"/>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از توابع </a:t>
            </a:r>
            <a:r>
              <a:rPr lang="en-US"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String</a:t>
            </a:r>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 ، </a:t>
            </a:r>
            <a:r>
              <a:rPr lang="en-US"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Aggregation</a:t>
            </a:r>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 و همچنین توابع مربوط به </a:t>
            </a:r>
            <a:r>
              <a:rPr lang="en-US"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Relationship</a:t>
            </a:r>
            <a:r>
              <a:rPr lang="fa-IR" sz="24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 بهره می برد.</a:t>
            </a:r>
            <a:endParaRPr lang="en-US" sz="2400" b="1" dirty="0">
              <a:solidFill>
                <a:schemeClr val="accent1">
                  <a:lumMod val="50000"/>
                </a:schemeClr>
              </a:solidFill>
              <a:cs typeface="B Nazanin" panose="00000400000000000000" pitchFamily="2" charset="-78"/>
            </a:endParaRPr>
          </a:p>
        </p:txBody>
      </p:sp>
    </p:spTree>
    <p:extLst>
      <p:ext uri="{BB962C8B-B14F-4D97-AF65-F5344CB8AC3E}">
        <p14:creationId xmlns:p14="http://schemas.microsoft.com/office/powerpoint/2010/main" val="4239548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1"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250"/>
                                        <p:tgtEl>
                                          <p:spTgt spid="10"/>
                                        </p:tgtEl>
                                      </p:cBhvr>
                                    </p:animEffect>
                                  </p:childTnLst>
                                </p:cTn>
                              </p:par>
                            </p:childTnLst>
                          </p:cTn>
                        </p:par>
                        <p:par>
                          <p:cTn id="22" fill="hold">
                            <p:stCondLst>
                              <p:cond delay="1000"/>
                            </p:stCondLst>
                            <p:childTnLst>
                              <p:par>
                                <p:cTn id="23" presetID="22" presetClass="entr" presetSubtype="2"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250"/>
                                        <p:tgtEl>
                                          <p:spTgt spid="14"/>
                                        </p:tgtEl>
                                      </p:cBhvr>
                                    </p:animEffect>
                                  </p:childTnLst>
                                </p:cTn>
                              </p:par>
                            </p:childTnLst>
                          </p:cTn>
                        </p:par>
                        <p:par>
                          <p:cTn id="26" fill="hold">
                            <p:stCondLst>
                              <p:cond delay="1250"/>
                            </p:stCondLst>
                            <p:childTnLst>
                              <p:par>
                                <p:cTn id="27" presetID="22" presetClass="entr" presetSubtype="2"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250"/>
                                        <p:tgtEl>
                                          <p:spTgt spid="15"/>
                                        </p:tgtEl>
                                      </p:cBhvr>
                                    </p:animEffect>
                                  </p:childTnLst>
                                </p:cTn>
                              </p:par>
                            </p:childTnLst>
                          </p:cTn>
                        </p:par>
                        <p:par>
                          <p:cTn id="30" fill="hold">
                            <p:stCondLst>
                              <p:cond delay="1500"/>
                            </p:stCondLst>
                            <p:childTnLst>
                              <p:par>
                                <p:cTn id="31" presetID="21" presetClass="entr" presetSubtype="1"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heel(1)">
                                      <p:cBhvr>
                                        <p:cTn id="33" dur="250"/>
                                        <p:tgtEl>
                                          <p:spTgt spid="16"/>
                                        </p:tgtEl>
                                      </p:cBhvr>
                                    </p:animEffect>
                                  </p:childTnLst>
                                </p:cTn>
                              </p:par>
                            </p:childTnLst>
                          </p:cTn>
                        </p:par>
                        <p:par>
                          <p:cTn id="34" fill="hold">
                            <p:stCondLst>
                              <p:cond delay="1750"/>
                            </p:stCondLst>
                            <p:childTnLst>
                              <p:par>
                                <p:cTn id="35" presetID="22" presetClass="entr" presetSubtype="2"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right)">
                                      <p:cBhvr>
                                        <p:cTn id="37" dur="250"/>
                                        <p:tgtEl>
                                          <p:spTgt spid="19"/>
                                        </p:tgtEl>
                                      </p:cBhvr>
                                    </p:animEffect>
                                  </p:childTnLst>
                                </p:cTn>
                              </p:par>
                            </p:childTnLst>
                          </p:cTn>
                        </p:par>
                        <p:par>
                          <p:cTn id="38" fill="hold">
                            <p:stCondLst>
                              <p:cond delay="2000"/>
                            </p:stCondLst>
                            <p:childTnLst>
                              <p:par>
                                <p:cTn id="39" presetID="22" presetClass="entr" presetSubtype="2"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right)">
                                      <p:cBhvr>
                                        <p:cTn id="41" dur="250"/>
                                        <p:tgtEl>
                                          <p:spTgt spid="20"/>
                                        </p:tgtEl>
                                      </p:cBhvr>
                                    </p:animEffect>
                                  </p:childTnLst>
                                </p:cTn>
                              </p:par>
                            </p:childTnLst>
                          </p:cTn>
                        </p:par>
                        <p:par>
                          <p:cTn id="42" fill="hold">
                            <p:stCondLst>
                              <p:cond delay="2250"/>
                            </p:stCondLst>
                            <p:childTnLst>
                              <p:par>
                                <p:cTn id="43" presetID="21" presetClass="entr" presetSubtype="1"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heel(1)">
                                      <p:cBhvr>
                                        <p:cTn id="45" dur="250"/>
                                        <p:tgtEl>
                                          <p:spTgt spid="21"/>
                                        </p:tgtEl>
                                      </p:cBhvr>
                                    </p:animEffect>
                                  </p:childTnLst>
                                </p:cTn>
                              </p:par>
                            </p:childTnLst>
                          </p:cTn>
                        </p:par>
                        <p:par>
                          <p:cTn id="46" fill="hold">
                            <p:stCondLst>
                              <p:cond delay="25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250"/>
                                        <p:tgtEl>
                                          <p:spTgt spid="24"/>
                                        </p:tgtEl>
                                      </p:cBhvr>
                                    </p:animEffect>
                                  </p:childTnLst>
                                </p:cTn>
                              </p:par>
                            </p:childTnLst>
                          </p:cTn>
                        </p:par>
                        <p:par>
                          <p:cTn id="50" fill="hold">
                            <p:stCondLst>
                              <p:cond delay="2750"/>
                            </p:stCondLst>
                            <p:childTnLst>
                              <p:par>
                                <p:cTn id="51" presetID="22" presetClass="entr" presetSubtype="2"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right)">
                                      <p:cBhvr>
                                        <p:cTn id="53" dur="250"/>
                                        <p:tgtEl>
                                          <p:spTgt spid="25"/>
                                        </p:tgtEl>
                                      </p:cBhvr>
                                    </p:animEffect>
                                  </p:childTnLst>
                                </p:cTn>
                              </p:par>
                            </p:childTnLst>
                          </p:cTn>
                        </p:par>
                        <p:par>
                          <p:cTn id="54" fill="hold">
                            <p:stCondLst>
                              <p:cond delay="3000"/>
                            </p:stCondLst>
                            <p:childTnLst>
                              <p:par>
                                <p:cTn id="55" presetID="21" presetClass="entr" presetSubtype="1"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heel(1)">
                                      <p:cBhvr>
                                        <p:cTn id="57" dur="250"/>
                                        <p:tgtEl>
                                          <p:spTgt spid="26"/>
                                        </p:tgtEl>
                                      </p:cBhvr>
                                    </p:animEffect>
                                  </p:childTnLst>
                                </p:cTn>
                              </p:par>
                            </p:childTnLst>
                          </p:cTn>
                        </p:par>
                        <p:par>
                          <p:cTn id="58" fill="hold">
                            <p:stCondLst>
                              <p:cond delay="3250"/>
                            </p:stCondLst>
                            <p:childTnLst>
                              <p:par>
                                <p:cTn id="59" presetID="22" presetClass="entr" presetSubtype="2"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right)">
                                      <p:cBhvr>
                                        <p:cTn id="61" dur="250"/>
                                        <p:tgtEl>
                                          <p:spTgt spid="29"/>
                                        </p:tgtEl>
                                      </p:cBhvr>
                                    </p:animEffect>
                                  </p:childTnLst>
                                </p:cTn>
                              </p:par>
                            </p:childTnLst>
                          </p:cTn>
                        </p:par>
                        <p:par>
                          <p:cTn id="62" fill="hold">
                            <p:stCondLst>
                              <p:cond delay="3500"/>
                            </p:stCondLst>
                            <p:childTnLst>
                              <p:par>
                                <p:cTn id="63" presetID="22" presetClass="entr" presetSubtype="2"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right)">
                                      <p:cBhvr>
                                        <p:cTn id="65" dur="250"/>
                                        <p:tgtEl>
                                          <p:spTgt spid="30"/>
                                        </p:tgtEl>
                                      </p:cBhvr>
                                    </p:animEffect>
                                  </p:childTnLst>
                                </p:cTn>
                              </p:par>
                            </p:childTnLst>
                          </p:cTn>
                        </p:par>
                        <p:par>
                          <p:cTn id="66" fill="hold">
                            <p:stCondLst>
                              <p:cond delay="3750"/>
                            </p:stCondLst>
                            <p:childTnLst>
                              <p:par>
                                <p:cTn id="67" presetID="21" presetClass="entr" presetSubtype="1"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heel(1)">
                                      <p:cBhvr>
                                        <p:cTn id="69" dur="250"/>
                                        <p:tgtEl>
                                          <p:spTgt spid="31"/>
                                        </p:tgtEl>
                                      </p:cBhvr>
                                    </p:animEffect>
                                  </p:childTnLst>
                                </p:cTn>
                              </p:par>
                            </p:childTnLst>
                          </p:cTn>
                        </p:par>
                        <p:par>
                          <p:cTn id="70" fill="hold">
                            <p:stCondLst>
                              <p:cond delay="4000"/>
                            </p:stCondLst>
                            <p:childTnLst>
                              <p:par>
                                <p:cTn id="71" presetID="22" presetClass="entr" presetSubtype="2"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right)">
                                      <p:cBhvr>
                                        <p:cTn id="73" dur="250"/>
                                        <p:tgtEl>
                                          <p:spTgt spid="34"/>
                                        </p:tgtEl>
                                      </p:cBhvr>
                                    </p:animEffect>
                                  </p:childTnLst>
                                </p:cTn>
                              </p:par>
                            </p:childTnLst>
                          </p:cTn>
                        </p:par>
                        <p:par>
                          <p:cTn id="74" fill="hold">
                            <p:stCondLst>
                              <p:cond delay="4250"/>
                            </p:stCondLst>
                            <p:childTnLst>
                              <p:par>
                                <p:cTn id="75" presetID="22" presetClass="entr" presetSubtype="2"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right)">
                                      <p:cBhvr>
                                        <p:cTn id="77" dur="250"/>
                                        <p:tgtEl>
                                          <p:spTgt spid="35"/>
                                        </p:tgtEl>
                                      </p:cBhvr>
                                    </p:animEffect>
                                  </p:childTnLst>
                                </p:cTn>
                              </p:par>
                            </p:childTnLst>
                          </p:cTn>
                        </p:par>
                        <p:par>
                          <p:cTn id="78" fill="hold">
                            <p:stCondLst>
                              <p:cond delay="4500"/>
                            </p:stCondLst>
                            <p:childTnLst>
                              <p:par>
                                <p:cTn id="79" presetID="21" presetClass="entr" presetSubtype="1"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heel(1)">
                                      <p:cBhvr>
                                        <p:cTn id="81" dur="250"/>
                                        <p:tgtEl>
                                          <p:spTgt spid="36"/>
                                        </p:tgtEl>
                                      </p:cBhvr>
                                    </p:animEffect>
                                  </p:childTnLst>
                                </p:cTn>
                              </p:par>
                            </p:childTnLst>
                          </p:cTn>
                        </p:par>
                        <p:par>
                          <p:cTn id="82" fill="hold">
                            <p:stCondLst>
                              <p:cond delay="4750"/>
                            </p:stCondLst>
                            <p:childTnLst>
                              <p:par>
                                <p:cTn id="83" presetID="22" presetClass="entr" presetSubtype="2"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right)">
                                      <p:cBhvr>
                                        <p:cTn id="85" dur="250"/>
                                        <p:tgtEl>
                                          <p:spTgt spid="39"/>
                                        </p:tgtEl>
                                      </p:cBhvr>
                                    </p:animEffect>
                                  </p:childTnLst>
                                </p:cTn>
                              </p:par>
                            </p:childTnLst>
                          </p:cTn>
                        </p:par>
                        <p:par>
                          <p:cTn id="86" fill="hold">
                            <p:stCondLst>
                              <p:cond delay="5000"/>
                            </p:stCondLst>
                            <p:childTnLst>
                              <p:par>
                                <p:cTn id="87" presetID="22" presetClass="entr" presetSubtype="2" fill="hold" grpId="0"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right)">
                                      <p:cBhvr>
                                        <p:cTn id="89"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p:bldP spid="19" grpId="0" animBg="1"/>
      <p:bldP spid="20" grpId="0"/>
      <p:bldP spid="24" grpId="0" animBg="1"/>
      <p:bldP spid="25" grpId="0"/>
      <p:bldP spid="29" grpId="0" animBg="1"/>
      <p:bldP spid="30" grpId="0"/>
      <p:bldP spid="34" grpId="0" animBg="1"/>
      <p:bldP spid="35" grpId="0"/>
      <p:bldP spid="39"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grpSp>
        <p:nvGrpSpPr>
          <p:cNvPr id="10" name="Group 9">
            <a:extLst>
              <a:ext uri="{FF2B5EF4-FFF2-40B4-BE49-F238E27FC236}">
                <a16:creationId xmlns:a16="http://schemas.microsoft.com/office/drawing/2014/main" id="{D36AB4EC-C878-454E-A64D-CCB14764826A}"/>
              </a:ext>
            </a:extLst>
          </p:cNvPr>
          <p:cNvGrpSpPr/>
          <p:nvPr/>
        </p:nvGrpSpPr>
        <p:grpSpPr>
          <a:xfrm>
            <a:off x="9850484" y="4149688"/>
            <a:ext cx="1687046" cy="1394231"/>
            <a:chOff x="8838648" y="4123811"/>
            <a:chExt cx="2089608" cy="1979309"/>
          </a:xfrm>
          <a:solidFill>
            <a:schemeClr val="accent1">
              <a:lumMod val="60000"/>
              <a:lumOff val="40000"/>
            </a:schemeClr>
          </a:solidFill>
          <a:effectLst>
            <a:outerShdw blurRad="127000" dist="127000" dir="1800000" algn="ctr" rotWithShape="0">
              <a:schemeClr val="tx2">
                <a:lumMod val="50000"/>
              </a:schemeClr>
            </a:outerShdw>
          </a:effectLst>
        </p:grpSpPr>
        <p:sp>
          <p:nvSpPr>
            <p:cNvPr id="11" name="Rounded Rectangle 50">
              <a:extLst>
                <a:ext uri="{FF2B5EF4-FFF2-40B4-BE49-F238E27FC236}">
                  <a16:creationId xmlns:a16="http://schemas.microsoft.com/office/drawing/2014/main" id="{51484869-3A04-4539-910A-A3564DEA7973}"/>
                </a:ext>
              </a:extLst>
            </p:cNvPr>
            <p:cNvSpPr/>
            <p:nvPr/>
          </p:nvSpPr>
          <p:spPr>
            <a:xfrm>
              <a:off x="8838648" y="4123811"/>
              <a:ext cx="2078182" cy="1979309"/>
            </a:xfrm>
            <a:prstGeom prst="roundRect">
              <a:avLst>
                <a:gd name="adj" fmla="val 6276"/>
              </a:avLst>
            </a:prstGeom>
            <a:gradFill>
              <a:gsLst>
                <a:gs pos="89000">
                  <a:schemeClr val="accent5">
                    <a:lumMod val="40000"/>
                    <a:lumOff val="60000"/>
                  </a:schemeClr>
                </a:gs>
                <a:gs pos="64000">
                  <a:schemeClr val="bg1"/>
                </a:gs>
                <a:gs pos="76000">
                  <a:schemeClr val="tx2">
                    <a:lumMod val="75000"/>
                  </a:schemeClr>
                </a:gs>
                <a:gs pos="100000">
                  <a:schemeClr val="tx2">
                    <a:lumMod val="5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 Placeholder 16">
              <a:extLst>
                <a:ext uri="{FF2B5EF4-FFF2-40B4-BE49-F238E27FC236}">
                  <a16:creationId xmlns:a16="http://schemas.microsoft.com/office/drawing/2014/main" id="{A2CEA3AD-FCD6-431C-9488-4B5E0A1F6663}"/>
                </a:ext>
              </a:extLst>
            </p:cNvPr>
            <p:cNvSpPr txBox="1">
              <a:spLocks/>
            </p:cNvSpPr>
            <p:nvPr/>
          </p:nvSpPr>
          <p:spPr>
            <a:xfrm>
              <a:off x="8839457" y="4925146"/>
              <a:ext cx="2088799" cy="95498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Font typeface="Arial" panose="020B0604020202020204" pitchFamily="34" charset="0"/>
                <a:buNone/>
              </a:pPr>
              <a:r>
                <a:rPr lang="fa-IR" sz="1600" b="1" dirty="0">
                  <a:cs typeface="B Titr" panose="00000700000000000000" pitchFamily="2" charset="-78"/>
                </a:rPr>
                <a:t>رابطه‌ای</a:t>
              </a:r>
            </a:p>
            <a:p>
              <a:pPr marL="0" indent="0" algn="ctr" rtl="1">
                <a:buFont typeface="Arial" panose="020B0604020202020204" pitchFamily="34" charset="0"/>
                <a:buNone/>
              </a:pPr>
              <a:r>
                <a:rPr lang="en-US" sz="1600" b="1" dirty="0">
                  <a:cs typeface="B Titr" panose="00000700000000000000" pitchFamily="2" charset="-78"/>
                </a:rPr>
                <a:t>Relational</a:t>
              </a:r>
              <a:endParaRPr lang="ar-SA" sz="1600" b="1" dirty="0">
                <a:cs typeface="B Titr" panose="00000700000000000000" pitchFamily="2" charset="-78"/>
              </a:endParaRPr>
            </a:p>
          </p:txBody>
        </p:sp>
      </p:grpSp>
      <p:grpSp>
        <p:nvGrpSpPr>
          <p:cNvPr id="14" name="Group 13">
            <a:extLst>
              <a:ext uri="{FF2B5EF4-FFF2-40B4-BE49-F238E27FC236}">
                <a16:creationId xmlns:a16="http://schemas.microsoft.com/office/drawing/2014/main" id="{59A6984D-347A-4C1B-AB08-BEAEB9E7837E}"/>
              </a:ext>
            </a:extLst>
          </p:cNvPr>
          <p:cNvGrpSpPr/>
          <p:nvPr/>
        </p:nvGrpSpPr>
        <p:grpSpPr>
          <a:xfrm>
            <a:off x="5251878" y="4143844"/>
            <a:ext cx="1687046" cy="1594721"/>
            <a:chOff x="3812504" y="4123811"/>
            <a:chExt cx="2078182" cy="2266004"/>
          </a:xfrm>
          <a:effectLst>
            <a:outerShdw blurRad="127000" dist="127000" dir="1800000" algn="ctr" rotWithShape="0">
              <a:schemeClr val="tx2">
                <a:lumMod val="50000"/>
              </a:schemeClr>
            </a:outerShdw>
          </a:effectLst>
        </p:grpSpPr>
        <p:sp>
          <p:nvSpPr>
            <p:cNvPr id="15" name="Rounded Rectangle 62">
              <a:extLst>
                <a:ext uri="{FF2B5EF4-FFF2-40B4-BE49-F238E27FC236}">
                  <a16:creationId xmlns:a16="http://schemas.microsoft.com/office/drawing/2014/main" id="{E8FBF8ED-D5A0-4E69-BAD1-CDC304DE7B32}"/>
                </a:ext>
              </a:extLst>
            </p:cNvPr>
            <p:cNvSpPr/>
            <p:nvPr/>
          </p:nvSpPr>
          <p:spPr>
            <a:xfrm>
              <a:off x="3812504" y="4123811"/>
              <a:ext cx="2078182" cy="1979309"/>
            </a:xfrm>
            <a:prstGeom prst="roundRect">
              <a:avLst>
                <a:gd name="adj" fmla="val 6276"/>
              </a:avLst>
            </a:prstGeom>
            <a:gradFill>
              <a:gsLst>
                <a:gs pos="89000">
                  <a:schemeClr val="accent5">
                    <a:lumMod val="40000"/>
                    <a:lumOff val="60000"/>
                  </a:schemeClr>
                </a:gs>
                <a:gs pos="65000">
                  <a:schemeClr val="bg1"/>
                </a:gs>
                <a:gs pos="77000">
                  <a:schemeClr val="tx2">
                    <a:lumMod val="75000"/>
                  </a:schemeClr>
                </a:gs>
                <a:gs pos="100000">
                  <a:schemeClr val="tx2">
                    <a:lumMod val="5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 Placeholder 16">
              <a:extLst>
                <a:ext uri="{FF2B5EF4-FFF2-40B4-BE49-F238E27FC236}">
                  <a16:creationId xmlns:a16="http://schemas.microsoft.com/office/drawing/2014/main" id="{8EC7ED68-40F1-46E9-A198-95775CB4105C}"/>
                </a:ext>
              </a:extLst>
            </p:cNvPr>
            <p:cNvSpPr txBox="1">
              <a:spLocks/>
            </p:cNvSpPr>
            <p:nvPr/>
          </p:nvSpPr>
          <p:spPr>
            <a:xfrm>
              <a:off x="3840407" y="4956225"/>
              <a:ext cx="2039394" cy="143359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Font typeface="Arial" panose="020B0604020202020204" pitchFamily="34" charset="0"/>
                <a:buNone/>
              </a:pPr>
              <a:r>
                <a:rPr lang="fa-IR" sz="1600" b="1" dirty="0">
                  <a:cs typeface="B Titr" panose="00000700000000000000" pitchFamily="2" charset="-78"/>
                </a:rPr>
                <a:t>غیررابطه‌ای</a:t>
              </a:r>
            </a:p>
            <a:p>
              <a:pPr marL="0" indent="0" algn="ctr" rtl="1">
                <a:buFont typeface="Arial" panose="020B0604020202020204" pitchFamily="34" charset="0"/>
                <a:buNone/>
              </a:pPr>
              <a:r>
                <a:rPr lang="en-US" sz="1600" b="1" dirty="0">
                  <a:cs typeface="B Titr" panose="00000700000000000000" pitchFamily="2" charset="-78"/>
                </a:rPr>
                <a:t>NoSQL</a:t>
              </a:r>
              <a:endParaRPr lang="ar-SA" sz="1600" b="1" dirty="0">
                <a:cs typeface="B Titr" panose="00000700000000000000" pitchFamily="2" charset="-78"/>
              </a:endParaRPr>
            </a:p>
          </p:txBody>
        </p:sp>
      </p:grpSp>
      <p:cxnSp>
        <p:nvCxnSpPr>
          <p:cNvPr id="17" name="Straight Connector 16">
            <a:extLst>
              <a:ext uri="{FF2B5EF4-FFF2-40B4-BE49-F238E27FC236}">
                <a16:creationId xmlns:a16="http://schemas.microsoft.com/office/drawing/2014/main" id="{9A0A33D2-4A59-4244-A358-FC9B9A77353C}"/>
              </a:ext>
            </a:extLst>
          </p:cNvPr>
          <p:cNvCxnSpPr/>
          <p:nvPr/>
        </p:nvCxnSpPr>
        <p:spPr>
          <a:xfrm flipH="1" flipV="1">
            <a:off x="10661182" y="3321529"/>
            <a:ext cx="11403" cy="49338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809D98-0CA1-4D7C-A61F-6D82528B4170}"/>
              </a:ext>
            </a:extLst>
          </p:cNvPr>
          <p:cNvCxnSpPr/>
          <p:nvPr/>
        </p:nvCxnSpPr>
        <p:spPr>
          <a:xfrm>
            <a:off x="1501513" y="3295153"/>
            <a:ext cx="9180217" cy="2634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D4939F-B20C-4A7A-B77B-CF90375AA7C9}"/>
              </a:ext>
            </a:extLst>
          </p:cNvPr>
          <p:cNvCxnSpPr/>
          <p:nvPr/>
        </p:nvCxnSpPr>
        <p:spPr>
          <a:xfrm flipV="1">
            <a:off x="6091621" y="2791238"/>
            <a:ext cx="0" cy="48205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931C833-2304-4D34-A542-861736064D41}"/>
              </a:ext>
            </a:extLst>
          </p:cNvPr>
          <p:cNvSpPr>
            <a:spLocks noChangeArrowheads="1"/>
          </p:cNvSpPr>
          <p:nvPr/>
        </p:nvSpPr>
        <p:spPr bwMode="auto">
          <a:xfrm>
            <a:off x="5688713" y="3798398"/>
            <a:ext cx="814453" cy="849918"/>
          </a:xfrm>
          <a:prstGeom prst="ellipse">
            <a:avLst/>
          </a:prstGeom>
          <a:solidFill>
            <a:schemeClr val="tx2">
              <a:lumMod val="50000"/>
            </a:schemeClr>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prstClr val="white"/>
              </a:solidFill>
              <a:latin typeface="FontAwesome" pitchFamily="2" charset="0"/>
            </a:endParaRPr>
          </a:p>
        </p:txBody>
      </p:sp>
      <p:sp>
        <p:nvSpPr>
          <p:cNvPr id="21" name="Oval 19">
            <a:extLst>
              <a:ext uri="{FF2B5EF4-FFF2-40B4-BE49-F238E27FC236}">
                <a16:creationId xmlns:a16="http://schemas.microsoft.com/office/drawing/2014/main" id="{E0E87D3F-FF80-42A0-8D45-FD8509545404}"/>
              </a:ext>
            </a:extLst>
          </p:cNvPr>
          <p:cNvSpPr>
            <a:spLocks noChangeArrowheads="1"/>
          </p:cNvSpPr>
          <p:nvPr/>
        </p:nvSpPr>
        <p:spPr bwMode="auto">
          <a:xfrm>
            <a:off x="10284433" y="3814917"/>
            <a:ext cx="817400" cy="853522"/>
          </a:xfrm>
          <a:prstGeom prst="ellipse">
            <a:avLst/>
          </a:prstGeom>
          <a:solidFill>
            <a:schemeClr val="tx2">
              <a:lumMod val="50000"/>
            </a:schemeClr>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prstClr val="white"/>
              </a:solidFill>
              <a:latin typeface="FontAwesome" pitchFamily="2" charset="0"/>
            </a:endParaRPr>
          </a:p>
        </p:txBody>
      </p:sp>
      <p:sp>
        <p:nvSpPr>
          <p:cNvPr id="22" name="Rounded Rectangle 88">
            <a:hlinkClick r:id="" action="ppaction://noaction"/>
            <a:extLst>
              <a:ext uri="{FF2B5EF4-FFF2-40B4-BE49-F238E27FC236}">
                <a16:creationId xmlns:a16="http://schemas.microsoft.com/office/drawing/2014/main" id="{0AFCFE1A-C6B0-46A4-82AF-A723064E32E5}"/>
              </a:ext>
            </a:extLst>
          </p:cNvPr>
          <p:cNvSpPr/>
          <p:nvPr/>
        </p:nvSpPr>
        <p:spPr>
          <a:xfrm>
            <a:off x="4016870" y="2332495"/>
            <a:ext cx="4161360" cy="447252"/>
          </a:xfrm>
          <a:prstGeom prst="roundRect">
            <a:avLst>
              <a:gd name="adj" fmla="val 6276"/>
            </a:avLst>
          </a:prstGeom>
          <a:gradFill flip="none" rotWithShape="1">
            <a:gsLst>
              <a:gs pos="91000">
                <a:schemeClr val="accent5">
                  <a:lumMod val="40000"/>
                  <a:lumOff val="60000"/>
                </a:schemeClr>
              </a:gs>
              <a:gs pos="0">
                <a:schemeClr val="bg1"/>
              </a:gs>
              <a:gs pos="78000">
                <a:schemeClr val="tx2">
                  <a:lumMod val="75000"/>
                </a:schemeClr>
              </a:gs>
              <a:gs pos="100000">
                <a:schemeClr val="tx2">
                  <a:lumMod val="50000"/>
                </a:schemeClr>
              </a:gs>
            </a:gsLst>
            <a:path path="shape">
              <a:fillToRect l="50000" t="50000" r="50000" b="50000"/>
            </a:path>
            <a:tileRect/>
          </a:gradFill>
          <a:ln w="38100">
            <a:solidFill>
              <a:schemeClr val="accent1">
                <a:lumMod val="50000"/>
              </a:schemeClr>
            </a:solidFill>
          </a:ln>
          <a:effectLst>
            <a:outerShdw blurRad="127000" dist="127000" dir="1800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پایگاه‌داده ( </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Database</a:t>
            </a:r>
            <a:r>
              <a:rPr lang="fa-IR"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 </a:t>
            </a:r>
            <a:r>
              <a:rPr lang="fa-IR"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cxnSp>
        <p:nvCxnSpPr>
          <p:cNvPr id="23" name="Straight Connector 22">
            <a:extLst>
              <a:ext uri="{FF2B5EF4-FFF2-40B4-BE49-F238E27FC236}">
                <a16:creationId xmlns:a16="http://schemas.microsoft.com/office/drawing/2014/main" id="{90F0D713-D449-4064-93BF-83A1FEF52B3D}"/>
              </a:ext>
            </a:extLst>
          </p:cNvPr>
          <p:cNvCxnSpPr/>
          <p:nvPr/>
        </p:nvCxnSpPr>
        <p:spPr>
          <a:xfrm flipV="1">
            <a:off x="6091622" y="3266452"/>
            <a:ext cx="0" cy="54846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35CEE0C-E9B2-48B9-A169-4FB469A11C64}"/>
              </a:ext>
            </a:extLst>
          </p:cNvPr>
          <p:cNvGrpSpPr/>
          <p:nvPr/>
        </p:nvGrpSpPr>
        <p:grpSpPr>
          <a:xfrm>
            <a:off x="618318" y="4155836"/>
            <a:ext cx="1783276" cy="1559423"/>
            <a:chOff x="1227416" y="4123811"/>
            <a:chExt cx="2196722" cy="2233548"/>
          </a:xfrm>
          <a:effectLst>
            <a:outerShdw blurRad="127000" dist="127000" dir="1800000" algn="ctr" rotWithShape="0">
              <a:schemeClr val="tx2">
                <a:lumMod val="50000"/>
              </a:schemeClr>
            </a:outerShdw>
          </a:effectLst>
        </p:grpSpPr>
        <p:sp>
          <p:nvSpPr>
            <p:cNvPr id="25" name="Rounded Rectangle 28">
              <a:extLst>
                <a:ext uri="{FF2B5EF4-FFF2-40B4-BE49-F238E27FC236}">
                  <a16:creationId xmlns:a16="http://schemas.microsoft.com/office/drawing/2014/main" id="{A24AD220-07C6-41C4-85C3-BE24CC11FA32}"/>
                </a:ext>
              </a:extLst>
            </p:cNvPr>
            <p:cNvSpPr/>
            <p:nvPr/>
          </p:nvSpPr>
          <p:spPr>
            <a:xfrm>
              <a:off x="1286686" y="4123811"/>
              <a:ext cx="2078182" cy="1979309"/>
            </a:xfrm>
            <a:prstGeom prst="roundRect">
              <a:avLst>
                <a:gd name="adj" fmla="val 6276"/>
              </a:avLst>
            </a:prstGeom>
            <a:gradFill>
              <a:gsLst>
                <a:gs pos="90000">
                  <a:schemeClr val="accent5">
                    <a:lumMod val="40000"/>
                    <a:lumOff val="60000"/>
                  </a:schemeClr>
                </a:gs>
                <a:gs pos="67000">
                  <a:schemeClr val="bg1"/>
                </a:gs>
                <a:gs pos="79000">
                  <a:schemeClr val="tx2">
                    <a:lumMod val="75000"/>
                  </a:schemeClr>
                </a:gs>
                <a:gs pos="100000">
                  <a:schemeClr val="tx2">
                    <a:lumMod val="50000"/>
                  </a:schemeClr>
                </a:gs>
              </a:gsLst>
              <a:path path="shape">
                <a:fillToRect l="50000" t="50000" r="50000" b="50000"/>
              </a:path>
            </a:gra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 name="Text Placeholder 16">
              <a:extLst>
                <a:ext uri="{FF2B5EF4-FFF2-40B4-BE49-F238E27FC236}">
                  <a16:creationId xmlns:a16="http://schemas.microsoft.com/office/drawing/2014/main" id="{7F2B00CB-9214-4391-A32D-6DC38D7B7F73}"/>
                </a:ext>
              </a:extLst>
            </p:cNvPr>
            <p:cNvSpPr txBox="1">
              <a:spLocks/>
            </p:cNvSpPr>
            <p:nvPr/>
          </p:nvSpPr>
          <p:spPr>
            <a:xfrm>
              <a:off x="1227416" y="4923769"/>
              <a:ext cx="2196722" cy="1433590"/>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1">
                <a:buFont typeface="Arial" panose="020B0604020202020204" pitchFamily="34" charset="0"/>
                <a:buNone/>
              </a:pPr>
              <a:r>
                <a:rPr lang="fa-IR" sz="1600" b="1" dirty="0">
                  <a:cs typeface="B Titr" panose="00000700000000000000" pitchFamily="2" charset="-78"/>
                </a:rPr>
                <a:t> مبتنی بر پرس‌وجو</a:t>
              </a:r>
            </a:p>
            <a:p>
              <a:pPr marL="0" indent="0" algn="ctr" rtl="1">
                <a:buFont typeface="Arial" panose="020B0604020202020204" pitchFamily="34" charset="0"/>
                <a:buNone/>
              </a:pPr>
              <a:r>
                <a:rPr lang="en-US" sz="1600" b="1" dirty="0">
                  <a:cs typeface="B Titr" panose="00000700000000000000" pitchFamily="2" charset="-78"/>
                </a:rPr>
                <a:t>Query Based</a:t>
              </a:r>
              <a:endParaRPr lang="fa-IR" sz="1600" b="1" dirty="0">
                <a:cs typeface="B Titr" panose="00000700000000000000" pitchFamily="2" charset="-78"/>
              </a:endParaRPr>
            </a:p>
            <a:p>
              <a:pPr marL="0" indent="0" algn="ctr" rtl="1">
                <a:buFont typeface="Arial" panose="020B0604020202020204" pitchFamily="34" charset="0"/>
                <a:buNone/>
              </a:pPr>
              <a:endParaRPr lang="ar-SA" sz="1600" b="1" dirty="0">
                <a:solidFill>
                  <a:prstClr val="white"/>
                </a:solidFill>
                <a:cs typeface="B Titr" panose="00000700000000000000" pitchFamily="2" charset="-78"/>
              </a:endParaRPr>
            </a:p>
          </p:txBody>
        </p:sp>
      </p:grpSp>
      <p:sp>
        <p:nvSpPr>
          <p:cNvPr id="27" name="Oval 19">
            <a:extLst>
              <a:ext uri="{FF2B5EF4-FFF2-40B4-BE49-F238E27FC236}">
                <a16:creationId xmlns:a16="http://schemas.microsoft.com/office/drawing/2014/main" id="{D4615475-38FC-46A1-87D3-3C680BCE407E}"/>
              </a:ext>
            </a:extLst>
          </p:cNvPr>
          <p:cNvSpPr>
            <a:spLocks noChangeArrowheads="1"/>
          </p:cNvSpPr>
          <p:nvPr/>
        </p:nvSpPr>
        <p:spPr bwMode="auto">
          <a:xfrm>
            <a:off x="1074383" y="3760299"/>
            <a:ext cx="875147" cy="864903"/>
          </a:xfrm>
          <a:prstGeom prst="ellipse">
            <a:avLst/>
          </a:prstGeom>
          <a:solidFill>
            <a:schemeClr val="tx2">
              <a:lumMod val="50000"/>
            </a:schemeClr>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srgbClr val="FFFFFF"/>
              </a:solidFill>
              <a:latin typeface="FontAwesome" pitchFamily="2" charset="0"/>
            </a:endParaRPr>
          </a:p>
        </p:txBody>
      </p:sp>
      <p:cxnSp>
        <p:nvCxnSpPr>
          <p:cNvPr id="28" name="Straight Connector 27">
            <a:extLst>
              <a:ext uri="{FF2B5EF4-FFF2-40B4-BE49-F238E27FC236}">
                <a16:creationId xmlns:a16="http://schemas.microsoft.com/office/drawing/2014/main" id="{DD40F615-B604-4552-AC47-24D70923C3B8}"/>
              </a:ext>
            </a:extLst>
          </p:cNvPr>
          <p:cNvCxnSpPr>
            <a:stCxn id="27" idx="0"/>
          </p:cNvCxnSpPr>
          <p:nvPr/>
        </p:nvCxnSpPr>
        <p:spPr>
          <a:xfrm flipH="1" flipV="1">
            <a:off x="1501513" y="3273296"/>
            <a:ext cx="10444" cy="48700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Oval 19">
            <a:hlinkClick r:id="" action="ppaction://noaction"/>
            <a:extLst>
              <a:ext uri="{FF2B5EF4-FFF2-40B4-BE49-F238E27FC236}">
                <a16:creationId xmlns:a16="http://schemas.microsoft.com/office/drawing/2014/main" id="{C784CA0E-C51E-4524-82A3-49024B497D35}"/>
              </a:ext>
            </a:extLst>
          </p:cNvPr>
          <p:cNvSpPr>
            <a:spLocks noChangeArrowheads="1"/>
          </p:cNvSpPr>
          <p:nvPr/>
        </p:nvSpPr>
        <p:spPr bwMode="auto">
          <a:xfrm>
            <a:off x="5685257" y="1669153"/>
            <a:ext cx="815661" cy="758301"/>
          </a:xfrm>
          <a:prstGeom prst="ellipse">
            <a:avLst/>
          </a:prstGeom>
          <a:solidFill>
            <a:schemeClr val="tx2">
              <a:lumMod val="50000"/>
            </a:schemeClr>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srgbClr val="FFFFFF"/>
              </a:solidFill>
              <a:latin typeface="FontAwesome" pitchFamily="2" charset="0"/>
            </a:endParaRPr>
          </a:p>
        </p:txBody>
      </p:sp>
      <p:pic>
        <p:nvPicPr>
          <p:cNvPr id="30" name="Picture 29">
            <a:extLst>
              <a:ext uri="{FF2B5EF4-FFF2-40B4-BE49-F238E27FC236}">
                <a16:creationId xmlns:a16="http://schemas.microsoft.com/office/drawing/2014/main" id="{00FD5E9C-B0BD-4730-BB1A-79E9CE3FAB0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28162" y="3977697"/>
            <a:ext cx="520331" cy="517922"/>
          </a:xfrm>
          <a:prstGeom prst="rect">
            <a:avLst/>
          </a:prstGeom>
        </p:spPr>
      </p:pic>
      <p:pic>
        <p:nvPicPr>
          <p:cNvPr id="31" name="Picture 30">
            <a:extLst>
              <a:ext uri="{FF2B5EF4-FFF2-40B4-BE49-F238E27FC236}">
                <a16:creationId xmlns:a16="http://schemas.microsoft.com/office/drawing/2014/main" id="{0445C9EA-BCC0-4124-88E0-E377E151675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23498" y="3951321"/>
            <a:ext cx="526618" cy="519627"/>
          </a:xfrm>
          <a:prstGeom prst="rect">
            <a:avLst/>
          </a:prstGeom>
        </p:spPr>
      </p:pic>
      <p:pic>
        <p:nvPicPr>
          <p:cNvPr id="32" name="Picture 31">
            <a:extLst>
              <a:ext uri="{FF2B5EF4-FFF2-40B4-BE49-F238E27FC236}">
                <a16:creationId xmlns:a16="http://schemas.microsoft.com/office/drawing/2014/main" id="{DFB66EB1-4409-46BE-9E2D-EE0B3E7C4E2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23413" y="3993586"/>
            <a:ext cx="593587" cy="398613"/>
          </a:xfrm>
          <a:prstGeom prst="rect">
            <a:avLst/>
          </a:prstGeom>
        </p:spPr>
      </p:pic>
      <p:pic>
        <p:nvPicPr>
          <p:cNvPr id="33" name="Picture 32">
            <a:extLst>
              <a:ext uri="{FF2B5EF4-FFF2-40B4-BE49-F238E27FC236}">
                <a16:creationId xmlns:a16="http://schemas.microsoft.com/office/drawing/2014/main" id="{C7193E62-DA0B-402D-BA36-1EDC584D92C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55396" y="1796276"/>
            <a:ext cx="473015" cy="473015"/>
          </a:xfrm>
          <a:prstGeom prst="rect">
            <a:avLst/>
          </a:prstGeom>
        </p:spPr>
      </p:pic>
      <p:sp>
        <p:nvSpPr>
          <p:cNvPr id="34" name="Rectangle 33">
            <a:extLst>
              <a:ext uri="{FF2B5EF4-FFF2-40B4-BE49-F238E27FC236}">
                <a16:creationId xmlns:a16="http://schemas.microsoft.com/office/drawing/2014/main" id="{6C4A8939-713C-4215-9F8D-2162805C166E}"/>
              </a:ext>
            </a:extLst>
          </p:cNvPr>
          <p:cNvSpPr/>
          <p:nvPr/>
        </p:nvSpPr>
        <p:spPr>
          <a:xfrm>
            <a:off x="596347" y="873128"/>
            <a:ext cx="11039061" cy="473206"/>
          </a:xfrm>
          <a:prstGeom prst="rect">
            <a:avLst/>
          </a:prstGeom>
        </p:spPr>
        <p:txBody>
          <a:bodyPr wrap="square">
            <a:spAutoFit/>
          </a:bodyPr>
          <a:lstStyle/>
          <a:p>
            <a:pPr algn="just" rtl="1">
              <a:lnSpc>
                <a:spcPct val="150000"/>
              </a:lnSpc>
            </a:pPr>
            <a:r>
              <a:rPr lang="fa-IR" b="1" dirty="0">
                <a:cs typeface="B Nazanin" panose="00000400000000000000" pitchFamily="2" charset="-78"/>
              </a:rPr>
              <a:t>پایگاه‌داده محلی برای ذخیره، مدیریت و بازیابی داده‌ها می‌باشد و انواع مختلف و متعددی دارد :</a:t>
            </a:r>
          </a:p>
        </p:txBody>
      </p:sp>
    </p:spTree>
    <p:extLst>
      <p:ext uri="{BB962C8B-B14F-4D97-AF65-F5344CB8AC3E}">
        <p14:creationId xmlns:p14="http://schemas.microsoft.com/office/powerpoint/2010/main" val="144471087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anim calcmode="lin" valueType="num">
                                      <p:cBhvr>
                                        <p:cTn id="22" dur="500" fill="hold"/>
                                        <p:tgtEl>
                                          <p:spTgt spid="34"/>
                                        </p:tgtEl>
                                        <p:attrNameLst>
                                          <p:attrName>ppt_x</p:attrName>
                                        </p:attrNameLst>
                                      </p:cBhvr>
                                      <p:tavLst>
                                        <p:tav tm="0">
                                          <p:val>
                                            <p:strVal val="#ppt_x"/>
                                          </p:val>
                                        </p:tav>
                                        <p:tav tm="100000">
                                          <p:val>
                                            <p:strVal val="#ppt_x"/>
                                          </p:val>
                                        </p:tav>
                                      </p:tavLst>
                                    </p:anim>
                                    <p:anim calcmode="lin" valueType="num">
                                      <p:cBhvr>
                                        <p:cTn id="23" dur="500" fill="hold"/>
                                        <p:tgtEl>
                                          <p:spTgt spid="34"/>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55"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250" fill="hold"/>
                                        <p:tgtEl>
                                          <p:spTgt spid="29"/>
                                        </p:tgtEl>
                                        <p:attrNameLst>
                                          <p:attrName>ppt_w</p:attrName>
                                        </p:attrNameLst>
                                      </p:cBhvr>
                                      <p:tavLst>
                                        <p:tav tm="0">
                                          <p:val>
                                            <p:strVal val="#ppt_w*0.70"/>
                                          </p:val>
                                        </p:tav>
                                        <p:tav tm="100000">
                                          <p:val>
                                            <p:strVal val="#ppt_w"/>
                                          </p:val>
                                        </p:tav>
                                      </p:tavLst>
                                    </p:anim>
                                    <p:anim calcmode="lin" valueType="num">
                                      <p:cBhvr>
                                        <p:cTn id="28" dur="250" fill="hold"/>
                                        <p:tgtEl>
                                          <p:spTgt spid="29"/>
                                        </p:tgtEl>
                                        <p:attrNameLst>
                                          <p:attrName>ppt_h</p:attrName>
                                        </p:attrNameLst>
                                      </p:cBhvr>
                                      <p:tavLst>
                                        <p:tav tm="0">
                                          <p:val>
                                            <p:strVal val="#ppt_h"/>
                                          </p:val>
                                        </p:tav>
                                        <p:tav tm="100000">
                                          <p:val>
                                            <p:strVal val="#ppt_h"/>
                                          </p:val>
                                        </p:tav>
                                      </p:tavLst>
                                    </p:anim>
                                    <p:animEffect transition="in" filter="fade">
                                      <p:cBhvr>
                                        <p:cTn id="29" dur="250"/>
                                        <p:tgtEl>
                                          <p:spTgt spid="29"/>
                                        </p:tgtEl>
                                      </p:cBhvr>
                                    </p:animEffect>
                                  </p:childTnLst>
                                </p:cTn>
                              </p:par>
                            </p:childTnLst>
                          </p:cTn>
                        </p:par>
                        <p:par>
                          <p:cTn id="30" fill="hold">
                            <p:stCondLst>
                              <p:cond delay="1500"/>
                            </p:stCondLst>
                            <p:childTnLst>
                              <p:par>
                                <p:cTn id="31" presetID="49" presetClass="entr" presetSubtype="0" decel="10000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p:cTn id="33" dur="250" fill="hold"/>
                                        <p:tgtEl>
                                          <p:spTgt spid="33"/>
                                        </p:tgtEl>
                                        <p:attrNameLst>
                                          <p:attrName>ppt_w</p:attrName>
                                        </p:attrNameLst>
                                      </p:cBhvr>
                                      <p:tavLst>
                                        <p:tav tm="0">
                                          <p:val>
                                            <p:fltVal val="0"/>
                                          </p:val>
                                        </p:tav>
                                        <p:tav tm="100000">
                                          <p:val>
                                            <p:strVal val="#ppt_w"/>
                                          </p:val>
                                        </p:tav>
                                      </p:tavLst>
                                    </p:anim>
                                    <p:anim calcmode="lin" valueType="num">
                                      <p:cBhvr>
                                        <p:cTn id="34" dur="250" fill="hold"/>
                                        <p:tgtEl>
                                          <p:spTgt spid="33"/>
                                        </p:tgtEl>
                                        <p:attrNameLst>
                                          <p:attrName>ppt_h</p:attrName>
                                        </p:attrNameLst>
                                      </p:cBhvr>
                                      <p:tavLst>
                                        <p:tav tm="0">
                                          <p:val>
                                            <p:fltVal val="0"/>
                                          </p:val>
                                        </p:tav>
                                        <p:tav tm="100000">
                                          <p:val>
                                            <p:strVal val="#ppt_h"/>
                                          </p:val>
                                        </p:tav>
                                      </p:tavLst>
                                    </p:anim>
                                    <p:anim calcmode="lin" valueType="num">
                                      <p:cBhvr>
                                        <p:cTn id="35" dur="250" fill="hold"/>
                                        <p:tgtEl>
                                          <p:spTgt spid="33"/>
                                        </p:tgtEl>
                                        <p:attrNameLst>
                                          <p:attrName>style.rotation</p:attrName>
                                        </p:attrNameLst>
                                      </p:cBhvr>
                                      <p:tavLst>
                                        <p:tav tm="0">
                                          <p:val>
                                            <p:fltVal val="360"/>
                                          </p:val>
                                        </p:tav>
                                        <p:tav tm="100000">
                                          <p:val>
                                            <p:fltVal val="0"/>
                                          </p:val>
                                        </p:tav>
                                      </p:tavLst>
                                    </p:anim>
                                    <p:animEffect transition="in" filter="fade">
                                      <p:cBhvr>
                                        <p:cTn id="36" dur="250"/>
                                        <p:tgtEl>
                                          <p:spTgt spid="33"/>
                                        </p:tgtEl>
                                      </p:cBhvr>
                                    </p:animEffect>
                                  </p:childTnLst>
                                </p:cTn>
                              </p:par>
                            </p:childTnLst>
                          </p:cTn>
                        </p:par>
                        <p:par>
                          <p:cTn id="37" fill="hold">
                            <p:stCondLst>
                              <p:cond delay="1750"/>
                            </p:stCondLst>
                            <p:childTnLst>
                              <p:par>
                                <p:cTn id="38" presetID="47"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anim calcmode="lin" valueType="num">
                                      <p:cBhvr>
                                        <p:cTn id="41" dur="250" fill="hold"/>
                                        <p:tgtEl>
                                          <p:spTgt spid="22"/>
                                        </p:tgtEl>
                                        <p:attrNameLst>
                                          <p:attrName>ppt_x</p:attrName>
                                        </p:attrNameLst>
                                      </p:cBhvr>
                                      <p:tavLst>
                                        <p:tav tm="0">
                                          <p:val>
                                            <p:strVal val="#ppt_x"/>
                                          </p:val>
                                        </p:tav>
                                        <p:tav tm="100000">
                                          <p:val>
                                            <p:strVal val="#ppt_x"/>
                                          </p:val>
                                        </p:tav>
                                      </p:tavLst>
                                    </p:anim>
                                    <p:anim calcmode="lin" valueType="num">
                                      <p:cBhvr>
                                        <p:cTn id="42" dur="250" fill="hold"/>
                                        <p:tgtEl>
                                          <p:spTgt spid="22"/>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22" presetClass="entr" presetSubtype="1"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250"/>
                                        <p:tgtEl>
                                          <p:spTgt spid="19"/>
                                        </p:tgtEl>
                                      </p:cBhvr>
                                    </p:animEffect>
                                  </p:childTnLst>
                                </p:cTn>
                              </p:par>
                            </p:childTnLst>
                          </p:cTn>
                        </p:par>
                        <p:par>
                          <p:cTn id="47" fill="hold">
                            <p:stCondLst>
                              <p:cond delay="2250"/>
                            </p:stCondLst>
                            <p:childTnLst>
                              <p:par>
                                <p:cTn id="48" presetID="16" presetClass="entr" presetSubtype="37"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arn(outVertical)">
                                      <p:cBhvr>
                                        <p:cTn id="50" dur="250"/>
                                        <p:tgtEl>
                                          <p:spTgt spid="18"/>
                                        </p:tgtEl>
                                      </p:cBhvr>
                                    </p:animEffect>
                                  </p:childTnLst>
                                </p:cTn>
                              </p:par>
                            </p:childTnLst>
                          </p:cTn>
                        </p:par>
                        <p:par>
                          <p:cTn id="51" fill="hold">
                            <p:stCondLst>
                              <p:cond delay="2500"/>
                            </p:stCondLst>
                            <p:childTnLst>
                              <p:par>
                                <p:cTn id="52" presetID="22" presetClass="entr" presetSubtype="1"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250"/>
                                        <p:tgtEl>
                                          <p:spTgt spid="17"/>
                                        </p:tgtEl>
                                      </p:cBhvr>
                                    </p:animEffect>
                                  </p:childTnLst>
                                </p:cTn>
                              </p:par>
                            </p:childTnLst>
                          </p:cTn>
                        </p:par>
                        <p:par>
                          <p:cTn id="55" fill="hold">
                            <p:stCondLst>
                              <p:cond delay="2750"/>
                            </p:stCondLst>
                            <p:childTnLst>
                              <p:par>
                                <p:cTn id="56" presetID="55"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250" fill="hold"/>
                                        <p:tgtEl>
                                          <p:spTgt spid="21"/>
                                        </p:tgtEl>
                                        <p:attrNameLst>
                                          <p:attrName>ppt_w</p:attrName>
                                        </p:attrNameLst>
                                      </p:cBhvr>
                                      <p:tavLst>
                                        <p:tav tm="0">
                                          <p:val>
                                            <p:strVal val="#ppt_w*0.70"/>
                                          </p:val>
                                        </p:tav>
                                        <p:tav tm="100000">
                                          <p:val>
                                            <p:strVal val="#ppt_w"/>
                                          </p:val>
                                        </p:tav>
                                      </p:tavLst>
                                    </p:anim>
                                    <p:anim calcmode="lin" valueType="num">
                                      <p:cBhvr>
                                        <p:cTn id="59" dur="250" fill="hold"/>
                                        <p:tgtEl>
                                          <p:spTgt spid="21"/>
                                        </p:tgtEl>
                                        <p:attrNameLst>
                                          <p:attrName>ppt_h</p:attrName>
                                        </p:attrNameLst>
                                      </p:cBhvr>
                                      <p:tavLst>
                                        <p:tav tm="0">
                                          <p:val>
                                            <p:strVal val="#ppt_h"/>
                                          </p:val>
                                        </p:tav>
                                        <p:tav tm="100000">
                                          <p:val>
                                            <p:strVal val="#ppt_h"/>
                                          </p:val>
                                        </p:tav>
                                      </p:tavLst>
                                    </p:anim>
                                    <p:animEffect transition="in" filter="fade">
                                      <p:cBhvr>
                                        <p:cTn id="60" dur="250"/>
                                        <p:tgtEl>
                                          <p:spTgt spid="21"/>
                                        </p:tgtEl>
                                      </p:cBhvr>
                                    </p:animEffect>
                                  </p:childTnLst>
                                </p:cTn>
                              </p:par>
                            </p:childTnLst>
                          </p:cTn>
                        </p:par>
                        <p:par>
                          <p:cTn id="61" fill="hold">
                            <p:stCondLst>
                              <p:cond delay="3000"/>
                            </p:stCondLst>
                            <p:childTnLst>
                              <p:par>
                                <p:cTn id="62" presetID="49" presetClass="entr" presetSubtype="0" decel="100000"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p:cTn id="64" dur="250" fill="hold"/>
                                        <p:tgtEl>
                                          <p:spTgt spid="30"/>
                                        </p:tgtEl>
                                        <p:attrNameLst>
                                          <p:attrName>ppt_w</p:attrName>
                                        </p:attrNameLst>
                                      </p:cBhvr>
                                      <p:tavLst>
                                        <p:tav tm="0">
                                          <p:val>
                                            <p:fltVal val="0"/>
                                          </p:val>
                                        </p:tav>
                                        <p:tav tm="100000">
                                          <p:val>
                                            <p:strVal val="#ppt_w"/>
                                          </p:val>
                                        </p:tav>
                                      </p:tavLst>
                                    </p:anim>
                                    <p:anim calcmode="lin" valueType="num">
                                      <p:cBhvr>
                                        <p:cTn id="65" dur="250" fill="hold"/>
                                        <p:tgtEl>
                                          <p:spTgt spid="30"/>
                                        </p:tgtEl>
                                        <p:attrNameLst>
                                          <p:attrName>ppt_h</p:attrName>
                                        </p:attrNameLst>
                                      </p:cBhvr>
                                      <p:tavLst>
                                        <p:tav tm="0">
                                          <p:val>
                                            <p:fltVal val="0"/>
                                          </p:val>
                                        </p:tav>
                                        <p:tav tm="100000">
                                          <p:val>
                                            <p:strVal val="#ppt_h"/>
                                          </p:val>
                                        </p:tav>
                                      </p:tavLst>
                                    </p:anim>
                                    <p:anim calcmode="lin" valueType="num">
                                      <p:cBhvr>
                                        <p:cTn id="66" dur="250" fill="hold"/>
                                        <p:tgtEl>
                                          <p:spTgt spid="30"/>
                                        </p:tgtEl>
                                        <p:attrNameLst>
                                          <p:attrName>style.rotation</p:attrName>
                                        </p:attrNameLst>
                                      </p:cBhvr>
                                      <p:tavLst>
                                        <p:tav tm="0">
                                          <p:val>
                                            <p:fltVal val="360"/>
                                          </p:val>
                                        </p:tav>
                                        <p:tav tm="100000">
                                          <p:val>
                                            <p:fltVal val="0"/>
                                          </p:val>
                                        </p:tav>
                                      </p:tavLst>
                                    </p:anim>
                                    <p:animEffect transition="in" filter="fade">
                                      <p:cBhvr>
                                        <p:cTn id="67" dur="250"/>
                                        <p:tgtEl>
                                          <p:spTgt spid="30"/>
                                        </p:tgtEl>
                                      </p:cBhvr>
                                    </p:animEffect>
                                  </p:childTnLst>
                                </p:cTn>
                              </p:par>
                            </p:childTnLst>
                          </p:cTn>
                        </p:par>
                        <p:par>
                          <p:cTn id="68" fill="hold">
                            <p:stCondLst>
                              <p:cond delay="3250"/>
                            </p:stCondLst>
                            <p:childTnLst>
                              <p:par>
                                <p:cTn id="69" presetID="42"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250"/>
                                        <p:tgtEl>
                                          <p:spTgt spid="10"/>
                                        </p:tgtEl>
                                      </p:cBhvr>
                                    </p:animEffect>
                                    <p:anim calcmode="lin" valueType="num">
                                      <p:cBhvr>
                                        <p:cTn id="72" dur="250" fill="hold"/>
                                        <p:tgtEl>
                                          <p:spTgt spid="10"/>
                                        </p:tgtEl>
                                        <p:attrNameLst>
                                          <p:attrName>ppt_x</p:attrName>
                                        </p:attrNameLst>
                                      </p:cBhvr>
                                      <p:tavLst>
                                        <p:tav tm="0">
                                          <p:val>
                                            <p:strVal val="#ppt_x"/>
                                          </p:val>
                                        </p:tav>
                                        <p:tav tm="100000">
                                          <p:val>
                                            <p:strVal val="#ppt_x"/>
                                          </p:val>
                                        </p:tav>
                                      </p:tavLst>
                                    </p:anim>
                                    <p:anim calcmode="lin" valueType="num">
                                      <p:cBhvr>
                                        <p:cTn id="73" dur="250" fill="hold"/>
                                        <p:tgtEl>
                                          <p:spTgt spid="10"/>
                                        </p:tgtEl>
                                        <p:attrNameLst>
                                          <p:attrName>ppt_y</p:attrName>
                                        </p:attrNameLst>
                                      </p:cBhvr>
                                      <p:tavLst>
                                        <p:tav tm="0">
                                          <p:val>
                                            <p:strVal val="#ppt_y+.1"/>
                                          </p:val>
                                        </p:tav>
                                        <p:tav tm="100000">
                                          <p:val>
                                            <p:strVal val="#ppt_y"/>
                                          </p:val>
                                        </p:tav>
                                      </p:tavLst>
                                    </p:anim>
                                  </p:childTnLst>
                                </p:cTn>
                              </p:par>
                            </p:childTnLst>
                          </p:cTn>
                        </p:par>
                        <p:par>
                          <p:cTn id="74" fill="hold">
                            <p:stCondLst>
                              <p:cond delay="3500"/>
                            </p:stCondLst>
                            <p:childTnLst>
                              <p:par>
                                <p:cTn id="75" presetID="22" presetClass="entr" presetSubtype="1"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250"/>
                                        <p:tgtEl>
                                          <p:spTgt spid="23"/>
                                        </p:tgtEl>
                                      </p:cBhvr>
                                    </p:animEffect>
                                  </p:childTnLst>
                                </p:cTn>
                              </p:par>
                            </p:childTnLst>
                          </p:cTn>
                        </p:par>
                        <p:par>
                          <p:cTn id="78" fill="hold">
                            <p:stCondLst>
                              <p:cond delay="3750"/>
                            </p:stCondLst>
                            <p:childTnLst>
                              <p:par>
                                <p:cTn id="79" presetID="55" presetClass="entr" presetSubtype="0"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p:cTn id="81" dur="250" fill="hold"/>
                                        <p:tgtEl>
                                          <p:spTgt spid="20"/>
                                        </p:tgtEl>
                                        <p:attrNameLst>
                                          <p:attrName>ppt_w</p:attrName>
                                        </p:attrNameLst>
                                      </p:cBhvr>
                                      <p:tavLst>
                                        <p:tav tm="0">
                                          <p:val>
                                            <p:strVal val="#ppt_w*0.70"/>
                                          </p:val>
                                        </p:tav>
                                        <p:tav tm="100000">
                                          <p:val>
                                            <p:strVal val="#ppt_w"/>
                                          </p:val>
                                        </p:tav>
                                      </p:tavLst>
                                    </p:anim>
                                    <p:anim calcmode="lin" valueType="num">
                                      <p:cBhvr>
                                        <p:cTn id="82" dur="250" fill="hold"/>
                                        <p:tgtEl>
                                          <p:spTgt spid="20"/>
                                        </p:tgtEl>
                                        <p:attrNameLst>
                                          <p:attrName>ppt_h</p:attrName>
                                        </p:attrNameLst>
                                      </p:cBhvr>
                                      <p:tavLst>
                                        <p:tav tm="0">
                                          <p:val>
                                            <p:strVal val="#ppt_h"/>
                                          </p:val>
                                        </p:tav>
                                        <p:tav tm="100000">
                                          <p:val>
                                            <p:strVal val="#ppt_h"/>
                                          </p:val>
                                        </p:tav>
                                      </p:tavLst>
                                    </p:anim>
                                    <p:animEffect transition="in" filter="fade">
                                      <p:cBhvr>
                                        <p:cTn id="83" dur="250"/>
                                        <p:tgtEl>
                                          <p:spTgt spid="20"/>
                                        </p:tgtEl>
                                      </p:cBhvr>
                                    </p:animEffect>
                                  </p:childTnLst>
                                </p:cTn>
                              </p:par>
                            </p:childTnLst>
                          </p:cTn>
                        </p:par>
                        <p:par>
                          <p:cTn id="84" fill="hold">
                            <p:stCondLst>
                              <p:cond delay="4000"/>
                            </p:stCondLst>
                            <p:childTnLst>
                              <p:par>
                                <p:cTn id="85" presetID="49" presetClass="entr" presetSubtype="0" decel="100000" fill="hold" nodeType="after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p:cTn id="87" dur="250" fill="hold"/>
                                        <p:tgtEl>
                                          <p:spTgt spid="31"/>
                                        </p:tgtEl>
                                        <p:attrNameLst>
                                          <p:attrName>ppt_w</p:attrName>
                                        </p:attrNameLst>
                                      </p:cBhvr>
                                      <p:tavLst>
                                        <p:tav tm="0">
                                          <p:val>
                                            <p:fltVal val="0"/>
                                          </p:val>
                                        </p:tav>
                                        <p:tav tm="100000">
                                          <p:val>
                                            <p:strVal val="#ppt_w"/>
                                          </p:val>
                                        </p:tav>
                                      </p:tavLst>
                                    </p:anim>
                                    <p:anim calcmode="lin" valueType="num">
                                      <p:cBhvr>
                                        <p:cTn id="88" dur="250" fill="hold"/>
                                        <p:tgtEl>
                                          <p:spTgt spid="31"/>
                                        </p:tgtEl>
                                        <p:attrNameLst>
                                          <p:attrName>ppt_h</p:attrName>
                                        </p:attrNameLst>
                                      </p:cBhvr>
                                      <p:tavLst>
                                        <p:tav tm="0">
                                          <p:val>
                                            <p:fltVal val="0"/>
                                          </p:val>
                                        </p:tav>
                                        <p:tav tm="100000">
                                          <p:val>
                                            <p:strVal val="#ppt_h"/>
                                          </p:val>
                                        </p:tav>
                                      </p:tavLst>
                                    </p:anim>
                                    <p:anim calcmode="lin" valueType="num">
                                      <p:cBhvr>
                                        <p:cTn id="89" dur="250" fill="hold"/>
                                        <p:tgtEl>
                                          <p:spTgt spid="31"/>
                                        </p:tgtEl>
                                        <p:attrNameLst>
                                          <p:attrName>style.rotation</p:attrName>
                                        </p:attrNameLst>
                                      </p:cBhvr>
                                      <p:tavLst>
                                        <p:tav tm="0">
                                          <p:val>
                                            <p:fltVal val="360"/>
                                          </p:val>
                                        </p:tav>
                                        <p:tav tm="100000">
                                          <p:val>
                                            <p:fltVal val="0"/>
                                          </p:val>
                                        </p:tav>
                                      </p:tavLst>
                                    </p:anim>
                                    <p:animEffect transition="in" filter="fade">
                                      <p:cBhvr>
                                        <p:cTn id="90" dur="250"/>
                                        <p:tgtEl>
                                          <p:spTgt spid="31"/>
                                        </p:tgtEl>
                                      </p:cBhvr>
                                    </p:animEffect>
                                  </p:childTnLst>
                                </p:cTn>
                              </p:par>
                            </p:childTnLst>
                          </p:cTn>
                        </p:par>
                        <p:par>
                          <p:cTn id="91" fill="hold">
                            <p:stCondLst>
                              <p:cond delay="4250"/>
                            </p:stCondLst>
                            <p:childTnLst>
                              <p:par>
                                <p:cTn id="92" presetID="42" presetClass="entr" presetSubtype="0" fill="hold"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fade">
                                      <p:cBhvr>
                                        <p:cTn id="94" dur="250"/>
                                        <p:tgtEl>
                                          <p:spTgt spid="14"/>
                                        </p:tgtEl>
                                      </p:cBhvr>
                                    </p:animEffect>
                                    <p:anim calcmode="lin" valueType="num">
                                      <p:cBhvr>
                                        <p:cTn id="95" dur="250" fill="hold"/>
                                        <p:tgtEl>
                                          <p:spTgt spid="14"/>
                                        </p:tgtEl>
                                        <p:attrNameLst>
                                          <p:attrName>ppt_x</p:attrName>
                                        </p:attrNameLst>
                                      </p:cBhvr>
                                      <p:tavLst>
                                        <p:tav tm="0">
                                          <p:val>
                                            <p:strVal val="#ppt_x"/>
                                          </p:val>
                                        </p:tav>
                                        <p:tav tm="100000">
                                          <p:val>
                                            <p:strVal val="#ppt_x"/>
                                          </p:val>
                                        </p:tav>
                                      </p:tavLst>
                                    </p:anim>
                                    <p:anim calcmode="lin" valueType="num">
                                      <p:cBhvr>
                                        <p:cTn id="96" dur="250" fill="hold"/>
                                        <p:tgtEl>
                                          <p:spTgt spid="14"/>
                                        </p:tgtEl>
                                        <p:attrNameLst>
                                          <p:attrName>ppt_y</p:attrName>
                                        </p:attrNameLst>
                                      </p:cBhvr>
                                      <p:tavLst>
                                        <p:tav tm="0">
                                          <p:val>
                                            <p:strVal val="#ppt_y+.1"/>
                                          </p:val>
                                        </p:tav>
                                        <p:tav tm="100000">
                                          <p:val>
                                            <p:strVal val="#ppt_y"/>
                                          </p:val>
                                        </p:tav>
                                      </p:tavLst>
                                    </p:anim>
                                  </p:childTnLst>
                                </p:cTn>
                              </p:par>
                            </p:childTnLst>
                          </p:cTn>
                        </p:par>
                        <p:par>
                          <p:cTn id="97" fill="hold">
                            <p:stCondLst>
                              <p:cond delay="4500"/>
                            </p:stCondLst>
                            <p:childTnLst>
                              <p:par>
                                <p:cTn id="98" presetID="22" presetClass="entr" presetSubtype="1" fill="hold" nodeType="after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up)">
                                      <p:cBhvr>
                                        <p:cTn id="100" dur="250"/>
                                        <p:tgtEl>
                                          <p:spTgt spid="28"/>
                                        </p:tgtEl>
                                      </p:cBhvr>
                                    </p:animEffect>
                                  </p:childTnLst>
                                </p:cTn>
                              </p:par>
                            </p:childTnLst>
                          </p:cTn>
                        </p:par>
                        <p:par>
                          <p:cTn id="101" fill="hold">
                            <p:stCondLst>
                              <p:cond delay="4750"/>
                            </p:stCondLst>
                            <p:childTnLst>
                              <p:par>
                                <p:cTn id="102" presetID="55"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 calcmode="lin" valueType="num">
                                      <p:cBhvr>
                                        <p:cTn id="104" dur="250" fill="hold"/>
                                        <p:tgtEl>
                                          <p:spTgt spid="27"/>
                                        </p:tgtEl>
                                        <p:attrNameLst>
                                          <p:attrName>ppt_w</p:attrName>
                                        </p:attrNameLst>
                                      </p:cBhvr>
                                      <p:tavLst>
                                        <p:tav tm="0">
                                          <p:val>
                                            <p:strVal val="#ppt_w*0.70"/>
                                          </p:val>
                                        </p:tav>
                                        <p:tav tm="100000">
                                          <p:val>
                                            <p:strVal val="#ppt_w"/>
                                          </p:val>
                                        </p:tav>
                                      </p:tavLst>
                                    </p:anim>
                                    <p:anim calcmode="lin" valueType="num">
                                      <p:cBhvr>
                                        <p:cTn id="105" dur="250" fill="hold"/>
                                        <p:tgtEl>
                                          <p:spTgt spid="27"/>
                                        </p:tgtEl>
                                        <p:attrNameLst>
                                          <p:attrName>ppt_h</p:attrName>
                                        </p:attrNameLst>
                                      </p:cBhvr>
                                      <p:tavLst>
                                        <p:tav tm="0">
                                          <p:val>
                                            <p:strVal val="#ppt_h"/>
                                          </p:val>
                                        </p:tav>
                                        <p:tav tm="100000">
                                          <p:val>
                                            <p:strVal val="#ppt_h"/>
                                          </p:val>
                                        </p:tav>
                                      </p:tavLst>
                                    </p:anim>
                                    <p:animEffect transition="in" filter="fade">
                                      <p:cBhvr>
                                        <p:cTn id="106" dur="250"/>
                                        <p:tgtEl>
                                          <p:spTgt spid="27"/>
                                        </p:tgtEl>
                                      </p:cBhvr>
                                    </p:animEffect>
                                  </p:childTnLst>
                                </p:cTn>
                              </p:par>
                            </p:childTnLst>
                          </p:cTn>
                        </p:par>
                        <p:par>
                          <p:cTn id="107" fill="hold">
                            <p:stCondLst>
                              <p:cond delay="5000"/>
                            </p:stCondLst>
                            <p:childTnLst>
                              <p:par>
                                <p:cTn id="108" presetID="49" presetClass="entr" presetSubtype="0" decel="100000" fill="hold" nodeType="after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p:cTn id="110" dur="250" fill="hold"/>
                                        <p:tgtEl>
                                          <p:spTgt spid="32"/>
                                        </p:tgtEl>
                                        <p:attrNameLst>
                                          <p:attrName>ppt_w</p:attrName>
                                        </p:attrNameLst>
                                      </p:cBhvr>
                                      <p:tavLst>
                                        <p:tav tm="0">
                                          <p:val>
                                            <p:fltVal val="0"/>
                                          </p:val>
                                        </p:tav>
                                        <p:tav tm="100000">
                                          <p:val>
                                            <p:strVal val="#ppt_w"/>
                                          </p:val>
                                        </p:tav>
                                      </p:tavLst>
                                    </p:anim>
                                    <p:anim calcmode="lin" valueType="num">
                                      <p:cBhvr>
                                        <p:cTn id="111" dur="250" fill="hold"/>
                                        <p:tgtEl>
                                          <p:spTgt spid="32"/>
                                        </p:tgtEl>
                                        <p:attrNameLst>
                                          <p:attrName>ppt_h</p:attrName>
                                        </p:attrNameLst>
                                      </p:cBhvr>
                                      <p:tavLst>
                                        <p:tav tm="0">
                                          <p:val>
                                            <p:fltVal val="0"/>
                                          </p:val>
                                        </p:tav>
                                        <p:tav tm="100000">
                                          <p:val>
                                            <p:strVal val="#ppt_h"/>
                                          </p:val>
                                        </p:tav>
                                      </p:tavLst>
                                    </p:anim>
                                    <p:anim calcmode="lin" valueType="num">
                                      <p:cBhvr>
                                        <p:cTn id="112" dur="250" fill="hold"/>
                                        <p:tgtEl>
                                          <p:spTgt spid="32"/>
                                        </p:tgtEl>
                                        <p:attrNameLst>
                                          <p:attrName>style.rotation</p:attrName>
                                        </p:attrNameLst>
                                      </p:cBhvr>
                                      <p:tavLst>
                                        <p:tav tm="0">
                                          <p:val>
                                            <p:fltVal val="360"/>
                                          </p:val>
                                        </p:tav>
                                        <p:tav tm="100000">
                                          <p:val>
                                            <p:fltVal val="0"/>
                                          </p:val>
                                        </p:tav>
                                      </p:tavLst>
                                    </p:anim>
                                    <p:animEffect transition="in" filter="fade">
                                      <p:cBhvr>
                                        <p:cTn id="113" dur="250"/>
                                        <p:tgtEl>
                                          <p:spTgt spid="32"/>
                                        </p:tgtEl>
                                      </p:cBhvr>
                                    </p:animEffect>
                                  </p:childTnLst>
                                </p:cTn>
                              </p:par>
                            </p:childTnLst>
                          </p:cTn>
                        </p:par>
                        <p:par>
                          <p:cTn id="114" fill="hold">
                            <p:stCondLst>
                              <p:cond delay="5250"/>
                            </p:stCondLst>
                            <p:childTnLst>
                              <p:par>
                                <p:cTn id="115" presetID="42" presetClass="entr" presetSubtype="0" fill="hold" nodeType="after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250"/>
                                        <p:tgtEl>
                                          <p:spTgt spid="24"/>
                                        </p:tgtEl>
                                      </p:cBhvr>
                                    </p:animEffect>
                                    <p:anim calcmode="lin" valueType="num">
                                      <p:cBhvr>
                                        <p:cTn id="118" dur="250" fill="hold"/>
                                        <p:tgtEl>
                                          <p:spTgt spid="24"/>
                                        </p:tgtEl>
                                        <p:attrNameLst>
                                          <p:attrName>ppt_x</p:attrName>
                                        </p:attrNameLst>
                                      </p:cBhvr>
                                      <p:tavLst>
                                        <p:tav tm="0">
                                          <p:val>
                                            <p:strVal val="#ppt_x"/>
                                          </p:val>
                                        </p:tav>
                                        <p:tav tm="100000">
                                          <p:val>
                                            <p:strVal val="#ppt_x"/>
                                          </p:val>
                                        </p:tav>
                                      </p:tavLst>
                                    </p:anim>
                                    <p:anim calcmode="lin" valueType="num">
                                      <p:cBhvr>
                                        <p:cTn id="119" dur="2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1" grpId="0" animBg="1"/>
      <p:bldP spid="22" grpId="0" animBg="1"/>
      <p:bldP spid="27" grpId="0" animBg="1"/>
      <p:bldP spid="29" grpId="0" animBg="1"/>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انواع داده‌ها در زبان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CQL</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graphicFrame>
        <p:nvGraphicFramePr>
          <p:cNvPr id="10" name="Table 9">
            <a:extLst>
              <a:ext uri="{FF2B5EF4-FFF2-40B4-BE49-F238E27FC236}">
                <a16:creationId xmlns:a16="http://schemas.microsoft.com/office/drawing/2014/main" id="{607852F6-BF79-48CA-B882-C8390BC2A77F}"/>
              </a:ext>
            </a:extLst>
          </p:cNvPr>
          <p:cNvGraphicFramePr>
            <a:graphicFrameLocks noGrp="1"/>
          </p:cNvGraphicFramePr>
          <p:nvPr>
            <p:extLst>
              <p:ext uri="{D42A27DB-BD31-4B8C-83A1-F6EECF244321}">
                <p14:modId xmlns:p14="http://schemas.microsoft.com/office/powerpoint/2010/main" val="313347883"/>
              </p:ext>
            </p:extLst>
          </p:nvPr>
        </p:nvGraphicFramePr>
        <p:xfrm>
          <a:off x="1542311" y="1647814"/>
          <a:ext cx="9022033" cy="3525132"/>
        </p:xfrm>
        <a:graphic>
          <a:graphicData uri="http://schemas.openxmlformats.org/drawingml/2006/table">
            <a:tbl>
              <a:tblPr firstRow="1" bandRow="1">
                <a:effectLst>
                  <a:outerShdw blurRad="215900" dist="38100" dir="2700000" algn="tl" rotWithShape="0">
                    <a:prstClr val="black">
                      <a:alpha val="40000"/>
                    </a:prstClr>
                  </a:outerShdw>
                </a:effectLst>
                <a:tableStyleId>{5C22544A-7EE6-4342-B048-85BDC9FD1C3A}</a:tableStyleId>
              </a:tblPr>
              <a:tblGrid>
                <a:gridCol w="1269201">
                  <a:extLst>
                    <a:ext uri="{9D8B030D-6E8A-4147-A177-3AD203B41FA5}">
                      <a16:colId xmlns:a16="http://schemas.microsoft.com/office/drawing/2014/main" val="20000"/>
                    </a:ext>
                  </a:extLst>
                </a:gridCol>
                <a:gridCol w="1729752">
                  <a:extLst>
                    <a:ext uri="{9D8B030D-6E8A-4147-A177-3AD203B41FA5}">
                      <a16:colId xmlns:a16="http://schemas.microsoft.com/office/drawing/2014/main" val="20001"/>
                    </a:ext>
                  </a:extLst>
                </a:gridCol>
                <a:gridCol w="1512064">
                  <a:extLst>
                    <a:ext uri="{9D8B030D-6E8A-4147-A177-3AD203B41FA5}">
                      <a16:colId xmlns:a16="http://schemas.microsoft.com/office/drawing/2014/main" val="20002"/>
                    </a:ext>
                  </a:extLst>
                </a:gridCol>
                <a:gridCol w="1447099">
                  <a:extLst>
                    <a:ext uri="{9D8B030D-6E8A-4147-A177-3AD203B41FA5}">
                      <a16:colId xmlns:a16="http://schemas.microsoft.com/office/drawing/2014/main" val="20003"/>
                    </a:ext>
                  </a:extLst>
                </a:gridCol>
                <a:gridCol w="1501025">
                  <a:extLst>
                    <a:ext uri="{9D8B030D-6E8A-4147-A177-3AD203B41FA5}">
                      <a16:colId xmlns:a16="http://schemas.microsoft.com/office/drawing/2014/main" val="20004"/>
                    </a:ext>
                  </a:extLst>
                </a:gridCol>
                <a:gridCol w="1562892">
                  <a:extLst>
                    <a:ext uri="{9D8B030D-6E8A-4147-A177-3AD203B41FA5}">
                      <a16:colId xmlns:a16="http://schemas.microsoft.com/office/drawing/2014/main" val="20005"/>
                    </a:ext>
                  </a:extLst>
                </a:gridCol>
              </a:tblGrid>
              <a:tr h="587522">
                <a:tc>
                  <a:txBody>
                    <a:bodyPr/>
                    <a:lstStyle/>
                    <a:p>
                      <a:pPr algn="ctr" rtl="1">
                        <a:lnSpc>
                          <a:spcPct val="150000"/>
                        </a:lnSpc>
                      </a:pPr>
                      <a:r>
                        <a:rPr lang="fa-IR" sz="2000" dirty="0">
                          <a:cs typeface="B Titr" panose="00000700000000000000" pitchFamily="2" charset="-78"/>
                        </a:rPr>
                        <a:t>اندازه</a:t>
                      </a:r>
                      <a:endParaRPr lang="en-US" sz="2000" dirty="0">
                        <a:cs typeface="B Titr" panose="00000700000000000000" pitchFamily="2" charset="-78"/>
                      </a:endParaRPr>
                    </a:p>
                  </a:txBody>
                  <a:tcPr>
                    <a:solidFill>
                      <a:schemeClr val="tx2">
                        <a:lumMod val="50000"/>
                      </a:schemeClr>
                    </a:solidFill>
                  </a:tcPr>
                </a:tc>
                <a:tc>
                  <a:txBody>
                    <a:bodyPr/>
                    <a:lstStyle/>
                    <a:p>
                      <a:pPr algn="ctr" rtl="1">
                        <a:lnSpc>
                          <a:spcPct val="150000"/>
                        </a:lnSpc>
                      </a:pPr>
                      <a:r>
                        <a:rPr lang="fa-IR" sz="2000" dirty="0">
                          <a:cs typeface="B Titr" panose="00000700000000000000" pitchFamily="2" charset="-78"/>
                        </a:rPr>
                        <a:t>محتوی</a:t>
                      </a:r>
                      <a:endParaRPr lang="en-US" sz="2000" dirty="0">
                        <a:cs typeface="B Titr" panose="00000700000000000000" pitchFamily="2" charset="-78"/>
                      </a:endParaRPr>
                    </a:p>
                  </a:txBody>
                  <a:tcPr>
                    <a:solidFill>
                      <a:schemeClr val="tx2">
                        <a:lumMod val="50000"/>
                      </a:schemeClr>
                    </a:solidFill>
                  </a:tcPr>
                </a:tc>
                <a:tc>
                  <a:txBody>
                    <a:bodyPr/>
                    <a:lstStyle/>
                    <a:p>
                      <a:pPr algn="ctr" rtl="1">
                        <a:lnSpc>
                          <a:spcPct val="150000"/>
                        </a:lnSpc>
                      </a:pPr>
                      <a:r>
                        <a:rPr lang="fa-IR" sz="2000" dirty="0">
                          <a:cs typeface="B Titr" panose="00000700000000000000" pitchFamily="2" charset="-78"/>
                        </a:rPr>
                        <a:t>نوع داده</a:t>
                      </a:r>
                      <a:endParaRPr lang="en-US" sz="2000" dirty="0">
                        <a:cs typeface="B Titr" panose="00000700000000000000" pitchFamily="2" charset="-78"/>
                      </a:endParaRPr>
                    </a:p>
                  </a:txBody>
                  <a:tcPr>
                    <a:solidFill>
                      <a:schemeClr val="tx2">
                        <a:lumMod val="50000"/>
                      </a:schemeClr>
                    </a:solidFill>
                  </a:tcPr>
                </a:tc>
                <a:tc>
                  <a:txBody>
                    <a:bodyPr/>
                    <a:lstStyle/>
                    <a:p>
                      <a:pPr algn="ctr" rtl="1">
                        <a:lnSpc>
                          <a:spcPct val="150000"/>
                        </a:lnSpc>
                      </a:pPr>
                      <a:r>
                        <a:rPr lang="fa-IR" sz="2000" dirty="0">
                          <a:cs typeface="B Titr" panose="00000700000000000000" pitchFamily="2" charset="-78"/>
                        </a:rPr>
                        <a:t>اندازه</a:t>
                      </a:r>
                      <a:endParaRPr lang="en-US" sz="2000" dirty="0">
                        <a:cs typeface="B Titr" panose="00000700000000000000" pitchFamily="2" charset="-78"/>
                      </a:endParaRPr>
                    </a:p>
                  </a:txBody>
                  <a:tcPr>
                    <a:solidFill>
                      <a:schemeClr val="tx2">
                        <a:lumMod val="50000"/>
                      </a:schemeClr>
                    </a:solidFill>
                  </a:tcPr>
                </a:tc>
                <a:tc>
                  <a:txBody>
                    <a:bodyPr/>
                    <a:lstStyle/>
                    <a:p>
                      <a:pPr algn="ctr" rtl="1">
                        <a:lnSpc>
                          <a:spcPct val="150000"/>
                        </a:lnSpc>
                      </a:pPr>
                      <a:r>
                        <a:rPr lang="fa-IR" sz="2000" dirty="0">
                          <a:cs typeface="B Titr" panose="00000700000000000000" pitchFamily="2" charset="-78"/>
                        </a:rPr>
                        <a:t>محتوی</a:t>
                      </a:r>
                      <a:endParaRPr lang="en-US" sz="2000" dirty="0">
                        <a:cs typeface="B Titr" panose="00000700000000000000" pitchFamily="2" charset="-78"/>
                      </a:endParaRPr>
                    </a:p>
                  </a:txBody>
                  <a:tcPr>
                    <a:solidFill>
                      <a:schemeClr val="tx2">
                        <a:lumMod val="50000"/>
                      </a:schemeClr>
                    </a:solidFill>
                  </a:tcPr>
                </a:tc>
                <a:tc>
                  <a:txBody>
                    <a:bodyPr/>
                    <a:lstStyle/>
                    <a:p>
                      <a:pPr algn="ctr" rtl="1">
                        <a:lnSpc>
                          <a:spcPct val="150000"/>
                        </a:lnSpc>
                      </a:pPr>
                      <a:r>
                        <a:rPr lang="fa-IR" sz="2000" dirty="0">
                          <a:cs typeface="B Titr" panose="00000700000000000000" pitchFamily="2" charset="-78"/>
                        </a:rPr>
                        <a:t>نوع داده</a:t>
                      </a:r>
                      <a:endParaRPr lang="en-US" sz="2000" dirty="0">
                        <a:cs typeface="B Titr" panose="00000700000000000000" pitchFamily="2" charset="-78"/>
                      </a:endParaRPr>
                    </a:p>
                  </a:txBody>
                  <a:tcPr>
                    <a:solidFill>
                      <a:schemeClr val="tx2">
                        <a:lumMod val="50000"/>
                      </a:schemeClr>
                    </a:solidFill>
                  </a:tcPr>
                </a:tc>
                <a:extLst>
                  <a:ext uri="{0D108BD9-81ED-4DB2-BD59-A6C34878D82A}">
                    <a16:rowId xmlns:a16="http://schemas.microsoft.com/office/drawing/2014/main" val="10000"/>
                  </a:ext>
                </a:extLst>
              </a:tr>
              <a:tr h="587522">
                <a:tc>
                  <a:txBody>
                    <a:bodyPr/>
                    <a:lstStyle/>
                    <a:p>
                      <a:pPr algn="ctr" rtl="1"/>
                      <a:r>
                        <a:rPr lang="fa-IR" sz="2000" b="1" dirty="0">
                          <a:cs typeface="B Nazanin" panose="00000400000000000000" pitchFamily="2" charset="-78"/>
                        </a:rPr>
                        <a:t>32 بیت</a:t>
                      </a:r>
                      <a:endParaRPr lang="en-US" sz="2000" b="1" dirty="0">
                        <a:cs typeface="B Nazanin" panose="00000400000000000000" pitchFamily="2" charset="-78"/>
                      </a:endParaRPr>
                    </a:p>
                  </a:txBody>
                  <a:tcPr/>
                </a:tc>
                <a:tc>
                  <a:txBody>
                    <a:bodyPr/>
                    <a:lstStyle/>
                    <a:p>
                      <a:pPr algn="ctr" rtl="1"/>
                      <a:r>
                        <a:rPr lang="fa-IR" sz="2000" b="1" dirty="0">
                          <a:cs typeface="B Nazanin" panose="00000400000000000000" pitchFamily="2" charset="-78"/>
                        </a:rPr>
                        <a:t>عدد اعشاری</a:t>
                      </a:r>
                      <a:endParaRPr lang="en-US" sz="2000" b="1" dirty="0">
                        <a:cs typeface="B Nazanin" panose="00000400000000000000" pitchFamily="2" charset="-78"/>
                      </a:endParaRPr>
                    </a:p>
                  </a:txBody>
                  <a:tcPr/>
                </a:tc>
                <a:tc>
                  <a:txBody>
                    <a:bodyPr/>
                    <a:lstStyle/>
                    <a:p>
                      <a:pPr algn="ctr"/>
                      <a:r>
                        <a:rPr lang="en-US" sz="2000" b="1" dirty="0"/>
                        <a:t>float</a:t>
                      </a:r>
                    </a:p>
                  </a:txBody>
                  <a:tcPr/>
                </a:tc>
                <a:tc>
                  <a:txBody>
                    <a:bodyPr/>
                    <a:lstStyle/>
                    <a:p>
                      <a:pPr algn="ctr" rtl="1"/>
                      <a:r>
                        <a:rPr lang="fa-IR" sz="2000" b="1" dirty="0">
                          <a:cs typeface="B Nazanin" panose="00000400000000000000" pitchFamily="2" charset="-78"/>
                        </a:rPr>
                        <a:t>8 بیت</a:t>
                      </a:r>
                      <a:endParaRPr lang="en-US" sz="2000" b="1" dirty="0">
                        <a:cs typeface="B Nazanin" panose="00000400000000000000" pitchFamily="2" charset="-78"/>
                      </a:endParaRPr>
                    </a:p>
                  </a:txBody>
                  <a:tcPr/>
                </a:tc>
                <a:tc>
                  <a:txBody>
                    <a:bodyPr/>
                    <a:lstStyle/>
                    <a:p>
                      <a:pPr algn="ctr" rtl="1"/>
                      <a:r>
                        <a:rPr lang="fa-IR" sz="2000" b="1" dirty="0">
                          <a:cs typeface="B Nazanin" panose="00000400000000000000" pitchFamily="2" charset="-78"/>
                        </a:rPr>
                        <a:t>داده منطقی</a:t>
                      </a:r>
                      <a:endParaRPr lang="en-US" sz="2000" b="1" dirty="0">
                        <a:cs typeface="B Nazanin" panose="00000400000000000000" pitchFamily="2" charset="-78"/>
                      </a:endParaRPr>
                    </a:p>
                  </a:txBody>
                  <a:tcPr/>
                </a:tc>
                <a:tc>
                  <a:txBody>
                    <a:bodyPr/>
                    <a:lstStyle/>
                    <a:p>
                      <a:pPr algn="ctr"/>
                      <a:r>
                        <a:rPr lang="en-US" sz="2000" b="1" dirty="0"/>
                        <a:t>boolean</a:t>
                      </a:r>
                    </a:p>
                  </a:txBody>
                  <a:tcPr/>
                </a:tc>
                <a:extLst>
                  <a:ext uri="{0D108BD9-81ED-4DB2-BD59-A6C34878D82A}">
                    <a16:rowId xmlns:a16="http://schemas.microsoft.com/office/drawing/2014/main" val="10001"/>
                  </a:ext>
                </a:extLst>
              </a:tr>
              <a:tr h="587522">
                <a:tc>
                  <a:txBody>
                    <a:bodyPr/>
                    <a:lstStyle/>
                    <a:p>
                      <a:pPr algn="ctr" rtl="1"/>
                      <a:r>
                        <a:rPr lang="fa-IR" sz="2000" b="1" dirty="0">
                          <a:cs typeface="B Nazanin" panose="00000400000000000000" pitchFamily="2" charset="-78"/>
                        </a:rPr>
                        <a:t>64 بیت</a:t>
                      </a:r>
                      <a:endParaRPr lang="en-US" sz="2000" b="1" dirty="0">
                        <a:cs typeface="B Nazanin" panose="00000400000000000000" pitchFamily="2" charset="-78"/>
                      </a:endParaRPr>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fa-IR" sz="2000" b="1" dirty="0">
                          <a:cs typeface="B Nazanin" panose="00000400000000000000" pitchFamily="2" charset="-78"/>
                        </a:rPr>
                        <a:t>عدد اعشاری</a:t>
                      </a:r>
                      <a:endParaRPr lang="en-US" sz="2000" b="1" dirty="0">
                        <a:cs typeface="B Nazanin" panose="00000400000000000000" pitchFamily="2" charset="-78"/>
                      </a:endParaRPr>
                    </a:p>
                  </a:txBody>
                  <a:tcPr/>
                </a:tc>
                <a:tc>
                  <a:txBody>
                    <a:bodyPr/>
                    <a:lstStyle/>
                    <a:p>
                      <a:pPr algn="ctr"/>
                      <a:r>
                        <a:rPr lang="en-US" sz="2000" b="1" dirty="0"/>
                        <a:t>double</a:t>
                      </a:r>
                    </a:p>
                  </a:txBody>
                  <a:tcPr/>
                </a:tc>
                <a:tc>
                  <a:txBody>
                    <a:bodyPr/>
                    <a:lstStyle/>
                    <a:p>
                      <a:pPr algn="ctr" rtl="1"/>
                      <a:r>
                        <a:rPr lang="fa-IR" sz="2000" b="1" dirty="0">
                          <a:cs typeface="B Nazanin" panose="00000400000000000000" pitchFamily="2" charset="-78"/>
                        </a:rPr>
                        <a:t>8 بیت</a:t>
                      </a:r>
                      <a:endParaRPr lang="en-US" sz="2000" b="1" dirty="0">
                        <a:cs typeface="B Nazanin" panose="00000400000000000000" pitchFamily="2" charset="-78"/>
                      </a:endParaRPr>
                    </a:p>
                  </a:txBody>
                  <a:tcPr/>
                </a:tc>
                <a:tc>
                  <a:txBody>
                    <a:bodyPr/>
                    <a:lstStyle/>
                    <a:p>
                      <a:pPr algn="ctr" rtl="1"/>
                      <a:r>
                        <a:rPr lang="fa-IR" sz="2000" b="1" dirty="0">
                          <a:cs typeface="B Nazanin" panose="00000400000000000000" pitchFamily="2" charset="-78"/>
                        </a:rPr>
                        <a:t>عدد</a:t>
                      </a:r>
                      <a:r>
                        <a:rPr lang="fa-IR" sz="2000" b="1" baseline="0" dirty="0">
                          <a:cs typeface="B Nazanin" panose="00000400000000000000" pitchFamily="2" charset="-78"/>
                        </a:rPr>
                        <a:t> صحیح</a:t>
                      </a:r>
                      <a:endParaRPr lang="en-US" sz="2000" b="1" dirty="0">
                        <a:cs typeface="B Nazanin" panose="00000400000000000000" pitchFamily="2" charset="-78"/>
                      </a:endParaRPr>
                    </a:p>
                  </a:txBody>
                  <a:tcPr/>
                </a:tc>
                <a:tc>
                  <a:txBody>
                    <a:bodyPr/>
                    <a:lstStyle/>
                    <a:p>
                      <a:pPr algn="ctr"/>
                      <a:r>
                        <a:rPr lang="en-US" sz="2000" b="1" dirty="0"/>
                        <a:t>byte</a:t>
                      </a:r>
                    </a:p>
                  </a:txBody>
                  <a:tcPr/>
                </a:tc>
                <a:extLst>
                  <a:ext uri="{0D108BD9-81ED-4DB2-BD59-A6C34878D82A}">
                    <a16:rowId xmlns:a16="http://schemas.microsoft.com/office/drawing/2014/main" val="10002"/>
                  </a:ext>
                </a:extLst>
              </a:tr>
              <a:tr h="587522">
                <a:tc>
                  <a:txBody>
                    <a:bodyPr/>
                    <a:lstStyle/>
                    <a:p>
                      <a:pPr algn="ctr" rtl="1"/>
                      <a:r>
                        <a:rPr lang="fa-IR" sz="2000" b="1" dirty="0">
                          <a:cs typeface="B Nazanin" panose="00000400000000000000" pitchFamily="2" charset="-78"/>
                        </a:rPr>
                        <a:t>16 بیت</a:t>
                      </a:r>
                      <a:endParaRPr lang="en-US" sz="2000" b="1" dirty="0">
                        <a:cs typeface="B Nazanin" panose="00000400000000000000" pitchFamily="2" charset="-78"/>
                      </a:endParaRPr>
                    </a:p>
                  </a:txBody>
                  <a:tcPr/>
                </a:tc>
                <a:tc>
                  <a:txBody>
                    <a:bodyPr/>
                    <a:lstStyle/>
                    <a:p>
                      <a:pPr algn="ctr" rtl="1"/>
                      <a:r>
                        <a:rPr lang="fa-IR" sz="2000" b="1" dirty="0">
                          <a:cs typeface="B Nazanin" panose="00000400000000000000" pitchFamily="2" charset="-78"/>
                        </a:rPr>
                        <a:t>کاراکتر</a:t>
                      </a:r>
                      <a:endParaRPr lang="en-US" sz="2000" b="1" dirty="0">
                        <a:cs typeface="B Nazanin" panose="00000400000000000000" pitchFamily="2" charset="-78"/>
                      </a:endParaRPr>
                    </a:p>
                  </a:txBody>
                  <a:tcPr/>
                </a:tc>
                <a:tc>
                  <a:txBody>
                    <a:bodyPr/>
                    <a:lstStyle/>
                    <a:p>
                      <a:pPr algn="ctr"/>
                      <a:r>
                        <a:rPr lang="en-US" sz="2000" b="1" dirty="0"/>
                        <a:t>char</a:t>
                      </a:r>
                    </a:p>
                  </a:txBody>
                  <a:tcPr/>
                </a:tc>
                <a:tc>
                  <a:txBody>
                    <a:bodyPr/>
                    <a:lstStyle/>
                    <a:p>
                      <a:pPr algn="ctr" rtl="1"/>
                      <a:r>
                        <a:rPr lang="fa-IR" sz="2000" b="1" dirty="0">
                          <a:cs typeface="B Nazanin" panose="00000400000000000000" pitchFamily="2" charset="-78"/>
                        </a:rPr>
                        <a:t>16 بیت</a:t>
                      </a:r>
                      <a:endParaRPr lang="en-US" sz="2000" b="1" dirty="0">
                        <a:cs typeface="B Nazanin" panose="00000400000000000000" pitchFamily="2" charset="-78"/>
                      </a:endParaRPr>
                    </a:p>
                  </a:txBody>
                  <a:tcPr/>
                </a:tc>
                <a:tc>
                  <a:txBody>
                    <a:bodyPr/>
                    <a:lstStyle/>
                    <a:p>
                      <a:pPr algn="ctr" rtl="1"/>
                      <a:r>
                        <a:rPr lang="fa-IR" sz="2000" b="1" dirty="0">
                          <a:cs typeface="B Nazanin" panose="00000400000000000000" pitchFamily="2" charset="-78"/>
                        </a:rPr>
                        <a:t>عدد</a:t>
                      </a:r>
                      <a:r>
                        <a:rPr lang="fa-IR" sz="2000" b="1" baseline="0" dirty="0">
                          <a:cs typeface="B Nazanin" panose="00000400000000000000" pitchFamily="2" charset="-78"/>
                        </a:rPr>
                        <a:t> صحیح</a:t>
                      </a:r>
                      <a:endParaRPr lang="en-US" sz="2000" b="1" dirty="0">
                        <a:cs typeface="B Nazanin" panose="00000400000000000000" pitchFamily="2" charset="-78"/>
                      </a:endParaRPr>
                    </a:p>
                  </a:txBody>
                  <a:tcPr/>
                </a:tc>
                <a:tc>
                  <a:txBody>
                    <a:bodyPr/>
                    <a:lstStyle/>
                    <a:p>
                      <a:pPr algn="ctr"/>
                      <a:r>
                        <a:rPr lang="en-US" sz="2000" b="1" dirty="0"/>
                        <a:t>short</a:t>
                      </a:r>
                    </a:p>
                  </a:txBody>
                  <a:tcPr/>
                </a:tc>
                <a:extLst>
                  <a:ext uri="{0D108BD9-81ED-4DB2-BD59-A6C34878D82A}">
                    <a16:rowId xmlns:a16="http://schemas.microsoft.com/office/drawing/2014/main" val="10003"/>
                  </a:ext>
                </a:extLst>
              </a:tr>
              <a:tr h="587522">
                <a:tc>
                  <a:txBody>
                    <a:bodyPr/>
                    <a:lstStyle/>
                    <a:p>
                      <a:pPr algn="ctr" rtl="1"/>
                      <a:r>
                        <a:rPr lang="fa-IR" sz="2000" b="1" dirty="0">
                          <a:cs typeface="B Nazanin" panose="00000400000000000000" pitchFamily="2" charset="-78"/>
                        </a:rPr>
                        <a:t>-----</a:t>
                      </a:r>
                      <a:endParaRPr lang="en-US" sz="2000" b="1" dirty="0">
                        <a:cs typeface="B Nazanin" panose="00000400000000000000" pitchFamily="2" charset="-78"/>
                      </a:endParaRPr>
                    </a:p>
                  </a:txBody>
                  <a:tcPr/>
                </a:tc>
                <a:tc>
                  <a:txBody>
                    <a:bodyPr/>
                    <a:lstStyle/>
                    <a:p>
                      <a:pPr algn="ctr" rtl="1"/>
                      <a:r>
                        <a:rPr lang="fa-IR" sz="2000" b="1" dirty="0">
                          <a:cs typeface="B Nazanin" panose="00000400000000000000" pitchFamily="2" charset="-78"/>
                        </a:rPr>
                        <a:t>رشته</a:t>
                      </a:r>
                      <a:endParaRPr lang="en-US" sz="2000" b="1" dirty="0">
                        <a:cs typeface="B Nazanin" panose="00000400000000000000" pitchFamily="2" charset="-78"/>
                      </a:endParaRPr>
                    </a:p>
                  </a:txBody>
                  <a:tcPr/>
                </a:tc>
                <a:tc>
                  <a:txBody>
                    <a:bodyPr/>
                    <a:lstStyle/>
                    <a:p>
                      <a:pPr algn="ctr"/>
                      <a:r>
                        <a:rPr lang="en-US" sz="2000" b="1" dirty="0"/>
                        <a:t>string</a:t>
                      </a:r>
                    </a:p>
                  </a:txBody>
                  <a:tcPr/>
                </a:tc>
                <a:tc>
                  <a:txBody>
                    <a:bodyPr/>
                    <a:lstStyle/>
                    <a:p>
                      <a:pPr algn="ctr" rtl="1"/>
                      <a:r>
                        <a:rPr lang="fa-IR" sz="2000" b="1" dirty="0">
                          <a:cs typeface="B Nazanin" panose="00000400000000000000" pitchFamily="2" charset="-78"/>
                        </a:rPr>
                        <a:t>32 بیت</a:t>
                      </a:r>
                      <a:endParaRPr lang="en-US" sz="2000" b="1" dirty="0">
                        <a:cs typeface="B Nazanin" panose="00000400000000000000" pitchFamily="2" charset="-78"/>
                      </a:endParaRPr>
                    </a:p>
                  </a:txBody>
                  <a:tcPr/>
                </a:tc>
                <a:tc>
                  <a:txBody>
                    <a:bodyPr/>
                    <a:lstStyle/>
                    <a:p>
                      <a:pPr algn="ctr" rtl="1"/>
                      <a:r>
                        <a:rPr lang="fa-IR" sz="2000" b="1" dirty="0">
                          <a:cs typeface="B Nazanin" panose="00000400000000000000" pitchFamily="2" charset="-78"/>
                        </a:rPr>
                        <a:t>عدد</a:t>
                      </a:r>
                      <a:r>
                        <a:rPr lang="fa-IR" sz="2000" b="1" baseline="0" dirty="0">
                          <a:cs typeface="B Nazanin" panose="00000400000000000000" pitchFamily="2" charset="-78"/>
                        </a:rPr>
                        <a:t> صحیح</a:t>
                      </a:r>
                      <a:endParaRPr lang="en-US" sz="2000" b="1" dirty="0">
                        <a:cs typeface="B Nazanin" panose="00000400000000000000" pitchFamily="2" charset="-78"/>
                      </a:endParaRPr>
                    </a:p>
                  </a:txBody>
                  <a:tcPr/>
                </a:tc>
                <a:tc>
                  <a:txBody>
                    <a:bodyPr/>
                    <a:lstStyle/>
                    <a:p>
                      <a:pPr algn="ctr"/>
                      <a:r>
                        <a:rPr lang="en-US" sz="2000" b="1" dirty="0" err="1"/>
                        <a:t>int</a:t>
                      </a:r>
                      <a:endParaRPr lang="en-US" sz="2000" b="1" dirty="0"/>
                    </a:p>
                  </a:txBody>
                  <a:tcPr/>
                </a:tc>
                <a:extLst>
                  <a:ext uri="{0D108BD9-81ED-4DB2-BD59-A6C34878D82A}">
                    <a16:rowId xmlns:a16="http://schemas.microsoft.com/office/drawing/2014/main" val="10004"/>
                  </a:ext>
                </a:extLst>
              </a:tr>
              <a:tr h="587522">
                <a:tc>
                  <a:txBody>
                    <a:bodyPr/>
                    <a:lstStyle/>
                    <a:p>
                      <a:pPr algn="ctr" rtl="1"/>
                      <a:endParaRPr lang="en-US" sz="2000" dirty="0">
                        <a:cs typeface="B Nazanin" panose="00000400000000000000" pitchFamily="2" charset="-78"/>
                      </a:endParaRPr>
                    </a:p>
                  </a:txBody>
                  <a:tcPr/>
                </a:tc>
                <a:tc>
                  <a:txBody>
                    <a:bodyPr/>
                    <a:lstStyle/>
                    <a:p>
                      <a:pPr algn="ctr" rtl="1"/>
                      <a:endParaRPr lang="en-US" sz="2000" dirty="0">
                        <a:cs typeface="B Nazanin" panose="00000400000000000000" pitchFamily="2" charset="-78"/>
                      </a:endParaRPr>
                    </a:p>
                  </a:txBody>
                  <a:tcPr/>
                </a:tc>
                <a:tc>
                  <a:txBody>
                    <a:bodyPr/>
                    <a:lstStyle/>
                    <a:p>
                      <a:pPr algn="ctr"/>
                      <a:endParaRPr lang="en-US" sz="2000" dirty="0"/>
                    </a:p>
                  </a:txBody>
                  <a:tcPr/>
                </a:tc>
                <a:tc>
                  <a:txBody>
                    <a:bodyPr/>
                    <a:lstStyle/>
                    <a:p>
                      <a:pPr algn="ctr" rtl="1"/>
                      <a:r>
                        <a:rPr lang="fa-IR" sz="2000" b="1" dirty="0">
                          <a:cs typeface="B Nazanin" panose="00000400000000000000" pitchFamily="2" charset="-78"/>
                        </a:rPr>
                        <a:t>64 بیت</a:t>
                      </a:r>
                      <a:endParaRPr lang="en-US" sz="2000" b="1" dirty="0">
                        <a:cs typeface="B Nazanin" panose="00000400000000000000" pitchFamily="2" charset="-78"/>
                      </a:endParaRPr>
                    </a:p>
                  </a:txBody>
                  <a:tcPr/>
                </a:tc>
                <a:tc>
                  <a:txBody>
                    <a:bodyPr/>
                    <a:lstStyle/>
                    <a:p>
                      <a:pPr algn="ctr" rtl="1"/>
                      <a:r>
                        <a:rPr lang="fa-IR" sz="2000" b="1" dirty="0">
                          <a:cs typeface="B Nazanin" panose="00000400000000000000" pitchFamily="2" charset="-78"/>
                        </a:rPr>
                        <a:t>عدد</a:t>
                      </a:r>
                      <a:r>
                        <a:rPr lang="fa-IR" sz="2000" b="1" baseline="0" dirty="0">
                          <a:cs typeface="B Nazanin" panose="00000400000000000000" pitchFamily="2" charset="-78"/>
                        </a:rPr>
                        <a:t> صحیح</a:t>
                      </a:r>
                      <a:endParaRPr lang="en-US" sz="2000" b="1" dirty="0">
                        <a:cs typeface="B Nazanin" panose="00000400000000000000" pitchFamily="2" charset="-78"/>
                      </a:endParaRPr>
                    </a:p>
                  </a:txBody>
                  <a:tcPr/>
                </a:tc>
                <a:tc>
                  <a:txBody>
                    <a:bodyPr/>
                    <a:lstStyle/>
                    <a:p>
                      <a:pPr algn="ctr"/>
                      <a:r>
                        <a:rPr lang="en-US" sz="2000" b="1" dirty="0"/>
                        <a:t>long</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5411079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دستورات زبان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CQL</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291" name="Rectangle 290">
            <a:extLst>
              <a:ext uri="{FF2B5EF4-FFF2-40B4-BE49-F238E27FC236}">
                <a16:creationId xmlns:a16="http://schemas.microsoft.com/office/drawing/2014/main" id="{CD8D19BD-5893-4669-9410-DCF93313E734}"/>
              </a:ext>
            </a:extLst>
          </p:cNvPr>
          <p:cNvSpPr/>
          <p:nvPr/>
        </p:nvSpPr>
        <p:spPr>
          <a:xfrm>
            <a:off x="8217900" y="4664165"/>
            <a:ext cx="2241158" cy="523220"/>
          </a:xfrm>
          <a:prstGeom prst="rect">
            <a:avLst/>
          </a:prstGeom>
          <a:gradFill>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gradFill>
        </p:spPr>
        <p:txBody>
          <a:bodyPr wrap="square">
            <a:spAutoFit/>
          </a:bodyPr>
          <a:lstStyle/>
          <a:p>
            <a:pPr algn="ctr" rtl="1"/>
            <a:r>
              <a:rPr lang="en-US" sz="28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Where</a:t>
            </a:r>
            <a:endParaRPr lang="en-US" sz="4400" b="1" dirty="0">
              <a:solidFill>
                <a:schemeClr val="accent1">
                  <a:lumMod val="50000"/>
                </a:schemeClr>
              </a:solidFill>
              <a:cs typeface="B Nazanin" panose="00000400000000000000" pitchFamily="2" charset="-78"/>
            </a:endParaRPr>
          </a:p>
        </p:txBody>
      </p:sp>
      <p:sp>
        <p:nvSpPr>
          <p:cNvPr id="292" name="Rectangle 291">
            <a:extLst>
              <a:ext uri="{FF2B5EF4-FFF2-40B4-BE49-F238E27FC236}">
                <a16:creationId xmlns:a16="http://schemas.microsoft.com/office/drawing/2014/main" id="{293F366E-1EBD-4CF3-86C8-5D5AB3424F00}"/>
              </a:ext>
            </a:extLst>
          </p:cNvPr>
          <p:cNvSpPr/>
          <p:nvPr/>
        </p:nvSpPr>
        <p:spPr>
          <a:xfrm>
            <a:off x="2363848" y="2493240"/>
            <a:ext cx="2312420" cy="523220"/>
          </a:xfrm>
          <a:prstGeom prst="rect">
            <a:avLst/>
          </a:prstGeom>
          <a:gradFill>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gradFill>
        </p:spPr>
        <p:txBody>
          <a:bodyPr wrap="square">
            <a:spAutoFit/>
          </a:bodyPr>
          <a:lstStyle/>
          <a:p>
            <a:pPr algn="ctr" rtl="1"/>
            <a:r>
              <a:rPr lang="en-US" sz="28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Remove</a:t>
            </a:r>
            <a:endParaRPr lang="en-US" sz="4400" b="1" dirty="0">
              <a:solidFill>
                <a:schemeClr val="accent1">
                  <a:lumMod val="50000"/>
                </a:schemeClr>
              </a:solidFill>
              <a:cs typeface="B Nazanin" panose="00000400000000000000" pitchFamily="2" charset="-78"/>
            </a:endParaRPr>
          </a:p>
        </p:txBody>
      </p:sp>
      <p:grpSp>
        <p:nvGrpSpPr>
          <p:cNvPr id="293" name="Group 292">
            <a:extLst>
              <a:ext uri="{FF2B5EF4-FFF2-40B4-BE49-F238E27FC236}">
                <a16:creationId xmlns:a16="http://schemas.microsoft.com/office/drawing/2014/main" id="{70A00ECA-272E-4F61-88C8-58CF9A6636F2}"/>
              </a:ext>
            </a:extLst>
          </p:cNvPr>
          <p:cNvGrpSpPr/>
          <p:nvPr/>
        </p:nvGrpSpPr>
        <p:grpSpPr>
          <a:xfrm>
            <a:off x="11223130" y="1104529"/>
            <a:ext cx="441083" cy="787976"/>
            <a:chOff x="1520120" y="1250396"/>
            <a:chExt cx="1147674" cy="1442031"/>
          </a:xfrm>
        </p:grpSpPr>
        <p:sp>
          <p:nvSpPr>
            <p:cNvPr id="294" name="Freeform 5">
              <a:hlinkClick r:id="rId11" action="ppaction://hlinksldjump"/>
              <a:extLst>
                <a:ext uri="{FF2B5EF4-FFF2-40B4-BE49-F238E27FC236}">
                  <a16:creationId xmlns:a16="http://schemas.microsoft.com/office/drawing/2014/main" id="{81A70CB9-540A-4492-9AFE-918515DA655A}"/>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tx2">
                  <a:lumMod val="50000"/>
                </a:schemeClr>
              </a:solidFill>
            </a:ln>
          </p:spPr>
          <p:txBody>
            <a:bodyPr vert="horz" wrap="square" lIns="91440" tIns="45720" rIns="91440" bIns="45720" numCol="1" anchor="t" anchorCtr="0" compatLnSpc="1">
              <a:prstTxWarp prst="textNoShape">
                <a:avLst/>
              </a:prstTxWarp>
            </a:bodyPr>
            <a:lstStyle/>
            <a:p>
              <a:pPr algn="ctr"/>
              <a:endParaRPr lang="en-US" dirty="0">
                <a:solidFill>
                  <a:prstClr val="black">
                    <a:lumMod val="85000"/>
                    <a:lumOff val="15000"/>
                  </a:prstClr>
                </a:solidFill>
              </a:endParaRPr>
            </a:p>
          </p:txBody>
        </p:sp>
        <p:sp>
          <p:nvSpPr>
            <p:cNvPr id="295" name="TextBox 294">
              <a:extLst>
                <a:ext uri="{FF2B5EF4-FFF2-40B4-BE49-F238E27FC236}">
                  <a16:creationId xmlns:a16="http://schemas.microsoft.com/office/drawing/2014/main" id="{342B96EE-EEC4-4037-847C-A5296A41053A}"/>
                </a:ext>
              </a:extLst>
            </p:cNvPr>
            <p:cNvSpPr txBox="1"/>
            <p:nvPr/>
          </p:nvSpPr>
          <p:spPr>
            <a:xfrm>
              <a:off x="1520120" y="1250396"/>
              <a:ext cx="629140" cy="696979"/>
            </a:xfrm>
            <a:prstGeom prst="rect">
              <a:avLst/>
            </a:prstGeom>
            <a:noFill/>
            <a:ln>
              <a:noFill/>
            </a:ln>
          </p:spPr>
          <p:txBody>
            <a:bodyPr wrap="none" rtlCol="0">
              <a:spAutoFit/>
            </a:bodyPr>
            <a:lstStyle/>
            <a:p>
              <a:pPr algn="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1</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296" name="Freeform 9">
            <a:extLst>
              <a:ext uri="{FF2B5EF4-FFF2-40B4-BE49-F238E27FC236}">
                <a16:creationId xmlns:a16="http://schemas.microsoft.com/office/drawing/2014/main" id="{34501EE6-2F89-489D-B18F-2A0E2E628435}"/>
              </a:ext>
            </a:extLst>
          </p:cNvPr>
          <p:cNvSpPr>
            <a:spLocks/>
          </p:cNvSpPr>
          <p:nvPr/>
        </p:nvSpPr>
        <p:spPr bwMode="auto">
          <a:xfrm flipH="1">
            <a:off x="10470768" y="1392358"/>
            <a:ext cx="744755" cy="492427"/>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2">
              <a:lumMod val="50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297" name="Group 296">
            <a:extLst>
              <a:ext uri="{FF2B5EF4-FFF2-40B4-BE49-F238E27FC236}">
                <a16:creationId xmlns:a16="http://schemas.microsoft.com/office/drawing/2014/main" id="{A23694F6-D049-4E70-9391-319C85C3B83B}"/>
              </a:ext>
            </a:extLst>
          </p:cNvPr>
          <p:cNvGrpSpPr/>
          <p:nvPr/>
        </p:nvGrpSpPr>
        <p:grpSpPr>
          <a:xfrm>
            <a:off x="11215523" y="2291089"/>
            <a:ext cx="459371" cy="698431"/>
            <a:chOff x="1472534" y="1280233"/>
            <a:chExt cx="1195260" cy="1412194"/>
          </a:xfrm>
        </p:grpSpPr>
        <p:sp>
          <p:nvSpPr>
            <p:cNvPr id="298" name="Freeform 5">
              <a:extLst>
                <a:ext uri="{FF2B5EF4-FFF2-40B4-BE49-F238E27FC236}">
                  <a16:creationId xmlns:a16="http://schemas.microsoft.com/office/drawing/2014/main" id="{D6022443-73BD-48D9-8CEB-E2F5E47DE189}"/>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tx2">
                  <a:lumMod val="50000"/>
                </a:schemeClr>
              </a:solidFill>
            </a:ln>
          </p:spPr>
          <p:txBody>
            <a:bodyPr vert="horz" wrap="square" lIns="91440" tIns="45720" rIns="91440" bIns="45720" numCol="1" anchor="t" anchorCtr="0" compatLnSpc="1">
              <a:prstTxWarp prst="textNoShape">
                <a:avLst/>
              </a:prstTxWarp>
            </a:bodyPr>
            <a:lstStyle/>
            <a:p>
              <a:endParaRPr lang="en-US" dirty="0">
                <a:solidFill>
                  <a:prstClr val="black">
                    <a:lumMod val="85000"/>
                    <a:lumOff val="15000"/>
                  </a:prstClr>
                </a:solidFill>
              </a:endParaRPr>
            </a:p>
          </p:txBody>
        </p:sp>
        <p:sp>
          <p:nvSpPr>
            <p:cNvPr id="299" name="TextBox 298">
              <a:extLst>
                <a:ext uri="{FF2B5EF4-FFF2-40B4-BE49-F238E27FC236}">
                  <a16:creationId xmlns:a16="http://schemas.microsoft.com/office/drawing/2014/main" id="{1B60E09B-74AB-4953-9C47-4C51A2979406}"/>
                </a:ext>
              </a:extLst>
            </p:cNvPr>
            <p:cNvSpPr txBox="1"/>
            <p:nvPr/>
          </p:nvSpPr>
          <p:spPr>
            <a:xfrm>
              <a:off x="1472534" y="1280233"/>
              <a:ext cx="677986" cy="684540"/>
            </a:xfrm>
            <a:prstGeom prst="rect">
              <a:avLst/>
            </a:prstGeom>
            <a:noFill/>
            <a:ln>
              <a:noFill/>
            </a:ln>
          </p:spPr>
          <p:txBody>
            <a:bodyPr wrap="none" rtlCol="0">
              <a:spAutoFit/>
            </a:bodyPr>
            <a:lstStyle/>
            <a:p>
              <a:pPr algn="ct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2</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grpSp>
        <p:nvGrpSpPr>
          <p:cNvPr id="300" name="Group 299">
            <a:extLst>
              <a:ext uri="{FF2B5EF4-FFF2-40B4-BE49-F238E27FC236}">
                <a16:creationId xmlns:a16="http://schemas.microsoft.com/office/drawing/2014/main" id="{ABD12D90-FC86-41EE-A8B3-ECEBA589233B}"/>
              </a:ext>
            </a:extLst>
          </p:cNvPr>
          <p:cNvGrpSpPr/>
          <p:nvPr/>
        </p:nvGrpSpPr>
        <p:grpSpPr>
          <a:xfrm>
            <a:off x="11195827" y="3406068"/>
            <a:ext cx="474848" cy="701227"/>
            <a:chOff x="1432265" y="1274579"/>
            <a:chExt cx="1235529" cy="1417848"/>
          </a:xfrm>
        </p:grpSpPr>
        <p:sp>
          <p:nvSpPr>
            <p:cNvPr id="301" name="Freeform 5">
              <a:extLst>
                <a:ext uri="{FF2B5EF4-FFF2-40B4-BE49-F238E27FC236}">
                  <a16:creationId xmlns:a16="http://schemas.microsoft.com/office/drawing/2014/main" id="{BD0F6F4B-D7DE-4D66-8B58-38AACE213497}"/>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tx2">
                  <a:lumMod val="50000"/>
                </a:schemeClr>
              </a:solidFill>
            </a:ln>
          </p:spPr>
          <p:txBody>
            <a:bodyPr vert="horz" wrap="square" lIns="91440" tIns="45720" rIns="91440" bIns="45720" numCol="1" anchor="t" anchorCtr="0" compatLnSpc="1">
              <a:prstTxWarp prst="textNoShape">
                <a:avLst/>
              </a:prstTxWarp>
            </a:bodyPr>
            <a:lstStyle/>
            <a:p>
              <a:endParaRPr lang="en-US" dirty="0">
                <a:solidFill>
                  <a:prstClr val="black">
                    <a:lumMod val="85000"/>
                    <a:lumOff val="15000"/>
                  </a:prstClr>
                </a:solidFill>
              </a:endParaRPr>
            </a:p>
          </p:txBody>
        </p:sp>
        <p:sp>
          <p:nvSpPr>
            <p:cNvPr id="302" name="TextBox 301">
              <a:extLst>
                <a:ext uri="{FF2B5EF4-FFF2-40B4-BE49-F238E27FC236}">
                  <a16:creationId xmlns:a16="http://schemas.microsoft.com/office/drawing/2014/main" id="{924FF2A2-E363-4490-AC59-69891CB2D77F}"/>
                </a:ext>
              </a:extLst>
            </p:cNvPr>
            <p:cNvSpPr txBox="1"/>
            <p:nvPr/>
          </p:nvSpPr>
          <p:spPr>
            <a:xfrm>
              <a:off x="1432265" y="1274579"/>
              <a:ext cx="726830" cy="684540"/>
            </a:xfrm>
            <a:prstGeom prst="rect">
              <a:avLst/>
            </a:prstGeom>
            <a:noFill/>
            <a:ln>
              <a:noFill/>
            </a:ln>
          </p:spPr>
          <p:txBody>
            <a:bodyPr wrap="none" rtlCol="0">
              <a:spAutoFit/>
            </a:bodyPr>
            <a:lstStyle/>
            <a:p>
              <a:pPr algn="ct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3</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grpSp>
        <p:nvGrpSpPr>
          <p:cNvPr id="303" name="Group 302">
            <a:extLst>
              <a:ext uri="{FF2B5EF4-FFF2-40B4-BE49-F238E27FC236}">
                <a16:creationId xmlns:a16="http://schemas.microsoft.com/office/drawing/2014/main" id="{A2D2EF1F-DDF3-4EDF-8437-D77906E29C80}"/>
              </a:ext>
            </a:extLst>
          </p:cNvPr>
          <p:cNvGrpSpPr/>
          <p:nvPr/>
        </p:nvGrpSpPr>
        <p:grpSpPr>
          <a:xfrm>
            <a:off x="11172377" y="4483613"/>
            <a:ext cx="485525" cy="673283"/>
            <a:chOff x="1404482" y="1331081"/>
            <a:chExt cx="1263312" cy="1361346"/>
          </a:xfrm>
        </p:grpSpPr>
        <p:sp>
          <p:nvSpPr>
            <p:cNvPr id="304" name="Freeform 5">
              <a:extLst>
                <a:ext uri="{FF2B5EF4-FFF2-40B4-BE49-F238E27FC236}">
                  <a16:creationId xmlns:a16="http://schemas.microsoft.com/office/drawing/2014/main" id="{9CDC1DAA-8B64-48EA-BF0A-76DCC2119449}"/>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tx2">
                  <a:lumMod val="50000"/>
                </a:schemeClr>
              </a:solidFill>
            </a:ln>
          </p:spPr>
          <p:txBody>
            <a:bodyPr vert="horz" wrap="square" lIns="91440" tIns="45720" rIns="91440" bIns="45720" numCol="1" anchor="t" anchorCtr="0" compatLnSpc="1">
              <a:prstTxWarp prst="textNoShape">
                <a:avLst/>
              </a:prstTxWarp>
            </a:bodyPr>
            <a:lstStyle/>
            <a:p>
              <a:endParaRPr lang="en-US" dirty="0">
                <a:solidFill>
                  <a:prstClr val="black">
                    <a:lumMod val="85000"/>
                    <a:lumOff val="15000"/>
                  </a:prstClr>
                </a:solidFill>
              </a:endParaRPr>
            </a:p>
          </p:txBody>
        </p:sp>
        <p:sp>
          <p:nvSpPr>
            <p:cNvPr id="305" name="TextBox 304">
              <a:extLst>
                <a:ext uri="{FF2B5EF4-FFF2-40B4-BE49-F238E27FC236}">
                  <a16:creationId xmlns:a16="http://schemas.microsoft.com/office/drawing/2014/main" id="{999F2EFC-62AA-43C7-BC64-C57642823F68}"/>
                </a:ext>
              </a:extLst>
            </p:cNvPr>
            <p:cNvSpPr txBox="1"/>
            <p:nvPr/>
          </p:nvSpPr>
          <p:spPr>
            <a:xfrm>
              <a:off x="1404482" y="1331081"/>
              <a:ext cx="710550" cy="684540"/>
            </a:xfrm>
            <a:prstGeom prst="rect">
              <a:avLst/>
            </a:prstGeom>
            <a:noFill/>
            <a:ln>
              <a:noFill/>
            </a:ln>
          </p:spPr>
          <p:txBody>
            <a:bodyPr wrap="none" rtlCol="0">
              <a:spAutoFit/>
            </a:bodyPr>
            <a:lstStyle/>
            <a:p>
              <a:pPr algn="ct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4</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grpSp>
        <p:nvGrpSpPr>
          <p:cNvPr id="306" name="Group 305">
            <a:extLst>
              <a:ext uri="{FF2B5EF4-FFF2-40B4-BE49-F238E27FC236}">
                <a16:creationId xmlns:a16="http://schemas.microsoft.com/office/drawing/2014/main" id="{34DA852D-B75C-4B21-8D8A-12A1AE790866}"/>
              </a:ext>
            </a:extLst>
          </p:cNvPr>
          <p:cNvGrpSpPr/>
          <p:nvPr/>
        </p:nvGrpSpPr>
        <p:grpSpPr>
          <a:xfrm>
            <a:off x="5464869" y="1173128"/>
            <a:ext cx="479661" cy="725259"/>
            <a:chOff x="1432268" y="1225988"/>
            <a:chExt cx="1235526" cy="1466439"/>
          </a:xfrm>
        </p:grpSpPr>
        <p:sp>
          <p:nvSpPr>
            <p:cNvPr id="307" name="Freeform 5">
              <a:extLst>
                <a:ext uri="{FF2B5EF4-FFF2-40B4-BE49-F238E27FC236}">
                  <a16:creationId xmlns:a16="http://schemas.microsoft.com/office/drawing/2014/main" id="{31360185-5221-4E05-B18F-6F384B28ED84}"/>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tx2">
                  <a:lumMod val="50000"/>
                </a:schemeClr>
              </a:solidFill>
            </a:ln>
          </p:spPr>
          <p:txBody>
            <a:bodyPr vert="horz" wrap="square" lIns="91440" tIns="45720" rIns="91440" bIns="45720" numCol="1" anchor="t" anchorCtr="0" compatLnSpc="1">
              <a:prstTxWarp prst="textNoShape">
                <a:avLst/>
              </a:prstTxWarp>
            </a:bodyPr>
            <a:lstStyle/>
            <a:p>
              <a:endParaRPr lang="en-US" dirty="0">
                <a:solidFill>
                  <a:prstClr val="black">
                    <a:lumMod val="85000"/>
                    <a:lumOff val="15000"/>
                  </a:prstClr>
                </a:solidFill>
              </a:endParaRPr>
            </a:p>
          </p:txBody>
        </p:sp>
        <p:sp>
          <p:nvSpPr>
            <p:cNvPr id="308" name="TextBox 307">
              <a:extLst>
                <a:ext uri="{FF2B5EF4-FFF2-40B4-BE49-F238E27FC236}">
                  <a16:creationId xmlns:a16="http://schemas.microsoft.com/office/drawing/2014/main" id="{F9C2B615-5324-4A09-9021-30A77569F5F6}"/>
                </a:ext>
              </a:extLst>
            </p:cNvPr>
            <p:cNvSpPr txBox="1"/>
            <p:nvPr/>
          </p:nvSpPr>
          <p:spPr>
            <a:xfrm>
              <a:off x="1432268" y="1225988"/>
              <a:ext cx="700779" cy="684540"/>
            </a:xfrm>
            <a:prstGeom prst="rect">
              <a:avLst/>
            </a:prstGeom>
            <a:noFill/>
            <a:ln>
              <a:noFill/>
            </a:ln>
          </p:spPr>
          <p:txBody>
            <a:bodyPr wrap="none" rtlCol="0">
              <a:spAutoFit/>
            </a:bodyPr>
            <a:lstStyle/>
            <a:p>
              <a:pPr algn="ct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5</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grpSp>
        <p:nvGrpSpPr>
          <p:cNvPr id="309" name="Group 308">
            <a:extLst>
              <a:ext uri="{FF2B5EF4-FFF2-40B4-BE49-F238E27FC236}">
                <a16:creationId xmlns:a16="http://schemas.microsoft.com/office/drawing/2014/main" id="{BF552BD5-6BD8-4A4E-B6E5-A8F1A5513553}"/>
              </a:ext>
            </a:extLst>
          </p:cNvPr>
          <p:cNvGrpSpPr/>
          <p:nvPr/>
        </p:nvGrpSpPr>
        <p:grpSpPr>
          <a:xfrm>
            <a:off x="5476659" y="2292870"/>
            <a:ext cx="467871" cy="714501"/>
            <a:chOff x="1462636" y="1247740"/>
            <a:chExt cx="1205158" cy="1444687"/>
          </a:xfrm>
        </p:grpSpPr>
        <p:sp>
          <p:nvSpPr>
            <p:cNvPr id="310" name="Freeform 5">
              <a:extLst>
                <a:ext uri="{FF2B5EF4-FFF2-40B4-BE49-F238E27FC236}">
                  <a16:creationId xmlns:a16="http://schemas.microsoft.com/office/drawing/2014/main" id="{DB880EE4-748C-4833-B25B-DB9E8B6DFBA5}"/>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tx2">
                  <a:lumMod val="50000"/>
                </a:schemeClr>
              </a:solidFill>
            </a:ln>
          </p:spPr>
          <p:txBody>
            <a:bodyPr vert="horz" wrap="square" lIns="91440" tIns="45720" rIns="91440" bIns="45720" numCol="1" anchor="t" anchorCtr="0" compatLnSpc="1">
              <a:prstTxWarp prst="textNoShape">
                <a:avLst/>
              </a:prstTxWarp>
            </a:bodyPr>
            <a:lstStyle/>
            <a:p>
              <a:endParaRPr lang="en-US" dirty="0">
                <a:solidFill>
                  <a:prstClr val="black">
                    <a:lumMod val="85000"/>
                    <a:lumOff val="15000"/>
                  </a:prstClr>
                </a:solidFill>
              </a:endParaRPr>
            </a:p>
          </p:txBody>
        </p:sp>
        <p:sp>
          <p:nvSpPr>
            <p:cNvPr id="311" name="TextBox 310">
              <a:extLst>
                <a:ext uri="{FF2B5EF4-FFF2-40B4-BE49-F238E27FC236}">
                  <a16:creationId xmlns:a16="http://schemas.microsoft.com/office/drawing/2014/main" id="{90CB7F9D-4DEE-4BA6-B0AE-4C4F3C815D20}"/>
                </a:ext>
              </a:extLst>
            </p:cNvPr>
            <p:cNvSpPr txBox="1"/>
            <p:nvPr/>
          </p:nvSpPr>
          <p:spPr>
            <a:xfrm>
              <a:off x="1462636" y="1247740"/>
              <a:ext cx="700779" cy="684540"/>
            </a:xfrm>
            <a:prstGeom prst="rect">
              <a:avLst/>
            </a:prstGeom>
            <a:noFill/>
            <a:ln>
              <a:noFill/>
            </a:ln>
          </p:spPr>
          <p:txBody>
            <a:bodyPr wrap="none" rtlCol="0">
              <a:spAutoFit/>
            </a:bodyPr>
            <a:lstStyle/>
            <a:p>
              <a:pPr algn="ct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6</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312" name="Freeform 9">
            <a:extLst>
              <a:ext uri="{FF2B5EF4-FFF2-40B4-BE49-F238E27FC236}">
                <a16:creationId xmlns:a16="http://schemas.microsoft.com/office/drawing/2014/main" id="{A7E47039-4A60-4E7B-BD07-5C82BD0BF3FC}"/>
              </a:ext>
            </a:extLst>
          </p:cNvPr>
          <p:cNvSpPr>
            <a:spLocks/>
          </p:cNvSpPr>
          <p:nvPr/>
        </p:nvSpPr>
        <p:spPr bwMode="auto">
          <a:xfrm flipH="1">
            <a:off x="10470767" y="2535690"/>
            <a:ext cx="752361"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2">
              <a:lumMod val="50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3" name="Freeform 9">
            <a:extLst>
              <a:ext uri="{FF2B5EF4-FFF2-40B4-BE49-F238E27FC236}">
                <a16:creationId xmlns:a16="http://schemas.microsoft.com/office/drawing/2014/main" id="{AD705507-1987-4AD5-916A-26001DE87775}"/>
              </a:ext>
            </a:extLst>
          </p:cNvPr>
          <p:cNvSpPr>
            <a:spLocks/>
          </p:cNvSpPr>
          <p:nvPr/>
        </p:nvSpPr>
        <p:spPr bwMode="auto">
          <a:xfrm flipH="1">
            <a:off x="10470767" y="3689986"/>
            <a:ext cx="744756"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2">
              <a:lumMod val="50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4" name="Freeform 9">
            <a:extLst>
              <a:ext uri="{FF2B5EF4-FFF2-40B4-BE49-F238E27FC236}">
                <a16:creationId xmlns:a16="http://schemas.microsoft.com/office/drawing/2014/main" id="{2350A13C-DADD-4C70-A325-C40DA9489911}"/>
              </a:ext>
            </a:extLst>
          </p:cNvPr>
          <p:cNvSpPr>
            <a:spLocks/>
          </p:cNvSpPr>
          <p:nvPr/>
        </p:nvSpPr>
        <p:spPr bwMode="auto">
          <a:xfrm flipH="1">
            <a:off x="10448696" y="4719160"/>
            <a:ext cx="774433"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2">
              <a:lumMod val="50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5" name="Freeform 9">
            <a:extLst>
              <a:ext uri="{FF2B5EF4-FFF2-40B4-BE49-F238E27FC236}">
                <a16:creationId xmlns:a16="http://schemas.microsoft.com/office/drawing/2014/main" id="{1C8EA0CA-63BF-4D1E-B409-0EB6A9FBB608}"/>
              </a:ext>
            </a:extLst>
          </p:cNvPr>
          <p:cNvSpPr>
            <a:spLocks/>
          </p:cNvSpPr>
          <p:nvPr/>
        </p:nvSpPr>
        <p:spPr bwMode="auto">
          <a:xfrm flipH="1">
            <a:off x="4691268" y="1436301"/>
            <a:ext cx="781094"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2">
              <a:lumMod val="50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6" name="Freeform 9">
            <a:extLst>
              <a:ext uri="{FF2B5EF4-FFF2-40B4-BE49-F238E27FC236}">
                <a16:creationId xmlns:a16="http://schemas.microsoft.com/office/drawing/2014/main" id="{6B735595-5B74-4312-89A1-BB7768F55322}"/>
              </a:ext>
            </a:extLst>
          </p:cNvPr>
          <p:cNvSpPr>
            <a:spLocks/>
          </p:cNvSpPr>
          <p:nvPr/>
        </p:nvSpPr>
        <p:spPr bwMode="auto">
          <a:xfrm flipH="1">
            <a:off x="4691268" y="2525928"/>
            <a:ext cx="773601"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2">
              <a:lumMod val="50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7" name="Rectangle 316">
            <a:extLst>
              <a:ext uri="{FF2B5EF4-FFF2-40B4-BE49-F238E27FC236}">
                <a16:creationId xmlns:a16="http://schemas.microsoft.com/office/drawing/2014/main" id="{2AD9AD66-C599-4725-91DE-A5941CB7E461}"/>
              </a:ext>
            </a:extLst>
          </p:cNvPr>
          <p:cNvSpPr/>
          <p:nvPr/>
        </p:nvSpPr>
        <p:spPr>
          <a:xfrm>
            <a:off x="2363848" y="1387425"/>
            <a:ext cx="2312420" cy="523220"/>
          </a:xfrm>
          <a:prstGeom prst="rect">
            <a:avLst/>
          </a:prstGeom>
          <a:gradFill flip="none" rotWithShape="1">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tileRect/>
          </a:gradFill>
        </p:spPr>
        <p:txBody>
          <a:bodyPr wrap="square">
            <a:spAutoFit/>
          </a:bodyPr>
          <a:lstStyle/>
          <a:p>
            <a:pPr algn="ctr" rtl="1"/>
            <a:r>
              <a:rPr lang="en-US" sz="28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Delete</a:t>
            </a:r>
            <a:endParaRPr lang="en-US" sz="4400" b="1" dirty="0">
              <a:solidFill>
                <a:schemeClr val="accent1">
                  <a:lumMod val="50000"/>
                </a:schemeClr>
              </a:solidFill>
              <a:cs typeface="B Nazanin" panose="00000400000000000000" pitchFamily="2" charset="-78"/>
            </a:endParaRPr>
          </a:p>
        </p:txBody>
      </p:sp>
      <p:sp>
        <p:nvSpPr>
          <p:cNvPr id="318" name="Rectangle 317">
            <a:extLst>
              <a:ext uri="{FF2B5EF4-FFF2-40B4-BE49-F238E27FC236}">
                <a16:creationId xmlns:a16="http://schemas.microsoft.com/office/drawing/2014/main" id="{B07ACC97-6083-4C32-9228-8A9048B16357}"/>
              </a:ext>
            </a:extLst>
          </p:cNvPr>
          <p:cNvSpPr/>
          <p:nvPr/>
        </p:nvSpPr>
        <p:spPr>
          <a:xfrm>
            <a:off x="2363848" y="3572757"/>
            <a:ext cx="2312420" cy="523220"/>
          </a:xfrm>
          <a:prstGeom prst="rect">
            <a:avLst/>
          </a:prstGeom>
          <a:gradFill>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gradFill>
        </p:spPr>
        <p:txBody>
          <a:bodyPr wrap="square">
            <a:spAutoFit/>
          </a:bodyPr>
          <a:lstStyle/>
          <a:p>
            <a:pPr algn="ctr" rtl="1"/>
            <a:r>
              <a:rPr lang="en-US" sz="28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Order By</a:t>
            </a:r>
            <a:endParaRPr lang="en-US" sz="2800" b="1" dirty="0">
              <a:solidFill>
                <a:schemeClr val="accent1">
                  <a:lumMod val="50000"/>
                </a:schemeClr>
              </a:solidFill>
              <a:cs typeface="B Nazanin" panose="00000400000000000000" pitchFamily="2" charset="-78"/>
            </a:endParaRPr>
          </a:p>
        </p:txBody>
      </p:sp>
      <p:grpSp>
        <p:nvGrpSpPr>
          <p:cNvPr id="319" name="Group 318">
            <a:extLst>
              <a:ext uri="{FF2B5EF4-FFF2-40B4-BE49-F238E27FC236}">
                <a16:creationId xmlns:a16="http://schemas.microsoft.com/office/drawing/2014/main" id="{DAA1DBC3-B7AB-43E9-8617-4AF91EFA5245}"/>
              </a:ext>
            </a:extLst>
          </p:cNvPr>
          <p:cNvGrpSpPr/>
          <p:nvPr/>
        </p:nvGrpSpPr>
        <p:grpSpPr>
          <a:xfrm>
            <a:off x="5472537" y="3400724"/>
            <a:ext cx="470400" cy="714501"/>
            <a:chOff x="1456123" y="1247740"/>
            <a:chExt cx="1211671" cy="1444687"/>
          </a:xfrm>
        </p:grpSpPr>
        <p:sp>
          <p:nvSpPr>
            <p:cNvPr id="320" name="Freeform 5">
              <a:extLst>
                <a:ext uri="{FF2B5EF4-FFF2-40B4-BE49-F238E27FC236}">
                  <a16:creationId xmlns:a16="http://schemas.microsoft.com/office/drawing/2014/main" id="{93E943FA-1CA7-4CBD-91D4-5137060B8B3E}"/>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tx2">
                  <a:lumMod val="50000"/>
                </a:schemeClr>
              </a:solidFill>
            </a:ln>
          </p:spPr>
          <p:txBody>
            <a:bodyPr vert="horz" wrap="square" lIns="91440" tIns="45720" rIns="91440" bIns="45720" numCol="1" anchor="t" anchorCtr="0" compatLnSpc="1">
              <a:prstTxWarp prst="textNoShape">
                <a:avLst/>
              </a:prstTxWarp>
            </a:bodyPr>
            <a:lstStyle/>
            <a:p>
              <a:endParaRPr lang="en-US" dirty="0">
                <a:solidFill>
                  <a:prstClr val="black">
                    <a:lumMod val="85000"/>
                    <a:lumOff val="15000"/>
                  </a:prstClr>
                </a:solidFill>
              </a:endParaRPr>
            </a:p>
          </p:txBody>
        </p:sp>
        <p:sp>
          <p:nvSpPr>
            <p:cNvPr id="321" name="TextBox 320">
              <a:extLst>
                <a:ext uri="{FF2B5EF4-FFF2-40B4-BE49-F238E27FC236}">
                  <a16:creationId xmlns:a16="http://schemas.microsoft.com/office/drawing/2014/main" id="{94090525-8840-4A8C-A67A-4EDF390DFE3E}"/>
                </a:ext>
              </a:extLst>
            </p:cNvPr>
            <p:cNvSpPr txBox="1"/>
            <p:nvPr/>
          </p:nvSpPr>
          <p:spPr>
            <a:xfrm>
              <a:off x="1456123" y="1247740"/>
              <a:ext cx="713807" cy="684540"/>
            </a:xfrm>
            <a:prstGeom prst="rect">
              <a:avLst/>
            </a:prstGeom>
            <a:noFill/>
            <a:ln>
              <a:noFill/>
            </a:ln>
          </p:spPr>
          <p:txBody>
            <a:bodyPr wrap="none" rtlCol="0">
              <a:spAutoFit/>
            </a:bodyPr>
            <a:lstStyle/>
            <a:p>
              <a:pPr algn="ct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7</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322" name="Freeform 9">
            <a:extLst>
              <a:ext uri="{FF2B5EF4-FFF2-40B4-BE49-F238E27FC236}">
                <a16:creationId xmlns:a16="http://schemas.microsoft.com/office/drawing/2014/main" id="{4288609E-4BE4-4598-9217-EC438A94EB55}"/>
              </a:ext>
            </a:extLst>
          </p:cNvPr>
          <p:cNvSpPr>
            <a:spLocks/>
          </p:cNvSpPr>
          <p:nvPr/>
        </p:nvSpPr>
        <p:spPr bwMode="auto">
          <a:xfrm flipH="1">
            <a:off x="4690852" y="3633782"/>
            <a:ext cx="780985"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2">
              <a:lumMod val="50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3" name="Rectangle 322">
            <a:extLst>
              <a:ext uri="{FF2B5EF4-FFF2-40B4-BE49-F238E27FC236}">
                <a16:creationId xmlns:a16="http://schemas.microsoft.com/office/drawing/2014/main" id="{0D1E6BA8-BBDC-4BA4-AD29-6EE927F4DECB}"/>
              </a:ext>
            </a:extLst>
          </p:cNvPr>
          <p:cNvSpPr/>
          <p:nvPr/>
        </p:nvSpPr>
        <p:spPr>
          <a:xfrm>
            <a:off x="2378848" y="4678798"/>
            <a:ext cx="2312420" cy="492443"/>
          </a:xfrm>
          <a:prstGeom prst="rect">
            <a:avLst/>
          </a:prstGeom>
          <a:gradFill>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gradFill>
        </p:spPr>
        <p:txBody>
          <a:bodyPr wrap="square">
            <a:spAutoFit/>
          </a:bodyPr>
          <a:lstStyle/>
          <a:p>
            <a:pPr algn="ctr" rtl="1"/>
            <a:r>
              <a:rPr lang="en-US" sz="26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Set</a:t>
            </a:r>
            <a:endParaRPr lang="en-US" sz="2600" b="1" dirty="0">
              <a:solidFill>
                <a:schemeClr val="accent1">
                  <a:lumMod val="50000"/>
                </a:schemeClr>
              </a:solidFill>
              <a:cs typeface="B Nazanin" panose="00000400000000000000" pitchFamily="2" charset="-78"/>
            </a:endParaRPr>
          </a:p>
        </p:txBody>
      </p:sp>
      <p:grpSp>
        <p:nvGrpSpPr>
          <p:cNvPr id="324" name="Group 323">
            <a:extLst>
              <a:ext uri="{FF2B5EF4-FFF2-40B4-BE49-F238E27FC236}">
                <a16:creationId xmlns:a16="http://schemas.microsoft.com/office/drawing/2014/main" id="{7871EDFC-618C-4055-853E-B259A461C64F}"/>
              </a:ext>
            </a:extLst>
          </p:cNvPr>
          <p:cNvGrpSpPr/>
          <p:nvPr/>
        </p:nvGrpSpPr>
        <p:grpSpPr>
          <a:xfrm>
            <a:off x="5472363" y="4478292"/>
            <a:ext cx="469768" cy="714501"/>
            <a:chOff x="1457750" y="1247740"/>
            <a:chExt cx="1210044" cy="1444687"/>
          </a:xfrm>
        </p:grpSpPr>
        <p:sp>
          <p:nvSpPr>
            <p:cNvPr id="325" name="Freeform 5">
              <a:extLst>
                <a:ext uri="{FF2B5EF4-FFF2-40B4-BE49-F238E27FC236}">
                  <a16:creationId xmlns:a16="http://schemas.microsoft.com/office/drawing/2014/main" id="{31EB4D9F-45D9-4604-949B-51F62C66111E}"/>
                </a:ext>
              </a:extLst>
            </p:cNvPr>
            <p:cNvSpPr>
              <a:spLocks/>
            </p:cNvSpPr>
            <p:nvPr/>
          </p:nvSpPr>
          <p:spPr bwMode="auto">
            <a:xfrm>
              <a:off x="1685132" y="1709765"/>
              <a:ext cx="982662" cy="982662"/>
            </a:xfrm>
            <a:custGeom>
              <a:avLst/>
              <a:gdLst>
                <a:gd name="T0" fmla="*/ 130 w 259"/>
                <a:gd name="T1" fmla="*/ 0 h 259"/>
                <a:gd name="T2" fmla="*/ 91 w 259"/>
                <a:gd name="T3" fmla="*/ 6 h 259"/>
                <a:gd name="T4" fmla="*/ 99 w 259"/>
                <a:gd name="T5" fmla="*/ 31 h 259"/>
                <a:gd name="T6" fmla="*/ 54 w 259"/>
                <a:gd name="T7" fmla="*/ 76 h 259"/>
                <a:gd name="T8" fmla="*/ 20 w 259"/>
                <a:gd name="T9" fmla="*/ 61 h 259"/>
                <a:gd name="T10" fmla="*/ 0 w 259"/>
                <a:gd name="T11" fmla="*/ 129 h 259"/>
                <a:gd name="T12" fmla="*/ 130 w 259"/>
                <a:gd name="T13" fmla="*/ 259 h 259"/>
                <a:gd name="T14" fmla="*/ 259 w 259"/>
                <a:gd name="T15" fmla="*/ 129 h 259"/>
                <a:gd name="T16" fmla="*/ 130 w 259"/>
                <a:gd name="T17"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9">
                  <a:moveTo>
                    <a:pt x="130" y="0"/>
                  </a:moveTo>
                  <a:cubicBezTo>
                    <a:pt x="116" y="0"/>
                    <a:pt x="103" y="2"/>
                    <a:pt x="91" y="6"/>
                  </a:cubicBezTo>
                  <a:cubicBezTo>
                    <a:pt x="96" y="13"/>
                    <a:pt x="99" y="22"/>
                    <a:pt x="99" y="31"/>
                  </a:cubicBezTo>
                  <a:cubicBezTo>
                    <a:pt x="99" y="56"/>
                    <a:pt x="79" y="76"/>
                    <a:pt x="54" y="76"/>
                  </a:cubicBezTo>
                  <a:cubicBezTo>
                    <a:pt x="41" y="76"/>
                    <a:pt x="28" y="70"/>
                    <a:pt x="20" y="61"/>
                  </a:cubicBezTo>
                  <a:cubicBezTo>
                    <a:pt x="8" y="81"/>
                    <a:pt x="0" y="104"/>
                    <a:pt x="0" y="129"/>
                  </a:cubicBezTo>
                  <a:cubicBezTo>
                    <a:pt x="0" y="201"/>
                    <a:pt x="58" y="259"/>
                    <a:pt x="130" y="259"/>
                  </a:cubicBezTo>
                  <a:cubicBezTo>
                    <a:pt x="201" y="259"/>
                    <a:pt x="259" y="201"/>
                    <a:pt x="259" y="129"/>
                  </a:cubicBezTo>
                  <a:cubicBezTo>
                    <a:pt x="259" y="58"/>
                    <a:pt x="201" y="0"/>
                    <a:pt x="130" y="0"/>
                  </a:cubicBezTo>
                  <a:close/>
                </a:path>
              </a:pathLst>
            </a:custGeom>
            <a:noFill/>
            <a:ln w="76200">
              <a:solidFill>
                <a:schemeClr val="tx2">
                  <a:lumMod val="50000"/>
                </a:schemeClr>
              </a:solidFill>
            </a:ln>
          </p:spPr>
          <p:txBody>
            <a:bodyPr vert="horz" wrap="square" lIns="91440" tIns="45720" rIns="91440" bIns="45720" numCol="1" anchor="t" anchorCtr="0" compatLnSpc="1">
              <a:prstTxWarp prst="textNoShape">
                <a:avLst/>
              </a:prstTxWarp>
            </a:bodyPr>
            <a:lstStyle/>
            <a:p>
              <a:endParaRPr lang="en-US" dirty="0">
                <a:solidFill>
                  <a:prstClr val="black">
                    <a:lumMod val="85000"/>
                    <a:lumOff val="15000"/>
                  </a:prstClr>
                </a:solidFill>
              </a:endParaRPr>
            </a:p>
          </p:txBody>
        </p:sp>
        <p:sp>
          <p:nvSpPr>
            <p:cNvPr id="326" name="TextBox 325">
              <a:extLst>
                <a:ext uri="{FF2B5EF4-FFF2-40B4-BE49-F238E27FC236}">
                  <a16:creationId xmlns:a16="http://schemas.microsoft.com/office/drawing/2014/main" id="{9F6F04D6-D3B9-49F7-AEBF-2D930092774F}"/>
                </a:ext>
              </a:extLst>
            </p:cNvPr>
            <p:cNvSpPr txBox="1"/>
            <p:nvPr/>
          </p:nvSpPr>
          <p:spPr>
            <a:xfrm>
              <a:off x="1457750" y="1247740"/>
              <a:ext cx="710550" cy="684540"/>
            </a:xfrm>
            <a:prstGeom prst="rect">
              <a:avLst/>
            </a:prstGeom>
            <a:noFill/>
            <a:ln>
              <a:noFill/>
            </a:ln>
          </p:spPr>
          <p:txBody>
            <a:bodyPr wrap="none" rtlCol="0">
              <a:spAutoFit/>
            </a:bodyPr>
            <a:lstStyle/>
            <a:p>
              <a:pPr algn="ctr"/>
              <a:r>
                <a:rPr lang="fa-IR" sz="1600" kern="0" spc="300" dirty="0">
                  <a:solidFill>
                    <a:prstClr val="black">
                      <a:lumMod val="85000"/>
                      <a:lumOff val="15000"/>
                    </a:prstClr>
                  </a:solidFill>
                  <a:latin typeface="Baron Neue" panose="020B0000000000000000" pitchFamily="34" charset="0"/>
                  <a:cs typeface="B Titr" panose="00000700000000000000" pitchFamily="2" charset="-78"/>
                </a:rPr>
                <a:t>8</a:t>
              </a:r>
              <a:endParaRPr lang="en-US" sz="1600" kern="0" spc="300" dirty="0">
                <a:solidFill>
                  <a:prstClr val="black">
                    <a:lumMod val="85000"/>
                    <a:lumOff val="15000"/>
                  </a:prstClr>
                </a:solidFill>
                <a:latin typeface="Baron Neue" panose="020B0000000000000000" pitchFamily="34" charset="0"/>
                <a:cs typeface="B Titr" panose="00000700000000000000" pitchFamily="2" charset="-78"/>
              </a:endParaRPr>
            </a:p>
          </p:txBody>
        </p:sp>
      </p:grpSp>
      <p:sp>
        <p:nvSpPr>
          <p:cNvPr id="327" name="Freeform 9">
            <a:extLst>
              <a:ext uri="{FF2B5EF4-FFF2-40B4-BE49-F238E27FC236}">
                <a16:creationId xmlns:a16="http://schemas.microsoft.com/office/drawing/2014/main" id="{8344D9C1-C9F6-434E-BF35-93963ACEC830}"/>
              </a:ext>
            </a:extLst>
          </p:cNvPr>
          <p:cNvSpPr>
            <a:spLocks/>
          </p:cNvSpPr>
          <p:nvPr/>
        </p:nvSpPr>
        <p:spPr bwMode="auto">
          <a:xfrm flipH="1">
            <a:off x="4687419" y="4711350"/>
            <a:ext cx="784244" cy="437735"/>
          </a:xfrm>
          <a:custGeom>
            <a:avLst/>
            <a:gdLst>
              <a:gd name="T0" fmla="*/ 272 w 375"/>
              <a:gd name="T1" fmla="*/ 152 h 352"/>
              <a:gd name="T2" fmla="*/ 277 w 375"/>
              <a:gd name="T3" fmla="*/ 141 h 352"/>
              <a:gd name="T4" fmla="*/ 177 w 375"/>
              <a:gd name="T5" fmla="*/ 41 h 352"/>
              <a:gd name="T6" fmla="*/ 177 w 375"/>
              <a:gd name="T7" fmla="*/ 18 h 352"/>
              <a:gd name="T8" fmla="*/ 188 w 375"/>
              <a:gd name="T9" fmla="*/ 7 h 352"/>
              <a:gd name="T10" fmla="*/ 211 w 375"/>
              <a:gd name="T11" fmla="*/ 7 h 352"/>
              <a:gd name="T12" fmla="*/ 369 w 375"/>
              <a:gd name="T13" fmla="*/ 165 h 352"/>
              <a:gd name="T14" fmla="*/ 369 w 375"/>
              <a:gd name="T15" fmla="*/ 187 h 352"/>
              <a:gd name="T16" fmla="*/ 211 w 375"/>
              <a:gd name="T17" fmla="*/ 346 h 352"/>
              <a:gd name="T18" fmla="*/ 189 w 375"/>
              <a:gd name="T19" fmla="*/ 346 h 352"/>
              <a:gd name="T20" fmla="*/ 177 w 375"/>
              <a:gd name="T21" fmla="*/ 334 h 352"/>
              <a:gd name="T22" fmla="*/ 177 w 375"/>
              <a:gd name="T23" fmla="*/ 311 h 352"/>
              <a:gd name="T24" fmla="*/ 277 w 375"/>
              <a:gd name="T25" fmla="*/ 211 h 352"/>
              <a:gd name="T26" fmla="*/ 272 w 375"/>
              <a:gd name="T27" fmla="*/ 200 h 352"/>
              <a:gd name="T28" fmla="*/ 16 w 375"/>
              <a:gd name="T29" fmla="*/ 200 h 352"/>
              <a:gd name="T30" fmla="*/ 0 w 375"/>
              <a:gd name="T31" fmla="*/ 184 h 352"/>
              <a:gd name="T32" fmla="*/ 0 w 375"/>
              <a:gd name="T33" fmla="*/ 168 h 352"/>
              <a:gd name="T34" fmla="*/ 16 w 375"/>
              <a:gd name="T35" fmla="*/ 152 h 352"/>
              <a:gd name="T36" fmla="*/ 272 w 375"/>
              <a:gd name="T37" fmla="*/ 1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5" h="352">
                <a:moveTo>
                  <a:pt x="272" y="152"/>
                </a:moveTo>
                <a:cubicBezTo>
                  <a:pt x="281" y="152"/>
                  <a:pt x="283" y="147"/>
                  <a:pt x="277" y="141"/>
                </a:cubicBezTo>
                <a:cubicBezTo>
                  <a:pt x="177" y="41"/>
                  <a:pt x="177" y="41"/>
                  <a:pt x="177" y="41"/>
                </a:cubicBezTo>
                <a:cubicBezTo>
                  <a:pt x="170" y="35"/>
                  <a:pt x="170" y="24"/>
                  <a:pt x="177" y="18"/>
                </a:cubicBezTo>
                <a:cubicBezTo>
                  <a:pt x="188" y="7"/>
                  <a:pt x="188" y="7"/>
                  <a:pt x="188" y="7"/>
                </a:cubicBezTo>
                <a:cubicBezTo>
                  <a:pt x="195" y="0"/>
                  <a:pt x="205" y="1"/>
                  <a:pt x="211" y="7"/>
                </a:cubicBezTo>
                <a:cubicBezTo>
                  <a:pt x="369" y="165"/>
                  <a:pt x="369" y="165"/>
                  <a:pt x="369" y="165"/>
                </a:cubicBezTo>
                <a:cubicBezTo>
                  <a:pt x="375" y="171"/>
                  <a:pt x="375" y="181"/>
                  <a:pt x="369" y="187"/>
                </a:cubicBezTo>
                <a:cubicBezTo>
                  <a:pt x="211" y="346"/>
                  <a:pt x="211" y="346"/>
                  <a:pt x="211" y="346"/>
                </a:cubicBezTo>
                <a:cubicBezTo>
                  <a:pt x="205" y="352"/>
                  <a:pt x="195" y="352"/>
                  <a:pt x="189" y="346"/>
                </a:cubicBezTo>
                <a:cubicBezTo>
                  <a:pt x="177" y="334"/>
                  <a:pt x="177" y="334"/>
                  <a:pt x="177" y="334"/>
                </a:cubicBezTo>
                <a:cubicBezTo>
                  <a:pt x="170" y="327"/>
                  <a:pt x="170" y="317"/>
                  <a:pt x="177" y="311"/>
                </a:cubicBezTo>
                <a:cubicBezTo>
                  <a:pt x="277" y="211"/>
                  <a:pt x="277" y="211"/>
                  <a:pt x="277" y="211"/>
                </a:cubicBezTo>
                <a:cubicBezTo>
                  <a:pt x="283" y="205"/>
                  <a:pt x="281" y="200"/>
                  <a:pt x="272" y="200"/>
                </a:cubicBezTo>
                <a:cubicBezTo>
                  <a:pt x="16" y="200"/>
                  <a:pt x="16" y="200"/>
                  <a:pt x="16" y="200"/>
                </a:cubicBezTo>
                <a:cubicBezTo>
                  <a:pt x="7" y="200"/>
                  <a:pt x="0" y="193"/>
                  <a:pt x="0" y="184"/>
                </a:cubicBezTo>
                <a:cubicBezTo>
                  <a:pt x="0" y="168"/>
                  <a:pt x="0" y="168"/>
                  <a:pt x="0" y="168"/>
                </a:cubicBezTo>
                <a:cubicBezTo>
                  <a:pt x="0" y="159"/>
                  <a:pt x="7" y="152"/>
                  <a:pt x="16" y="152"/>
                </a:cubicBezTo>
                <a:lnTo>
                  <a:pt x="272" y="152"/>
                </a:lnTo>
                <a:close/>
              </a:path>
            </a:pathLst>
          </a:custGeom>
          <a:solidFill>
            <a:schemeClr val="tx2">
              <a:lumMod val="50000"/>
            </a:schemeClr>
          </a:solidFill>
          <a:ln w="38100">
            <a:solidFill>
              <a:schemeClr val="accent1">
                <a:lumMod val="60000"/>
                <a:lumOff val="40000"/>
              </a:schemeClr>
            </a:solid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8" name="Rectangle 327">
            <a:extLst>
              <a:ext uri="{FF2B5EF4-FFF2-40B4-BE49-F238E27FC236}">
                <a16:creationId xmlns:a16="http://schemas.microsoft.com/office/drawing/2014/main" id="{250527D4-DD1D-4A69-B0EC-4AE3C1F2C0EC}"/>
              </a:ext>
            </a:extLst>
          </p:cNvPr>
          <p:cNvSpPr/>
          <p:nvPr/>
        </p:nvSpPr>
        <p:spPr>
          <a:xfrm>
            <a:off x="8217900" y="3645425"/>
            <a:ext cx="2233749" cy="523220"/>
          </a:xfrm>
          <a:prstGeom prst="rect">
            <a:avLst/>
          </a:prstGeom>
          <a:gradFill>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gradFill>
        </p:spPr>
        <p:txBody>
          <a:bodyPr wrap="square">
            <a:spAutoFit/>
          </a:bodyPr>
          <a:lstStyle/>
          <a:p>
            <a:pPr algn="ctr" rtl="1"/>
            <a:r>
              <a:rPr lang="en-US" sz="28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Return</a:t>
            </a:r>
            <a:endParaRPr lang="en-US" sz="2800" b="1" dirty="0">
              <a:solidFill>
                <a:schemeClr val="accent1">
                  <a:lumMod val="50000"/>
                </a:schemeClr>
              </a:solidFill>
              <a:cs typeface="B Nazanin" panose="00000400000000000000" pitchFamily="2" charset="-78"/>
            </a:endParaRPr>
          </a:p>
        </p:txBody>
      </p:sp>
      <p:sp>
        <p:nvSpPr>
          <p:cNvPr id="329" name="Rectangle 328">
            <a:extLst>
              <a:ext uri="{FF2B5EF4-FFF2-40B4-BE49-F238E27FC236}">
                <a16:creationId xmlns:a16="http://schemas.microsoft.com/office/drawing/2014/main" id="{E7BC6367-77DC-49A7-AF92-24A5AB608656}"/>
              </a:ext>
            </a:extLst>
          </p:cNvPr>
          <p:cNvSpPr/>
          <p:nvPr/>
        </p:nvSpPr>
        <p:spPr>
          <a:xfrm>
            <a:off x="8253019" y="1370273"/>
            <a:ext cx="2236114" cy="523220"/>
          </a:xfrm>
          <a:prstGeom prst="rect">
            <a:avLst/>
          </a:prstGeom>
          <a:gradFill>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gradFill>
        </p:spPr>
        <p:txBody>
          <a:bodyPr wrap="square">
            <a:spAutoFit/>
          </a:bodyPr>
          <a:lstStyle/>
          <a:p>
            <a:pPr algn="ctr" rtl="1"/>
            <a:r>
              <a:rPr lang="en-US" sz="28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Create</a:t>
            </a:r>
            <a:endParaRPr lang="en-US" sz="2800" b="1" dirty="0">
              <a:solidFill>
                <a:schemeClr val="accent1">
                  <a:lumMod val="50000"/>
                </a:schemeClr>
              </a:solidFill>
              <a:cs typeface="B Nazanin" panose="00000400000000000000" pitchFamily="2" charset="-78"/>
            </a:endParaRPr>
          </a:p>
        </p:txBody>
      </p:sp>
      <p:sp>
        <p:nvSpPr>
          <p:cNvPr id="330" name="Rectangle 329">
            <a:extLst>
              <a:ext uri="{FF2B5EF4-FFF2-40B4-BE49-F238E27FC236}">
                <a16:creationId xmlns:a16="http://schemas.microsoft.com/office/drawing/2014/main" id="{B672C9DC-B2D7-450D-851B-C2043C23C616}"/>
              </a:ext>
            </a:extLst>
          </p:cNvPr>
          <p:cNvSpPr/>
          <p:nvPr/>
        </p:nvSpPr>
        <p:spPr>
          <a:xfrm>
            <a:off x="8237538" y="2493240"/>
            <a:ext cx="2236293" cy="523220"/>
          </a:xfrm>
          <a:prstGeom prst="rect">
            <a:avLst/>
          </a:prstGeom>
          <a:gradFill>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gradFill>
        </p:spPr>
        <p:txBody>
          <a:bodyPr wrap="square">
            <a:spAutoFit/>
          </a:bodyPr>
          <a:lstStyle/>
          <a:p>
            <a:pPr algn="ctr" rtl="1"/>
            <a:r>
              <a:rPr lang="en-US" sz="2800" b="1" dirty="0">
                <a:solidFill>
                  <a:schemeClr val="accent1">
                    <a:lumMod val="50000"/>
                  </a:schemeClr>
                </a:solidFill>
                <a:latin typeface="Calibri" panose="020F0502020204030204" pitchFamily="34" charset="0"/>
                <a:cs typeface="B Nazanin" panose="00000400000000000000" pitchFamily="2" charset="-78"/>
              </a:rPr>
              <a:t>Match</a:t>
            </a:r>
            <a:endParaRPr lang="en-US" sz="2800" b="1" dirty="0">
              <a:solidFill>
                <a:schemeClr val="accent1">
                  <a:lumMod val="50000"/>
                </a:schemeClr>
              </a:solidFill>
              <a:cs typeface="B Nazanin" panose="00000400000000000000" pitchFamily="2" charset="-78"/>
            </a:endParaRPr>
          </a:p>
        </p:txBody>
      </p:sp>
      <p:grpSp>
        <p:nvGrpSpPr>
          <p:cNvPr id="331" name="Group 330">
            <a:extLst>
              <a:ext uri="{FF2B5EF4-FFF2-40B4-BE49-F238E27FC236}">
                <a16:creationId xmlns:a16="http://schemas.microsoft.com/office/drawing/2014/main" id="{1365A59F-5B9A-4D5F-AF55-9047B59295D9}"/>
              </a:ext>
            </a:extLst>
          </p:cNvPr>
          <p:cNvGrpSpPr/>
          <p:nvPr/>
        </p:nvGrpSpPr>
        <p:grpSpPr>
          <a:xfrm>
            <a:off x="6473426" y="1279238"/>
            <a:ext cx="749480" cy="760721"/>
            <a:chOff x="1976014" y="2213881"/>
            <a:chExt cx="1868076" cy="1868076"/>
          </a:xfrm>
          <a:solidFill>
            <a:schemeClr val="tx2">
              <a:lumMod val="50000"/>
            </a:schemeClr>
          </a:solidFill>
        </p:grpSpPr>
        <p:sp>
          <p:nvSpPr>
            <p:cNvPr id="332" name="Shape 662">
              <a:hlinkClick r:id="rId5" action="ppaction://hlinksldjump"/>
              <a:extLst>
                <a:ext uri="{FF2B5EF4-FFF2-40B4-BE49-F238E27FC236}">
                  <a16:creationId xmlns:a16="http://schemas.microsoft.com/office/drawing/2014/main" id="{31D865D9-7DFE-4205-B588-F352ED6FF932}"/>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600" dirty="0">
                  <a:solidFill>
                    <a:srgbClr val="FFFFFF"/>
                  </a:solidFill>
                  <a:cs typeface="B Titr" panose="00000700000000000000" pitchFamily="2" charset="-78"/>
                  <a:sym typeface="Helvetica Light"/>
                </a:rPr>
                <a:t>Syntax</a:t>
              </a:r>
              <a:endParaRPr lang="fa-IR" sz="1600" dirty="0">
                <a:solidFill>
                  <a:srgbClr val="FFFFFF"/>
                </a:solidFill>
                <a:cs typeface="B Titr" panose="00000700000000000000" pitchFamily="2" charset="-78"/>
                <a:sym typeface="Helvetica Light"/>
              </a:endParaRPr>
            </a:p>
          </p:txBody>
        </p:sp>
        <p:grpSp>
          <p:nvGrpSpPr>
            <p:cNvPr id="333" name="Group 332">
              <a:extLst>
                <a:ext uri="{FF2B5EF4-FFF2-40B4-BE49-F238E27FC236}">
                  <a16:creationId xmlns:a16="http://schemas.microsoft.com/office/drawing/2014/main" id="{7DD3796B-AD65-45F7-BECD-64C01D347264}"/>
                </a:ext>
              </a:extLst>
            </p:cNvPr>
            <p:cNvGrpSpPr/>
            <p:nvPr/>
          </p:nvGrpSpPr>
          <p:grpSpPr>
            <a:xfrm>
              <a:off x="1976014" y="2213881"/>
              <a:ext cx="1868076" cy="1868076"/>
              <a:chOff x="1119258" y="2257147"/>
              <a:chExt cx="1868076" cy="1868076"/>
            </a:xfrm>
            <a:grpFill/>
          </p:grpSpPr>
          <p:sp>
            <p:nvSpPr>
              <p:cNvPr id="334" name="Freeform 6">
                <a:extLst>
                  <a:ext uri="{FF2B5EF4-FFF2-40B4-BE49-F238E27FC236}">
                    <a16:creationId xmlns:a16="http://schemas.microsoft.com/office/drawing/2014/main" id="{2E6BD8BD-8E71-43B2-818B-8EAFCCD6F1A2}"/>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35" name="Freeform 7">
                <a:extLst>
                  <a:ext uri="{FF2B5EF4-FFF2-40B4-BE49-F238E27FC236}">
                    <a16:creationId xmlns:a16="http://schemas.microsoft.com/office/drawing/2014/main" id="{ACAF345E-3696-43D7-9093-A8EDB04CAB75}"/>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36" name="Freeform 8">
                <a:extLst>
                  <a:ext uri="{FF2B5EF4-FFF2-40B4-BE49-F238E27FC236}">
                    <a16:creationId xmlns:a16="http://schemas.microsoft.com/office/drawing/2014/main" id="{4374E8E0-3837-4907-AC50-8D828E200007}"/>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37" name="Freeform 9">
                <a:extLst>
                  <a:ext uri="{FF2B5EF4-FFF2-40B4-BE49-F238E27FC236}">
                    <a16:creationId xmlns:a16="http://schemas.microsoft.com/office/drawing/2014/main" id="{3AA42FDD-895E-46C3-9124-F48EBF4CCB90}"/>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38" name="Freeform 10">
                <a:extLst>
                  <a:ext uri="{FF2B5EF4-FFF2-40B4-BE49-F238E27FC236}">
                    <a16:creationId xmlns:a16="http://schemas.microsoft.com/office/drawing/2014/main" id="{F69D2D4C-6A9D-4851-BB9A-DEAB69F339D5}"/>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39" name="Freeform 11">
                <a:extLst>
                  <a:ext uri="{FF2B5EF4-FFF2-40B4-BE49-F238E27FC236}">
                    <a16:creationId xmlns:a16="http://schemas.microsoft.com/office/drawing/2014/main" id="{CCC45F8F-8F80-4256-A0B8-9BF9E2462535}"/>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0" name="Freeform 12">
                <a:extLst>
                  <a:ext uri="{FF2B5EF4-FFF2-40B4-BE49-F238E27FC236}">
                    <a16:creationId xmlns:a16="http://schemas.microsoft.com/office/drawing/2014/main" id="{D15545E4-E45B-4402-B3DA-4598324242C6}"/>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1" name="Freeform 13">
                <a:extLst>
                  <a:ext uri="{FF2B5EF4-FFF2-40B4-BE49-F238E27FC236}">
                    <a16:creationId xmlns:a16="http://schemas.microsoft.com/office/drawing/2014/main" id="{A4349BA1-C8CE-46AD-B583-6B3C792BA767}"/>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2" name="Freeform 14">
                <a:extLst>
                  <a:ext uri="{FF2B5EF4-FFF2-40B4-BE49-F238E27FC236}">
                    <a16:creationId xmlns:a16="http://schemas.microsoft.com/office/drawing/2014/main" id="{2C7CE37E-B59A-4A5A-81EC-399566EAC892}"/>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3" name="Freeform 15">
                <a:extLst>
                  <a:ext uri="{FF2B5EF4-FFF2-40B4-BE49-F238E27FC236}">
                    <a16:creationId xmlns:a16="http://schemas.microsoft.com/office/drawing/2014/main" id="{DDB4F2AD-B320-4926-A4A7-37B146824494}"/>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4" name="Freeform 16">
                <a:hlinkClick r:id="rId5" action="ppaction://hlinksldjump"/>
                <a:extLst>
                  <a:ext uri="{FF2B5EF4-FFF2-40B4-BE49-F238E27FC236}">
                    <a16:creationId xmlns:a16="http://schemas.microsoft.com/office/drawing/2014/main" id="{22646F2B-2CD7-48C1-9CAB-324E74F5D76A}"/>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45" name="Freeform 17">
                <a:extLst>
                  <a:ext uri="{FF2B5EF4-FFF2-40B4-BE49-F238E27FC236}">
                    <a16:creationId xmlns:a16="http://schemas.microsoft.com/office/drawing/2014/main" id="{CDF87A6D-0AC3-476A-9204-B7808522DB02}"/>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346" name="Group 345">
            <a:extLst>
              <a:ext uri="{FF2B5EF4-FFF2-40B4-BE49-F238E27FC236}">
                <a16:creationId xmlns:a16="http://schemas.microsoft.com/office/drawing/2014/main" id="{9D0436FC-66DE-4E2B-8EEB-FB4493542C91}"/>
              </a:ext>
            </a:extLst>
          </p:cNvPr>
          <p:cNvGrpSpPr/>
          <p:nvPr/>
        </p:nvGrpSpPr>
        <p:grpSpPr>
          <a:xfrm>
            <a:off x="7280456" y="1272162"/>
            <a:ext cx="749480" cy="767797"/>
            <a:chOff x="1976014" y="2213881"/>
            <a:chExt cx="1868076" cy="1868076"/>
          </a:xfrm>
          <a:solidFill>
            <a:schemeClr val="tx2">
              <a:lumMod val="50000"/>
            </a:schemeClr>
          </a:solidFill>
        </p:grpSpPr>
        <p:sp>
          <p:nvSpPr>
            <p:cNvPr id="347" name="Shape 662">
              <a:hlinkClick r:id="rId12" action="ppaction://hlinksldjump"/>
              <a:extLst>
                <a:ext uri="{FF2B5EF4-FFF2-40B4-BE49-F238E27FC236}">
                  <a16:creationId xmlns:a16="http://schemas.microsoft.com/office/drawing/2014/main" id="{73DE6778-F5A3-47BD-809C-0BDA9B3CB835}"/>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400" dirty="0">
                  <a:solidFill>
                    <a:srgbClr val="FFFFFF"/>
                  </a:solidFill>
                  <a:cs typeface="B Titr" panose="00000700000000000000" pitchFamily="2" charset="-78"/>
                  <a:sym typeface="Helvetica Light"/>
                </a:rPr>
                <a:t>Sample</a:t>
              </a:r>
              <a:endParaRPr lang="fa-IR" sz="1400" dirty="0">
                <a:solidFill>
                  <a:srgbClr val="FFFFFF"/>
                </a:solidFill>
                <a:cs typeface="B Titr" panose="00000700000000000000" pitchFamily="2" charset="-78"/>
                <a:sym typeface="Helvetica Light"/>
              </a:endParaRPr>
            </a:p>
          </p:txBody>
        </p:sp>
        <p:grpSp>
          <p:nvGrpSpPr>
            <p:cNvPr id="348" name="Group 347">
              <a:extLst>
                <a:ext uri="{FF2B5EF4-FFF2-40B4-BE49-F238E27FC236}">
                  <a16:creationId xmlns:a16="http://schemas.microsoft.com/office/drawing/2014/main" id="{1836FA4F-5AFB-4915-B2EA-7AF8098A5D21}"/>
                </a:ext>
              </a:extLst>
            </p:cNvPr>
            <p:cNvGrpSpPr/>
            <p:nvPr/>
          </p:nvGrpSpPr>
          <p:grpSpPr>
            <a:xfrm>
              <a:off x="1976014" y="2213881"/>
              <a:ext cx="1868076" cy="1868076"/>
              <a:chOff x="1119258" y="2257147"/>
              <a:chExt cx="1868076" cy="1868076"/>
            </a:xfrm>
            <a:grpFill/>
          </p:grpSpPr>
          <p:sp>
            <p:nvSpPr>
              <p:cNvPr id="349" name="Freeform 6">
                <a:extLst>
                  <a:ext uri="{FF2B5EF4-FFF2-40B4-BE49-F238E27FC236}">
                    <a16:creationId xmlns:a16="http://schemas.microsoft.com/office/drawing/2014/main" id="{3332DF74-2A74-4FAF-AFF2-3D0CA5791CB4}"/>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0" name="Freeform 7">
                <a:extLst>
                  <a:ext uri="{FF2B5EF4-FFF2-40B4-BE49-F238E27FC236}">
                    <a16:creationId xmlns:a16="http://schemas.microsoft.com/office/drawing/2014/main" id="{8DD2D65B-CD96-43BA-B239-444CE8FD2593}"/>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1" name="Freeform 8">
                <a:extLst>
                  <a:ext uri="{FF2B5EF4-FFF2-40B4-BE49-F238E27FC236}">
                    <a16:creationId xmlns:a16="http://schemas.microsoft.com/office/drawing/2014/main" id="{D8191D0B-7AD6-45FF-855D-DADEFF4160A5}"/>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2" name="Freeform 9">
                <a:extLst>
                  <a:ext uri="{FF2B5EF4-FFF2-40B4-BE49-F238E27FC236}">
                    <a16:creationId xmlns:a16="http://schemas.microsoft.com/office/drawing/2014/main" id="{A1C50BE4-1D7B-484E-8EB1-085EA9302001}"/>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3" name="Freeform 10">
                <a:extLst>
                  <a:ext uri="{FF2B5EF4-FFF2-40B4-BE49-F238E27FC236}">
                    <a16:creationId xmlns:a16="http://schemas.microsoft.com/office/drawing/2014/main" id="{B5806C5A-9241-45B2-84B1-94DBE747DA30}"/>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4" name="Freeform 11">
                <a:extLst>
                  <a:ext uri="{FF2B5EF4-FFF2-40B4-BE49-F238E27FC236}">
                    <a16:creationId xmlns:a16="http://schemas.microsoft.com/office/drawing/2014/main" id="{5927A663-FFCB-42F9-8454-5761BD3097B0}"/>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5" name="Freeform 12">
                <a:extLst>
                  <a:ext uri="{FF2B5EF4-FFF2-40B4-BE49-F238E27FC236}">
                    <a16:creationId xmlns:a16="http://schemas.microsoft.com/office/drawing/2014/main" id="{CEDB6783-D6D6-44BD-AB45-512C7A2207D4}"/>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6" name="Freeform 13">
                <a:extLst>
                  <a:ext uri="{FF2B5EF4-FFF2-40B4-BE49-F238E27FC236}">
                    <a16:creationId xmlns:a16="http://schemas.microsoft.com/office/drawing/2014/main" id="{9ED73B14-8CC6-42AF-94A1-2CEFA182B147}"/>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7" name="Freeform 14">
                <a:extLst>
                  <a:ext uri="{FF2B5EF4-FFF2-40B4-BE49-F238E27FC236}">
                    <a16:creationId xmlns:a16="http://schemas.microsoft.com/office/drawing/2014/main" id="{C181836F-BDD4-4B5D-BA63-2FBB74E0F510}"/>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8" name="Freeform 15">
                <a:extLst>
                  <a:ext uri="{FF2B5EF4-FFF2-40B4-BE49-F238E27FC236}">
                    <a16:creationId xmlns:a16="http://schemas.microsoft.com/office/drawing/2014/main" id="{00A73C96-D3CB-4240-A33A-A9EFCE5C7AB8}"/>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59" name="Freeform 16">
                <a:extLst>
                  <a:ext uri="{FF2B5EF4-FFF2-40B4-BE49-F238E27FC236}">
                    <a16:creationId xmlns:a16="http://schemas.microsoft.com/office/drawing/2014/main" id="{E66920EC-BC96-4632-89E2-5B74D8028C6D}"/>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60" name="Freeform 17">
                <a:extLst>
                  <a:ext uri="{FF2B5EF4-FFF2-40B4-BE49-F238E27FC236}">
                    <a16:creationId xmlns:a16="http://schemas.microsoft.com/office/drawing/2014/main" id="{D2112285-4CAA-4259-8F81-A4A8FCFA0B4D}"/>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361" name="Group 360">
            <a:extLst>
              <a:ext uri="{FF2B5EF4-FFF2-40B4-BE49-F238E27FC236}">
                <a16:creationId xmlns:a16="http://schemas.microsoft.com/office/drawing/2014/main" id="{447C5074-4905-495F-BEAA-BFDBDA237B00}"/>
              </a:ext>
            </a:extLst>
          </p:cNvPr>
          <p:cNvGrpSpPr/>
          <p:nvPr/>
        </p:nvGrpSpPr>
        <p:grpSpPr>
          <a:xfrm>
            <a:off x="6490410" y="2411357"/>
            <a:ext cx="749480" cy="760721"/>
            <a:chOff x="1976014" y="2213881"/>
            <a:chExt cx="1868076" cy="1868076"/>
          </a:xfrm>
          <a:solidFill>
            <a:schemeClr val="tx2">
              <a:lumMod val="50000"/>
            </a:schemeClr>
          </a:solidFill>
        </p:grpSpPr>
        <p:sp>
          <p:nvSpPr>
            <p:cNvPr id="362" name="Shape 662">
              <a:hlinkClick r:id="rId13" action="ppaction://hlinksldjump"/>
              <a:extLst>
                <a:ext uri="{FF2B5EF4-FFF2-40B4-BE49-F238E27FC236}">
                  <a16:creationId xmlns:a16="http://schemas.microsoft.com/office/drawing/2014/main" id="{80F089C4-722C-486A-A452-EAEFD553F87B}"/>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600" dirty="0">
                  <a:solidFill>
                    <a:srgbClr val="FFFFFF"/>
                  </a:solidFill>
                  <a:cs typeface="B Titr" panose="00000700000000000000" pitchFamily="2" charset="-78"/>
                  <a:sym typeface="Helvetica Light"/>
                </a:rPr>
                <a:t>Syntax</a:t>
              </a:r>
              <a:endParaRPr lang="fa-IR" sz="1600" dirty="0">
                <a:solidFill>
                  <a:srgbClr val="FFFFFF"/>
                </a:solidFill>
                <a:cs typeface="B Titr" panose="00000700000000000000" pitchFamily="2" charset="-78"/>
                <a:sym typeface="Helvetica Light"/>
              </a:endParaRPr>
            </a:p>
          </p:txBody>
        </p:sp>
        <p:grpSp>
          <p:nvGrpSpPr>
            <p:cNvPr id="363" name="Group 362">
              <a:extLst>
                <a:ext uri="{FF2B5EF4-FFF2-40B4-BE49-F238E27FC236}">
                  <a16:creationId xmlns:a16="http://schemas.microsoft.com/office/drawing/2014/main" id="{569D9A17-C0C1-44F4-B9FB-ABC96D699721}"/>
                </a:ext>
              </a:extLst>
            </p:cNvPr>
            <p:cNvGrpSpPr/>
            <p:nvPr/>
          </p:nvGrpSpPr>
          <p:grpSpPr>
            <a:xfrm>
              <a:off x="1976014" y="2213881"/>
              <a:ext cx="1868076" cy="1868076"/>
              <a:chOff x="1119258" y="2257147"/>
              <a:chExt cx="1868076" cy="1868076"/>
            </a:xfrm>
            <a:grpFill/>
          </p:grpSpPr>
          <p:sp>
            <p:nvSpPr>
              <p:cNvPr id="364" name="Freeform 6">
                <a:extLst>
                  <a:ext uri="{FF2B5EF4-FFF2-40B4-BE49-F238E27FC236}">
                    <a16:creationId xmlns:a16="http://schemas.microsoft.com/office/drawing/2014/main" id="{82FCF3E2-9E98-43DE-B954-9805D8639974}"/>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65" name="Freeform 7">
                <a:extLst>
                  <a:ext uri="{FF2B5EF4-FFF2-40B4-BE49-F238E27FC236}">
                    <a16:creationId xmlns:a16="http://schemas.microsoft.com/office/drawing/2014/main" id="{C7318089-F251-4777-9A0C-096D5BEC0113}"/>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66" name="Freeform 8">
                <a:extLst>
                  <a:ext uri="{FF2B5EF4-FFF2-40B4-BE49-F238E27FC236}">
                    <a16:creationId xmlns:a16="http://schemas.microsoft.com/office/drawing/2014/main" id="{435BE536-DF51-48B4-A4DD-EEE9F71E3DFB}"/>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67" name="Freeform 9">
                <a:extLst>
                  <a:ext uri="{FF2B5EF4-FFF2-40B4-BE49-F238E27FC236}">
                    <a16:creationId xmlns:a16="http://schemas.microsoft.com/office/drawing/2014/main" id="{52F1A405-4480-4057-A11A-381EADE3C766}"/>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68" name="Freeform 10">
                <a:extLst>
                  <a:ext uri="{FF2B5EF4-FFF2-40B4-BE49-F238E27FC236}">
                    <a16:creationId xmlns:a16="http://schemas.microsoft.com/office/drawing/2014/main" id="{52A501E6-443F-4D55-80A5-163748B2F839}"/>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69" name="Freeform 11">
                <a:extLst>
                  <a:ext uri="{FF2B5EF4-FFF2-40B4-BE49-F238E27FC236}">
                    <a16:creationId xmlns:a16="http://schemas.microsoft.com/office/drawing/2014/main" id="{98EF4C14-3C55-4389-9224-5618D90EA9FE}"/>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0" name="Freeform 12">
                <a:extLst>
                  <a:ext uri="{FF2B5EF4-FFF2-40B4-BE49-F238E27FC236}">
                    <a16:creationId xmlns:a16="http://schemas.microsoft.com/office/drawing/2014/main" id="{3C059EAA-4BC4-4D8C-B720-2BD55FACDECF}"/>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1" name="Freeform 13">
                <a:extLst>
                  <a:ext uri="{FF2B5EF4-FFF2-40B4-BE49-F238E27FC236}">
                    <a16:creationId xmlns:a16="http://schemas.microsoft.com/office/drawing/2014/main" id="{66BCB03B-FC0F-499A-8B31-D756A1444264}"/>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2" name="Freeform 14">
                <a:extLst>
                  <a:ext uri="{FF2B5EF4-FFF2-40B4-BE49-F238E27FC236}">
                    <a16:creationId xmlns:a16="http://schemas.microsoft.com/office/drawing/2014/main" id="{C3B1FD4C-A7E9-40B7-BC05-E9F83B529C0C}"/>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3" name="Freeform 15">
                <a:extLst>
                  <a:ext uri="{FF2B5EF4-FFF2-40B4-BE49-F238E27FC236}">
                    <a16:creationId xmlns:a16="http://schemas.microsoft.com/office/drawing/2014/main" id="{E3BA8B1B-E71A-4252-B845-DCA64C862153}"/>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4" name="Freeform 16">
                <a:hlinkClick r:id="rId13" action="ppaction://hlinksldjump"/>
                <a:extLst>
                  <a:ext uri="{FF2B5EF4-FFF2-40B4-BE49-F238E27FC236}">
                    <a16:creationId xmlns:a16="http://schemas.microsoft.com/office/drawing/2014/main" id="{49EF1EDD-10AF-4606-934A-DD5C853A3A0B}"/>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75" name="Freeform 17">
                <a:extLst>
                  <a:ext uri="{FF2B5EF4-FFF2-40B4-BE49-F238E27FC236}">
                    <a16:creationId xmlns:a16="http://schemas.microsoft.com/office/drawing/2014/main" id="{77DEE4BA-D49F-4653-A936-FA805D0B25E2}"/>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376" name="Group 375">
            <a:extLst>
              <a:ext uri="{FF2B5EF4-FFF2-40B4-BE49-F238E27FC236}">
                <a16:creationId xmlns:a16="http://schemas.microsoft.com/office/drawing/2014/main" id="{326A6CAE-4495-41ED-AC11-18CB22CC84FD}"/>
              </a:ext>
            </a:extLst>
          </p:cNvPr>
          <p:cNvGrpSpPr/>
          <p:nvPr/>
        </p:nvGrpSpPr>
        <p:grpSpPr>
          <a:xfrm>
            <a:off x="7297440" y="2404281"/>
            <a:ext cx="749480" cy="767797"/>
            <a:chOff x="1976014" y="2213881"/>
            <a:chExt cx="1868076" cy="1868076"/>
          </a:xfrm>
          <a:solidFill>
            <a:schemeClr val="tx2">
              <a:lumMod val="50000"/>
            </a:schemeClr>
          </a:solidFill>
        </p:grpSpPr>
        <p:sp>
          <p:nvSpPr>
            <p:cNvPr id="377" name="Shape 662">
              <a:hlinkClick r:id="rId14" action="ppaction://hlinksldjump"/>
              <a:extLst>
                <a:ext uri="{FF2B5EF4-FFF2-40B4-BE49-F238E27FC236}">
                  <a16:creationId xmlns:a16="http://schemas.microsoft.com/office/drawing/2014/main" id="{3B7AA9DD-D343-42C9-A817-77EBEEFCF01F}"/>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400" dirty="0">
                  <a:solidFill>
                    <a:srgbClr val="FFFFFF"/>
                  </a:solidFill>
                  <a:cs typeface="B Titr" panose="00000700000000000000" pitchFamily="2" charset="-78"/>
                  <a:sym typeface="Helvetica Light"/>
                </a:rPr>
                <a:t>Sample</a:t>
              </a:r>
              <a:endParaRPr lang="fa-IR" sz="1400" dirty="0">
                <a:solidFill>
                  <a:srgbClr val="FFFFFF"/>
                </a:solidFill>
                <a:cs typeface="B Titr" panose="00000700000000000000" pitchFamily="2" charset="-78"/>
                <a:sym typeface="Helvetica Light"/>
              </a:endParaRPr>
            </a:p>
          </p:txBody>
        </p:sp>
        <p:grpSp>
          <p:nvGrpSpPr>
            <p:cNvPr id="378" name="Group 377">
              <a:extLst>
                <a:ext uri="{FF2B5EF4-FFF2-40B4-BE49-F238E27FC236}">
                  <a16:creationId xmlns:a16="http://schemas.microsoft.com/office/drawing/2014/main" id="{A95F96DE-EAC5-4651-B5E0-E4471FA788F3}"/>
                </a:ext>
              </a:extLst>
            </p:cNvPr>
            <p:cNvGrpSpPr/>
            <p:nvPr/>
          </p:nvGrpSpPr>
          <p:grpSpPr>
            <a:xfrm>
              <a:off x="1976014" y="2213881"/>
              <a:ext cx="1868076" cy="1868076"/>
              <a:chOff x="1119258" y="2257147"/>
              <a:chExt cx="1868076" cy="1868076"/>
            </a:xfrm>
            <a:grpFill/>
          </p:grpSpPr>
          <p:sp>
            <p:nvSpPr>
              <p:cNvPr id="379" name="Freeform 6">
                <a:extLst>
                  <a:ext uri="{FF2B5EF4-FFF2-40B4-BE49-F238E27FC236}">
                    <a16:creationId xmlns:a16="http://schemas.microsoft.com/office/drawing/2014/main" id="{4AD3DC97-08DD-437A-826F-70428802BB56}"/>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0" name="Freeform 7">
                <a:extLst>
                  <a:ext uri="{FF2B5EF4-FFF2-40B4-BE49-F238E27FC236}">
                    <a16:creationId xmlns:a16="http://schemas.microsoft.com/office/drawing/2014/main" id="{3B2A9DD3-7F05-40D3-9D2D-A5F838106994}"/>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1" name="Freeform 8">
                <a:extLst>
                  <a:ext uri="{FF2B5EF4-FFF2-40B4-BE49-F238E27FC236}">
                    <a16:creationId xmlns:a16="http://schemas.microsoft.com/office/drawing/2014/main" id="{E078422D-0B54-4AF2-A9D5-75240CAF98F4}"/>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2" name="Freeform 9">
                <a:extLst>
                  <a:ext uri="{FF2B5EF4-FFF2-40B4-BE49-F238E27FC236}">
                    <a16:creationId xmlns:a16="http://schemas.microsoft.com/office/drawing/2014/main" id="{AB0D1D61-2C92-43F6-B57D-7DA79FED8774}"/>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3" name="Freeform 10">
                <a:extLst>
                  <a:ext uri="{FF2B5EF4-FFF2-40B4-BE49-F238E27FC236}">
                    <a16:creationId xmlns:a16="http://schemas.microsoft.com/office/drawing/2014/main" id="{A27B0828-9B14-4527-83A9-7AA448178404}"/>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4" name="Freeform 11">
                <a:extLst>
                  <a:ext uri="{FF2B5EF4-FFF2-40B4-BE49-F238E27FC236}">
                    <a16:creationId xmlns:a16="http://schemas.microsoft.com/office/drawing/2014/main" id="{5EB132B8-D84F-482C-856D-BEE0D951C84B}"/>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5" name="Freeform 12">
                <a:extLst>
                  <a:ext uri="{FF2B5EF4-FFF2-40B4-BE49-F238E27FC236}">
                    <a16:creationId xmlns:a16="http://schemas.microsoft.com/office/drawing/2014/main" id="{0EC0012B-488B-4BAC-9017-77EEE551987D}"/>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6" name="Freeform 13">
                <a:extLst>
                  <a:ext uri="{FF2B5EF4-FFF2-40B4-BE49-F238E27FC236}">
                    <a16:creationId xmlns:a16="http://schemas.microsoft.com/office/drawing/2014/main" id="{27C67906-6441-4594-9424-97E896A1830B}"/>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7" name="Freeform 14">
                <a:extLst>
                  <a:ext uri="{FF2B5EF4-FFF2-40B4-BE49-F238E27FC236}">
                    <a16:creationId xmlns:a16="http://schemas.microsoft.com/office/drawing/2014/main" id="{5053FF90-DF33-44AC-AC4A-5D39891EBF3B}"/>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8" name="Freeform 15">
                <a:extLst>
                  <a:ext uri="{FF2B5EF4-FFF2-40B4-BE49-F238E27FC236}">
                    <a16:creationId xmlns:a16="http://schemas.microsoft.com/office/drawing/2014/main" id="{64AB109A-6660-4DC1-AFB7-3DA75E9AC77D}"/>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89" name="Freeform 16">
                <a:hlinkClick r:id="rId14" action="ppaction://hlinksldjump"/>
                <a:extLst>
                  <a:ext uri="{FF2B5EF4-FFF2-40B4-BE49-F238E27FC236}">
                    <a16:creationId xmlns:a16="http://schemas.microsoft.com/office/drawing/2014/main" id="{63AC4F3B-3473-4064-9597-6985F919C6AB}"/>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90" name="Freeform 17">
                <a:extLst>
                  <a:ext uri="{FF2B5EF4-FFF2-40B4-BE49-F238E27FC236}">
                    <a16:creationId xmlns:a16="http://schemas.microsoft.com/office/drawing/2014/main" id="{90683DE4-CCBE-4918-9D63-585F1976BB16}"/>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391" name="Group 390">
            <a:extLst>
              <a:ext uri="{FF2B5EF4-FFF2-40B4-BE49-F238E27FC236}">
                <a16:creationId xmlns:a16="http://schemas.microsoft.com/office/drawing/2014/main" id="{CD32FDED-446E-4980-B864-3055D08CAE70}"/>
              </a:ext>
            </a:extLst>
          </p:cNvPr>
          <p:cNvGrpSpPr/>
          <p:nvPr/>
        </p:nvGrpSpPr>
        <p:grpSpPr>
          <a:xfrm>
            <a:off x="6475349" y="3550188"/>
            <a:ext cx="749480" cy="760721"/>
            <a:chOff x="1976014" y="2213881"/>
            <a:chExt cx="1868076" cy="1868076"/>
          </a:xfrm>
          <a:solidFill>
            <a:schemeClr val="tx2">
              <a:lumMod val="50000"/>
            </a:schemeClr>
          </a:solidFill>
        </p:grpSpPr>
        <p:sp>
          <p:nvSpPr>
            <p:cNvPr id="392" name="Shape 662">
              <a:hlinkClick r:id="rId15" action="ppaction://hlinksldjump"/>
              <a:extLst>
                <a:ext uri="{FF2B5EF4-FFF2-40B4-BE49-F238E27FC236}">
                  <a16:creationId xmlns:a16="http://schemas.microsoft.com/office/drawing/2014/main" id="{CFDD44A7-18EF-45FD-AB57-59EBD82E0312}"/>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600" dirty="0">
                  <a:solidFill>
                    <a:srgbClr val="FFFFFF"/>
                  </a:solidFill>
                  <a:cs typeface="B Titr" panose="00000700000000000000" pitchFamily="2" charset="-78"/>
                  <a:sym typeface="Helvetica Light"/>
                </a:rPr>
                <a:t>Syntax</a:t>
              </a:r>
              <a:endParaRPr lang="fa-IR" sz="1600" dirty="0">
                <a:solidFill>
                  <a:srgbClr val="FFFFFF"/>
                </a:solidFill>
                <a:cs typeface="B Titr" panose="00000700000000000000" pitchFamily="2" charset="-78"/>
                <a:sym typeface="Helvetica Light"/>
              </a:endParaRPr>
            </a:p>
          </p:txBody>
        </p:sp>
        <p:grpSp>
          <p:nvGrpSpPr>
            <p:cNvPr id="393" name="Group 392">
              <a:extLst>
                <a:ext uri="{FF2B5EF4-FFF2-40B4-BE49-F238E27FC236}">
                  <a16:creationId xmlns:a16="http://schemas.microsoft.com/office/drawing/2014/main" id="{125D1676-798D-444E-A480-5649FB66E0F0}"/>
                </a:ext>
              </a:extLst>
            </p:cNvPr>
            <p:cNvGrpSpPr/>
            <p:nvPr/>
          </p:nvGrpSpPr>
          <p:grpSpPr>
            <a:xfrm>
              <a:off x="1976014" y="2213881"/>
              <a:ext cx="1868076" cy="1868076"/>
              <a:chOff x="1119258" y="2257147"/>
              <a:chExt cx="1868076" cy="1868076"/>
            </a:xfrm>
            <a:grpFill/>
          </p:grpSpPr>
          <p:sp>
            <p:nvSpPr>
              <p:cNvPr id="394" name="Freeform 6">
                <a:extLst>
                  <a:ext uri="{FF2B5EF4-FFF2-40B4-BE49-F238E27FC236}">
                    <a16:creationId xmlns:a16="http://schemas.microsoft.com/office/drawing/2014/main" id="{9D708434-64FF-4321-ADB6-4DABF1CF1BF2}"/>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95" name="Freeform 7">
                <a:extLst>
                  <a:ext uri="{FF2B5EF4-FFF2-40B4-BE49-F238E27FC236}">
                    <a16:creationId xmlns:a16="http://schemas.microsoft.com/office/drawing/2014/main" id="{5B35F170-0D7A-4FEB-BCAF-4B5B97F4E767}"/>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96" name="Freeform 8">
                <a:extLst>
                  <a:ext uri="{FF2B5EF4-FFF2-40B4-BE49-F238E27FC236}">
                    <a16:creationId xmlns:a16="http://schemas.microsoft.com/office/drawing/2014/main" id="{3B12201A-50A7-42D8-A5F3-1A918E5F23CE}"/>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97" name="Freeform 9">
                <a:extLst>
                  <a:ext uri="{FF2B5EF4-FFF2-40B4-BE49-F238E27FC236}">
                    <a16:creationId xmlns:a16="http://schemas.microsoft.com/office/drawing/2014/main" id="{537F50FD-0E9A-4139-82AF-1DB0CB513853}"/>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98" name="Freeform 10">
                <a:extLst>
                  <a:ext uri="{FF2B5EF4-FFF2-40B4-BE49-F238E27FC236}">
                    <a16:creationId xmlns:a16="http://schemas.microsoft.com/office/drawing/2014/main" id="{85F3F853-DDA5-4A74-B74C-1EA60DCB6327}"/>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399" name="Freeform 11">
                <a:extLst>
                  <a:ext uri="{FF2B5EF4-FFF2-40B4-BE49-F238E27FC236}">
                    <a16:creationId xmlns:a16="http://schemas.microsoft.com/office/drawing/2014/main" id="{81E142C7-134A-431A-8A95-46A55E58D067}"/>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0" name="Freeform 12">
                <a:extLst>
                  <a:ext uri="{FF2B5EF4-FFF2-40B4-BE49-F238E27FC236}">
                    <a16:creationId xmlns:a16="http://schemas.microsoft.com/office/drawing/2014/main" id="{8096AF39-3FE2-4767-9851-56D651FB05BD}"/>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1" name="Freeform 13">
                <a:extLst>
                  <a:ext uri="{FF2B5EF4-FFF2-40B4-BE49-F238E27FC236}">
                    <a16:creationId xmlns:a16="http://schemas.microsoft.com/office/drawing/2014/main" id="{97CF1E78-A7DD-465C-96DF-2ED6270E1E9D}"/>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2" name="Freeform 14">
                <a:extLst>
                  <a:ext uri="{FF2B5EF4-FFF2-40B4-BE49-F238E27FC236}">
                    <a16:creationId xmlns:a16="http://schemas.microsoft.com/office/drawing/2014/main" id="{7DF9BD5A-0C93-4675-800D-D66519FBE063}"/>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3" name="Freeform 15">
                <a:extLst>
                  <a:ext uri="{FF2B5EF4-FFF2-40B4-BE49-F238E27FC236}">
                    <a16:creationId xmlns:a16="http://schemas.microsoft.com/office/drawing/2014/main" id="{2E1307A4-B41B-4CB8-8F04-837B1B95CA99}"/>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4" name="Freeform 16">
                <a:extLst>
                  <a:ext uri="{FF2B5EF4-FFF2-40B4-BE49-F238E27FC236}">
                    <a16:creationId xmlns:a16="http://schemas.microsoft.com/office/drawing/2014/main" id="{E4B776AF-8C17-43F5-ADB6-75BE12DF5A39}"/>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05" name="Freeform 17">
                <a:extLst>
                  <a:ext uri="{FF2B5EF4-FFF2-40B4-BE49-F238E27FC236}">
                    <a16:creationId xmlns:a16="http://schemas.microsoft.com/office/drawing/2014/main" id="{B4A66D43-CBDA-4BFF-BC92-896996268BE1}"/>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406" name="Group 405">
            <a:extLst>
              <a:ext uri="{FF2B5EF4-FFF2-40B4-BE49-F238E27FC236}">
                <a16:creationId xmlns:a16="http://schemas.microsoft.com/office/drawing/2014/main" id="{2E9956CB-2B7C-4475-A4D1-CFB0838981F3}"/>
              </a:ext>
            </a:extLst>
          </p:cNvPr>
          <p:cNvGrpSpPr/>
          <p:nvPr/>
        </p:nvGrpSpPr>
        <p:grpSpPr>
          <a:xfrm>
            <a:off x="7282379" y="3543112"/>
            <a:ext cx="749480" cy="767797"/>
            <a:chOff x="1976014" y="2213881"/>
            <a:chExt cx="1868076" cy="1868076"/>
          </a:xfrm>
          <a:solidFill>
            <a:schemeClr val="tx2">
              <a:lumMod val="50000"/>
            </a:schemeClr>
          </a:solidFill>
        </p:grpSpPr>
        <p:sp>
          <p:nvSpPr>
            <p:cNvPr id="407" name="Shape 662">
              <a:hlinkClick r:id="rId16" action="ppaction://hlinksldjump"/>
              <a:extLst>
                <a:ext uri="{FF2B5EF4-FFF2-40B4-BE49-F238E27FC236}">
                  <a16:creationId xmlns:a16="http://schemas.microsoft.com/office/drawing/2014/main" id="{A5DFA7AA-57D4-4A08-84B8-28E501C9FCDF}"/>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400" dirty="0">
                  <a:solidFill>
                    <a:srgbClr val="FFFFFF"/>
                  </a:solidFill>
                  <a:cs typeface="B Titr" panose="00000700000000000000" pitchFamily="2" charset="-78"/>
                  <a:sym typeface="Helvetica Light"/>
                </a:rPr>
                <a:t>Sample</a:t>
              </a:r>
              <a:endParaRPr lang="fa-IR" sz="1400" dirty="0">
                <a:solidFill>
                  <a:srgbClr val="FFFFFF"/>
                </a:solidFill>
                <a:cs typeface="B Titr" panose="00000700000000000000" pitchFamily="2" charset="-78"/>
                <a:sym typeface="Helvetica Light"/>
              </a:endParaRPr>
            </a:p>
          </p:txBody>
        </p:sp>
        <p:grpSp>
          <p:nvGrpSpPr>
            <p:cNvPr id="408" name="Group 407">
              <a:extLst>
                <a:ext uri="{FF2B5EF4-FFF2-40B4-BE49-F238E27FC236}">
                  <a16:creationId xmlns:a16="http://schemas.microsoft.com/office/drawing/2014/main" id="{F7D497D5-5A63-4FAC-BD9F-488DD4D133FE}"/>
                </a:ext>
              </a:extLst>
            </p:cNvPr>
            <p:cNvGrpSpPr/>
            <p:nvPr/>
          </p:nvGrpSpPr>
          <p:grpSpPr>
            <a:xfrm>
              <a:off x="1976014" y="2213881"/>
              <a:ext cx="1868076" cy="1868076"/>
              <a:chOff x="1119258" y="2257147"/>
              <a:chExt cx="1868076" cy="1868076"/>
            </a:xfrm>
            <a:grpFill/>
          </p:grpSpPr>
          <p:sp>
            <p:nvSpPr>
              <p:cNvPr id="409" name="Freeform 6">
                <a:extLst>
                  <a:ext uri="{FF2B5EF4-FFF2-40B4-BE49-F238E27FC236}">
                    <a16:creationId xmlns:a16="http://schemas.microsoft.com/office/drawing/2014/main" id="{E77E5D4E-7E7B-4C2E-B812-A06E99B835B7}"/>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0" name="Freeform 7">
                <a:extLst>
                  <a:ext uri="{FF2B5EF4-FFF2-40B4-BE49-F238E27FC236}">
                    <a16:creationId xmlns:a16="http://schemas.microsoft.com/office/drawing/2014/main" id="{D8CA2697-3C99-44A1-86ED-EF69E46591B4}"/>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1" name="Freeform 8">
                <a:extLst>
                  <a:ext uri="{FF2B5EF4-FFF2-40B4-BE49-F238E27FC236}">
                    <a16:creationId xmlns:a16="http://schemas.microsoft.com/office/drawing/2014/main" id="{ADC84761-8023-451B-9953-1412F0259FC6}"/>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2" name="Freeform 9">
                <a:extLst>
                  <a:ext uri="{FF2B5EF4-FFF2-40B4-BE49-F238E27FC236}">
                    <a16:creationId xmlns:a16="http://schemas.microsoft.com/office/drawing/2014/main" id="{ABB9BBFB-4FFB-4F2D-915A-7FA592E17F79}"/>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3" name="Freeform 10">
                <a:extLst>
                  <a:ext uri="{FF2B5EF4-FFF2-40B4-BE49-F238E27FC236}">
                    <a16:creationId xmlns:a16="http://schemas.microsoft.com/office/drawing/2014/main" id="{2D00D838-0B86-41EC-958C-DE34D6748FD1}"/>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4" name="Freeform 11">
                <a:extLst>
                  <a:ext uri="{FF2B5EF4-FFF2-40B4-BE49-F238E27FC236}">
                    <a16:creationId xmlns:a16="http://schemas.microsoft.com/office/drawing/2014/main" id="{C2E44140-2C89-4B31-A293-3A4DE942EE4B}"/>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5" name="Freeform 12">
                <a:extLst>
                  <a:ext uri="{FF2B5EF4-FFF2-40B4-BE49-F238E27FC236}">
                    <a16:creationId xmlns:a16="http://schemas.microsoft.com/office/drawing/2014/main" id="{60669A49-1B35-41E7-B1ED-F3C8DF4CBF4F}"/>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6" name="Freeform 13">
                <a:extLst>
                  <a:ext uri="{FF2B5EF4-FFF2-40B4-BE49-F238E27FC236}">
                    <a16:creationId xmlns:a16="http://schemas.microsoft.com/office/drawing/2014/main" id="{641F1201-B76B-4263-9192-3E5F642AAB0C}"/>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7" name="Freeform 14">
                <a:extLst>
                  <a:ext uri="{FF2B5EF4-FFF2-40B4-BE49-F238E27FC236}">
                    <a16:creationId xmlns:a16="http://schemas.microsoft.com/office/drawing/2014/main" id="{FFEBFB2A-2D04-4E7E-A013-B3BD52B2F7B3}"/>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8" name="Freeform 15">
                <a:extLst>
                  <a:ext uri="{FF2B5EF4-FFF2-40B4-BE49-F238E27FC236}">
                    <a16:creationId xmlns:a16="http://schemas.microsoft.com/office/drawing/2014/main" id="{A14D9891-0D26-46BE-AE2B-414213AC165A}"/>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19" name="Freeform 16">
                <a:hlinkClick r:id="rId16" action="ppaction://hlinksldjump"/>
                <a:extLst>
                  <a:ext uri="{FF2B5EF4-FFF2-40B4-BE49-F238E27FC236}">
                    <a16:creationId xmlns:a16="http://schemas.microsoft.com/office/drawing/2014/main" id="{203AA110-203D-4C80-B0BC-161B22A17543}"/>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20" name="Freeform 17">
                <a:extLst>
                  <a:ext uri="{FF2B5EF4-FFF2-40B4-BE49-F238E27FC236}">
                    <a16:creationId xmlns:a16="http://schemas.microsoft.com/office/drawing/2014/main" id="{98D795AC-3522-45BA-A4C4-E2CEDA77E27D}"/>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421" name="Group 420">
            <a:extLst>
              <a:ext uri="{FF2B5EF4-FFF2-40B4-BE49-F238E27FC236}">
                <a16:creationId xmlns:a16="http://schemas.microsoft.com/office/drawing/2014/main" id="{73DDA1AF-1483-4A9C-9723-D4A48354E808}"/>
              </a:ext>
            </a:extLst>
          </p:cNvPr>
          <p:cNvGrpSpPr/>
          <p:nvPr/>
        </p:nvGrpSpPr>
        <p:grpSpPr>
          <a:xfrm>
            <a:off x="6477169" y="4572934"/>
            <a:ext cx="749480" cy="760721"/>
            <a:chOff x="1976014" y="2213881"/>
            <a:chExt cx="1868076" cy="1868076"/>
          </a:xfrm>
          <a:solidFill>
            <a:schemeClr val="tx2">
              <a:lumMod val="50000"/>
            </a:schemeClr>
          </a:solidFill>
        </p:grpSpPr>
        <p:sp>
          <p:nvSpPr>
            <p:cNvPr id="422" name="Shape 662">
              <a:hlinkClick r:id="rId17" action="ppaction://hlinksldjump"/>
              <a:extLst>
                <a:ext uri="{FF2B5EF4-FFF2-40B4-BE49-F238E27FC236}">
                  <a16:creationId xmlns:a16="http://schemas.microsoft.com/office/drawing/2014/main" id="{341672B4-6447-427F-9F58-00D9F2B1583D}"/>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600" dirty="0">
                  <a:solidFill>
                    <a:srgbClr val="FFFFFF"/>
                  </a:solidFill>
                  <a:cs typeface="B Titr" panose="00000700000000000000" pitchFamily="2" charset="-78"/>
                  <a:sym typeface="Helvetica Light"/>
                </a:rPr>
                <a:t>Syntax</a:t>
              </a:r>
              <a:endParaRPr lang="fa-IR" sz="1600" dirty="0">
                <a:solidFill>
                  <a:srgbClr val="FFFFFF"/>
                </a:solidFill>
                <a:cs typeface="B Titr" panose="00000700000000000000" pitchFamily="2" charset="-78"/>
                <a:sym typeface="Helvetica Light"/>
              </a:endParaRPr>
            </a:p>
          </p:txBody>
        </p:sp>
        <p:grpSp>
          <p:nvGrpSpPr>
            <p:cNvPr id="423" name="Group 422">
              <a:extLst>
                <a:ext uri="{FF2B5EF4-FFF2-40B4-BE49-F238E27FC236}">
                  <a16:creationId xmlns:a16="http://schemas.microsoft.com/office/drawing/2014/main" id="{A3BF788B-2F6D-437C-B997-DBEC71099E40}"/>
                </a:ext>
              </a:extLst>
            </p:cNvPr>
            <p:cNvGrpSpPr/>
            <p:nvPr/>
          </p:nvGrpSpPr>
          <p:grpSpPr>
            <a:xfrm>
              <a:off x="1976014" y="2213881"/>
              <a:ext cx="1868076" cy="1868076"/>
              <a:chOff x="1119258" y="2257147"/>
              <a:chExt cx="1868076" cy="1868076"/>
            </a:xfrm>
            <a:grpFill/>
          </p:grpSpPr>
          <p:sp>
            <p:nvSpPr>
              <p:cNvPr id="424" name="Freeform 6">
                <a:extLst>
                  <a:ext uri="{FF2B5EF4-FFF2-40B4-BE49-F238E27FC236}">
                    <a16:creationId xmlns:a16="http://schemas.microsoft.com/office/drawing/2014/main" id="{6362689C-1FC1-4150-947E-9186DDF3B862}"/>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25" name="Freeform 7">
                <a:extLst>
                  <a:ext uri="{FF2B5EF4-FFF2-40B4-BE49-F238E27FC236}">
                    <a16:creationId xmlns:a16="http://schemas.microsoft.com/office/drawing/2014/main" id="{E81B87EA-B72A-4A71-8356-E933C807E989}"/>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26" name="Freeform 8">
                <a:extLst>
                  <a:ext uri="{FF2B5EF4-FFF2-40B4-BE49-F238E27FC236}">
                    <a16:creationId xmlns:a16="http://schemas.microsoft.com/office/drawing/2014/main" id="{A491BD8E-9CB2-4390-879F-0DDEB27E04CE}"/>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27" name="Freeform 9">
                <a:extLst>
                  <a:ext uri="{FF2B5EF4-FFF2-40B4-BE49-F238E27FC236}">
                    <a16:creationId xmlns:a16="http://schemas.microsoft.com/office/drawing/2014/main" id="{8A97A355-22BE-4D52-A2A0-78A2ABB8AF52}"/>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28" name="Freeform 10">
                <a:extLst>
                  <a:ext uri="{FF2B5EF4-FFF2-40B4-BE49-F238E27FC236}">
                    <a16:creationId xmlns:a16="http://schemas.microsoft.com/office/drawing/2014/main" id="{7D5B9C4F-2732-47AE-8267-BD4D2B395282}"/>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29" name="Freeform 11">
                <a:extLst>
                  <a:ext uri="{FF2B5EF4-FFF2-40B4-BE49-F238E27FC236}">
                    <a16:creationId xmlns:a16="http://schemas.microsoft.com/office/drawing/2014/main" id="{FCC8439F-E65B-4B99-964E-A19CA8B72C67}"/>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0" name="Freeform 12">
                <a:extLst>
                  <a:ext uri="{FF2B5EF4-FFF2-40B4-BE49-F238E27FC236}">
                    <a16:creationId xmlns:a16="http://schemas.microsoft.com/office/drawing/2014/main" id="{7D56BA95-AE23-4424-A97B-4ABD2A60963F}"/>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1" name="Freeform 13">
                <a:extLst>
                  <a:ext uri="{FF2B5EF4-FFF2-40B4-BE49-F238E27FC236}">
                    <a16:creationId xmlns:a16="http://schemas.microsoft.com/office/drawing/2014/main" id="{D8241FC0-B051-4968-96A0-014AB989787A}"/>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2" name="Freeform 14">
                <a:extLst>
                  <a:ext uri="{FF2B5EF4-FFF2-40B4-BE49-F238E27FC236}">
                    <a16:creationId xmlns:a16="http://schemas.microsoft.com/office/drawing/2014/main" id="{1DCC0100-FBD4-4041-896B-8DC5823AAEC5}"/>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3" name="Freeform 15">
                <a:extLst>
                  <a:ext uri="{FF2B5EF4-FFF2-40B4-BE49-F238E27FC236}">
                    <a16:creationId xmlns:a16="http://schemas.microsoft.com/office/drawing/2014/main" id="{C6DD065B-D306-4210-A106-8DF32F317F03}"/>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4" name="Freeform 16">
                <a:extLst>
                  <a:ext uri="{FF2B5EF4-FFF2-40B4-BE49-F238E27FC236}">
                    <a16:creationId xmlns:a16="http://schemas.microsoft.com/office/drawing/2014/main" id="{DCDBD177-2B69-44B5-92E9-F1F1F9CB1302}"/>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35" name="Freeform 17">
                <a:extLst>
                  <a:ext uri="{FF2B5EF4-FFF2-40B4-BE49-F238E27FC236}">
                    <a16:creationId xmlns:a16="http://schemas.microsoft.com/office/drawing/2014/main" id="{1F7C6A1A-B2B6-487A-9241-2297246AAE6B}"/>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436" name="Group 435">
            <a:extLst>
              <a:ext uri="{FF2B5EF4-FFF2-40B4-BE49-F238E27FC236}">
                <a16:creationId xmlns:a16="http://schemas.microsoft.com/office/drawing/2014/main" id="{126E0883-5D7F-40C0-B153-49F341E5A1ED}"/>
              </a:ext>
            </a:extLst>
          </p:cNvPr>
          <p:cNvGrpSpPr/>
          <p:nvPr/>
        </p:nvGrpSpPr>
        <p:grpSpPr>
          <a:xfrm>
            <a:off x="7284199" y="4565858"/>
            <a:ext cx="749480" cy="767797"/>
            <a:chOff x="1976014" y="2213881"/>
            <a:chExt cx="1868076" cy="1868076"/>
          </a:xfrm>
          <a:solidFill>
            <a:schemeClr val="tx2">
              <a:lumMod val="60000"/>
              <a:lumOff val="40000"/>
            </a:schemeClr>
          </a:solidFill>
        </p:grpSpPr>
        <p:sp>
          <p:nvSpPr>
            <p:cNvPr id="437" name="Shape 662">
              <a:extLst>
                <a:ext uri="{FF2B5EF4-FFF2-40B4-BE49-F238E27FC236}">
                  <a16:creationId xmlns:a16="http://schemas.microsoft.com/office/drawing/2014/main" id="{E2A77A33-639D-4339-8C81-BD3BC7BC7731}"/>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400" dirty="0">
                  <a:solidFill>
                    <a:srgbClr val="FFFFFF"/>
                  </a:solidFill>
                  <a:cs typeface="B Titr" panose="00000700000000000000" pitchFamily="2" charset="-78"/>
                  <a:sym typeface="Helvetica Light"/>
                </a:rPr>
                <a:t>Sample</a:t>
              </a:r>
              <a:endParaRPr lang="fa-IR" sz="1400" dirty="0">
                <a:solidFill>
                  <a:srgbClr val="FFFFFF"/>
                </a:solidFill>
                <a:cs typeface="B Titr" panose="00000700000000000000" pitchFamily="2" charset="-78"/>
                <a:sym typeface="Helvetica Light"/>
              </a:endParaRPr>
            </a:p>
          </p:txBody>
        </p:sp>
        <p:grpSp>
          <p:nvGrpSpPr>
            <p:cNvPr id="438" name="Group 437">
              <a:extLst>
                <a:ext uri="{FF2B5EF4-FFF2-40B4-BE49-F238E27FC236}">
                  <a16:creationId xmlns:a16="http://schemas.microsoft.com/office/drawing/2014/main" id="{8CE19692-9E27-4B0E-A2BE-C901E8F76417}"/>
                </a:ext>
              </a:extLst>
            </p:cNvPr>
            <p:cNvGrpSpPr/>
            <p:nvPr/>
          </p:nvGrpSpPr>
          <p:grpSpPr>
            <a:xfrm>
              <a:off x="1976014" y="2213881"/>
              <a:ext cx="1868076" cy="1868076"/>
              <a:chOff x="1119258" y="2257147"/>
              <a:chExt cx="1868076" cy="1868076"/>
            </a:xfrm>
            <a:grpFill/>
          </p:grpSpPr>
          <p:sp>
            <p:nvSpPr>
              <p:cNvPr id="439" name="Freeform 6">
                <a:extLst>
                  <a:ext uri="{FF2B5EF4-FFF2-40B4-BE49-F238E27FC236}">
                    <a16:creationId xmlns:a16="http://schemas.microsoft.com/office/drawing/2014/main" id="{63B3E531-91E9-46CD-B6CF-7A553BAA4C43}"/>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dirty="0">
                  <a:solidFill>
                    <a:prstClr val="black"/>
                  </a:solidFill>
                </a:endParaRPr>
              </a:p>
            </p:txBody>
          </p:sp>
          <p:sp>
            <p:nvSpPr>
              <p:cNvPr id="440" name="Freeform 7">
                <a:extLst>
                  <a:ext uri="{FF2B5EF4-FFF2-40B4-BE49-F238E27FC236}">
                    <a16:creationId xmlns:a16="http://schemas.microsoft.com/office/drawing/2014/main" id="{D99CE560-416E-48A8-98B6-8A9AC227B2DF}"/>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1" name="Freeform 8">
                <a:extLst>
                  <a:ext uri="{FF2B5EF4-FFF2-40B4-BE49-F238E27FC236}">
                    <a16:creationId xmlns:a16="http://schemas.microsoft.com/office/drawing/2014/main" id="{D0CAD1C6-5C0F-44A5-ADBF-392E4F113D60}"/>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2" name="Freeform 9">
                <a:extLst>
                  <a:ext uri="{FF2B5EF4-FFF2-40B4-BE49-F238E27FC236}">
                    <a16:creationId xmlns:a16="http://schemas.microsoft.com/office/drawing/2014/main" id="{B8C0392F-EE8C-4F51-82C9-9B1EB98D7947}"/>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3" name="Freeform 10">
                <a:extLst>
                  <a:ext uri="{FF2B5EF4-FFF2-40B4-BE49-F238E27FC236}">
                    <a16:creationId xmlns:a16="http://schemas.microsoft.com/office/drawing/2014/main" id="{F378E348-9F48-442B-8E49-57D3B6AE1030}"/>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4" name="Freeform 11">
                <a:extLst>
                  <a:ext uri="{FF2B5EF4-FFF2-40B4-BE49-F238E27FC236}">
                    <a16:creationId xmlns:a16="http://schemas.microsoft.com/office/drawing/2014/main" id="{7F744B25-461D-4C6C-8B0E-C7BFF9BA1C06}"/>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5" name="Freeform 12">
                <a:extLst>
                  <a:ext uri="{FF2B5EF4-FFF2-40B4-BE49-F238E27FC236}">
                    <a16:creationId xmlns:a16="http://schemas.microsoft.com/office/drawing/2014/main" id="{FCE2CF13-E610-4E26-8EE9-5791248C08BD}"/>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6" name="Freeform 13">
                <a:extLst>
                  <a:ext uri="{FF2B5EF4-FFF2-40B4-BE49-F238E27FC236}">
                    <a16:creationId xmlns:a16="http://schemas.microsoft.com/office/drawing/2014/main" id="{2083E3F0-6F66-4721-B6A5-89D55BC6DD5F}"/>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7" name="Freeform 14">
                <a:extLst>
                  <a:ext uri="{FF2B5EF4-FFF2-40B4-BE49-F238E27FC236}">
                    <a16:creationId xmlns:a16="http://schemas.microsoft.com/office/drawing/2014/main" id="{8E0CEC41-0777-467E-ADA8-321E830AA457}"/>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8" name="Freeform 15">
                <a:extLst>
                  <a:ext uri="{FF2B5EF4-FFF2-40B4-BE49-F238E27FC236}">
                    <a16:creationId xmlns:a16="http://schemas.microsoft.com/office/drawing/2014/main" id="{88F3DF4C-B947-4C1D-B375-2425AD630350}"/>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49" name="Freeform 16">
                <a:extLst>
                  <a:ext uri="{FF2B5EF4-FFF2-40B4-BE49-F238E27FC236}">
                    <a16:creationId xmlns:a16="http://schemas.microsoft.com/office/drawing/2014/main" id="{FAE45E93-DC46-467E-9499-B5BF77346F4E}"/>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0" name="Freeform 17">
                <a:extLst>
                  <a:ext uri="{FF2B5EF4-FFF2-40B4-BE49-F238E27FC236}">
                    <a16:creationId xmlns:a16="http://schemas.microsoft.com/office/drawing/2014/main" id="{68448ABE-D9D8-4C9C-BD41-74CDB3593A31}"/>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451" name="Group 450">
            <a:extLst>
              <a:ext uri="{FF2B5EF4-FFF2-40B4-BE49-F238E27FC236}">
                <a16:creationId xmlns:a16="http://schemas.microsoft.com/office/drawing/2014/main" id="{29918678-A3A0-4791-AC6F-A41176E0D404}"/>
              </a:ext>
            </a:extLst>
          </p:cNvPr>
          <p:cNvGrpSpPr/>
          <p:nvPr/>
        </p:nvGrpSpPr>
        <p:grpSpPr>
          <a:xfrm>
            <a:off x="546295" y="1278461"/>
            <a:ext cx="749480" cy="760721"/>
            <a:chOff x="1976014" y="2213881"/>
            <a:chExt cx="1868076" cy="1868076"/>
          </a:xfrm>
          <a:solidFill>
            <a:schemeClr val="tx2">
              <a:lumMod val="50000"/>
            </a:schemeClr>
          </a:solidFill>
        </p:grpSpPr>
        <p:sp>
          <p:nvSpPr>
            <p:cNvPr id="452" name="Shape 662">
              <a:hlinkClick r:id="rId18" action="ppaction://hlinksldjump"/>
              <a:extLst>
                <a:ext uri="{FF2B5EF4-FFF2-40B4-BE49-F238E27FC236}">
                  <a16:creationId xmlns:a16="http://schemas.microsoft.com/office/drawing/2014/main" id="{96ABE1E5-6912-42A5-A8EB-F1E3F6EB6440}"/>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600" dirty="0">
                  <a:solidFill>
                    <a:srgbClr val="FFFFFF"/>
                  </a:solidFill>
                  <a:cs typeface="B Titr" panose="00000700000000000000" pitchFamily="2" charset="-78"/>
                  <a:sym typeface="Helvetica Light"/>
                </a:rPr>
                <a:t>Syntax</a:t>
              </a:r>
              <a:endParaRPr lang="fa-IR" sz="1600" dirty="0">
                <a:solidFill>
                  <a:srgbClr val="FFFFFF"/>
                </a:solidFill>
                <a:cs typeface="B Titr" panose="00000700000000000000" pitchFamily="2" charset="-78"/>
                <a:sym typeface="Helvetica Light"/>
              </a:endParaRPr>
            </a:p>
          </p:txBody>
        </p:sp>
        <p:grpSp>
          <p:nvGrpSpPr>
            <p:cNvPr id="453" name="Group 452">
              <a:extLst>
                <a:ext uri="{FF2B5EF4-FFF2-40B4-BE49-F238E27FC236}">
                  <a16:creationId xmlns:a16="http://schemas.microsoft.com/office/drawing/2014/main" id="{1D70E85B-BAFB-4CCD-9F72-A9BCCC7725FF}"/>
                </a:ext>
              </a:extLst>
            </p:cNvPr>
            <p:cNvGrpSpPr/>
            <p:nvPr/>
          </p:nvGrpSpPr>
          <p:grpSpPr>
            <a:xfrm>
              <a:off x="1976014" y="2213881"/>
              <a:ext cx="1868076" cy="1868076"/>
              <a:chOff x="1119258" y="2257147"/>
              <a:chExt cx="1868076" cy="1868076"/>
            </a:xfrm>
            <a:grpFill/>
          </p:grpSpPr>
          <p:sp>
            <p:nvSpPr>
              <p:cNvPr id="454" name="Freeform 6">
                <a:extLst>
                  <a:ext uri="{FF2B5EF4-FFF2-40B4-BE49-F238E27FC236}">
                    <a16:creationId xmlns:a16="http://schemas.microsoft.com/office/drawing/2014/main" id="{89FBB605-2DDF-451D-981D-2AB6E4F400FA}"/>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5" name="Freeform 7">
                <a:extLst>
                  <a:ext uri="{FF2B5EF4-FFF2-40B4-BE49-F238E27FC236}">
                    <a16:creationId xmlns:a16="http://schemas.microsoft.com/office/drawing/2014/main" id="{19B37F54-B239-4C80-9C66-473D9AEF954E}"/>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6" name="Freeform 8">
                <a:extLst>
                  <a:ext uri="{FF2B5EF4-FFF2-40B4-BE49-F238E27FC236}">
                    <a16:creationId xmlns:a16="http://schemas.microsoft.com/office/drawing/2014/main" id="{DF342F6C-AD69-44FA-B292-286AC56ACEB6}"/>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7" name="Freeform 9">
                <a:extLst>
                  <a:ext uri="{FF2B5EF4-FFF2-40B4-BE49-F238E27FC236}">
                    <a16:creationId xmlns:a16="http://schemas.microsoft.com/office/drawing/2014/main" id="{144ED3B4-CA12-4F26-A3A6-D923CAE65DC8}"/>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8" name="Freeform 10">
                <a:extLst>
                  <a:ext uri="{FF2B5EF4-FFF2-40B4-BE49-F238E27FC236}">
                    <a16:creationId xmlns:a16="http://schemas.microsoft.com/office/drawing/2014/main" id="{9F109E9A-57AA-4567-BB33-5523D47265DD}"/>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59" name="Freeform 11">
                <a:extLst>
                  <a:ext uri="{FF2B5EF4-FFF2-40B4-BE49-F238E27FC236}">
                    <a16:creationId xmlns:a16="http://schemas.microsoft.com/office/drawing/2014/main" id="{E35BDFAA-01BD-4430-8FD5-A5287160430D}"/>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60" name="Freeform 12">
                <a:extLst>
                  <a:ext uri="{FF2B5EF4-FFF2-40B4-BE49-F238E27FC236}">
                    <a16:creationId xmlns:a16="http://schemas.microsoft.com/office/drawing/2014/main" id="{FBDBC02F-B118-4321-9757-55B71D63D255}"/>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61" name="Freeform 13">
                <a:extLst>
                  <a:ext uri="{FF2B5EF4-FFF2-40B4-BE49-F238E27FC236}">
                    <a16:creationId xmlns:a16="http://schemas.microsoft.com/office/drawing/2014/main" id="{D4BFB9BA-9BB6-44CF-9D75-6D46F1A69DB0}"/>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62" name="Freeform 14">
                <a:extLst>
                  <a:ext uri="{FF2B5EF4-FFF2-40B4-BE49-F238E27FC236}">
                    <a16:creationId xmlns:a16="http://schemas.microsoft.com/office/drawing/2014/main" id="{C5AEC23E-A3D4-4CA3-9BC9-2A90A388BE6E}"/>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63" name="Freeform 15">
                <a:extLst>
                  <a:ext uri="{FF2B5EF4-FFF2-40B4-BE49-F238E27FC236}">
                    <a16:creationId xmlns:a16="http://schemas.microsoft.com/office/drawing/2014/main" id="{ADB23B73-A45F-4726-B268-1B08F708A05D}"/>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64" name="Freeform 16">
                <a:extLst>
                  <a:ext uri="{FF2B5EF4-FFF2-40B4-BE49-F238E27FC236}">
                    <a16:creationId xmlns:a16="http://schemas.microsoft.com/office/drawing/2014/main" id="{102484C4-6512-4D48-9728-4BE61278DB82}"/>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65" name="Freeform 17">
                <a:extLst>
                  <a:ext uri="{FF2B5EF4-FFF2-40B4-BE49-F238E27FC236}">
                    <a16:creationId xmlns:a16="http://schemas.microsoft.com/office/drawing/2014/main" id="{C52723D4-00BA-4B3E-BD4D-430F057A378D}"/>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466" name="Group 465">
            <a:extLst>
              <a:ext uri="{FF2B5EF4-FFF2-40B4-BE49-F238E27FC236}">
                <a16:creationId xmlns:a16="http://schemas.microsoft.com/office/drawing/2014/main" id="{8ECE16F6-D1F2-468D-B10A-DB841CB2F36F}"/>
              </a:ext>
            </a:extLst>
          </p:cNvPr>
          <p:cNvGrpSpPr/>
          <p:nvPr/>
        </p:nvGrpSpPr>
        <p:grpSpPr>
          <a:xfrm>
            <a:off x="1353325" y="1271385"/>
            <a:ext cx="749480" cy="767797"/>
            <a:chOff x="1976014" y="2213881"/>
            <a:chExt cx="1868076" cy="1868076"/>
          </a:xfrm>
          <a:solidFill>
            <a:schemeClr val="tx2">
              <a:lumMod val="50000"/>
            </a:schemeClr>
          </a:solidFill>
        </p:grpSpPr>
        <p:sp>
          <p:nvSpPr>
            <p:cNvPr id="467" name="Shape 662">
              <a:hlinkClick r:id="rId19" action="ppaction://hlinksldjump"/>
              <a:extLst>
                <a:ext uri="{FF2B5EF4-FFF2-40B4-BE49-F238E27FC236}">
                  <a16:creationId xmlns:a16="http://schemas.microsoft.com/office/drawing/2014/main" id="{AEAEBC7E-39B8-401F-B148-EC423DABB655}"/>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400" dirty="0">
                  <a:solidFill>
                    <a:srgbClr val="FFFFFF"/>
                  </a:solidFill>
                  <a:cs typeface="B Titr" panose="00000700000000000000" pitchFamily="2" charset="-78"/>
                  <a:sym typeface="Helvetica Light"/>
                </a:rPr>
                <a:t>Sample</a:t>
              </a:r>
              <a:endParaRPr lang="fa-IR" sz="1400" dirty="0">
                <a:solidFill>
                  <a:srgbClr val="FFFFFF"/>
                </a:solidFill>
                <a:cs typeface="B Titr" panose="00000700000000000000" pitchFamily="2" charset="-78"/>
                <a:sym typeface="Helvetica Light"/>
              </a:endParaRPr>
            </a:p>
          </p:txBody>
        </p:sp>
        <p:grpSp>
          <p:nvGrpSpPr>
            <p:cNvPr id="468" name="Group 467">
              <a:extLst>
                <a:ext uri="{FF2B5EF4-FFF2-40B4-BE49-F238E27FC236}">
                  <a16:creationId xmlns:a16="http://schemas.microsoft.com/office/drawing/2014/main" id="{758C645E-E637-4022-B1B2-7B43C49BFE06}"/>
                </a:ext>
              </a:extLst>
            </p:cNvPr>
            <p:cNvGrpSpPr/>
            <p:nvPr/>
          </p:nvGrpSpPr>
          <p:grpSpPr>
            <a:xfrm>
              <a:off x="1976014" y="2213881"/>
              <a:ext cx="1868076" cy="1868076"/>
              <a:chOff x="1119258" y="2257147"/>
              <a:chExt cx="1868076" cy="1868076"/>
            </a:xfrm>
            <a:grpFill/>
          </p:grpSpPr>
          <p:sp>
            <p:nvSpPr>
              <p:cNvPr id="469" name="Freeform 6">
                <a:extLst>
                  <a:ext uri="{FF2B5EF4-FFF2-40B4-BE49-F238E27FC236}">
                    <a16:creationId xmlns:a16="http://schemas.microsoft.com/office/drawing/2014/main" id="{1F1B5F27-8BBD-4414-A2CD-E5104E066B92}"/>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0" name="Freeform 7">
                <a:extLst>
                  <a:ext uri="{FF2B5EF4-FFF2-40B4-BE49-F238E27FC236}">
                    <a16:creationId xmlns:a16="http://schemas.microsoft.com/office/drawing/2014/main" id="{CE3CB216-CED0-4578-A2AE-64A4ABB32F76}"/>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1" name="Freeform 8">
                <a:extLst>
                  <a:ext uri="{FF2B5EF4-FFF2-40B4-BE49-F238E27FC236}">
                    <a16:creationId xmlns:a16="http://schemas.microsoft.com/office/drawing/2014/main" id="{6AD3E30D-15CF-4705-B922-37610B69AA8A}"/>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2" name="Freeform 9">
                <a:extLst>
                  <a:ext uri="{FF2B5EF4-FFF2-40B4-BE49-F238E27FC236}">
                    <a16:creationId xmlns:a16="http://schemas.microsoft.com/office/drawing/2014/main" id="{45443330-0816-42D2-AA96-2D05237E170A}"/>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3" name="Freeform 10">
                <a:extLst>
                  <a:ext uri="{FF2B5EF4-FFF2-40B4-BE49-F238E27FC236}">
                    <a16:creationId xmlns:a16="http://schemas.microsoft.com/office/drawing/2014/main" id="{C335CD89-5376-4C24-9AB7-0AF2743436A4}"/>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4" name="Freeform 11">
                <a:extLst>
                  <a:ext uri="{FF2B5EF4-FFF2-40B4-BE49-F238E27FC236}">
                    <a16:creationId xmlns:a16="http://schemas.microsoft.com/office/drawing/2014/main" id="{5CF8CF97-B0AC-49EC-9179-7671B777D899}"/>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5" name="Freeform 12">
                <a:extLst>
                  <a:ext uri="{FF2B5EF4-FFF2-40B4-BE49-F238E27FC236}">
                    <a16:creationId xmlns:a16="http://schemas.microsoft.com/office/drawing/2014/main" id="{3B75F05A-261F-45A4-AAAF-0744F9E6B6BB}"/>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6" name="Freeform 13">
                <a:extLst>
                  <a:ext uri="{FF2B5EF4-FFF2-40B4-BE49-F238E27FC236}">
                    <a16:creationId xmlns:a16="http://schemas.microsoft.com/office/drawing/2014/main" id="{798E4DFB-48E6-4D67-AFB8-067020141BE6}"/>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7" name="Freeform 14">
                <a:extLst>
                  <a:ext uri="{FF2B5EF4-FFF2-40B4-BE49-F238E27FC236}">
                    <a16:creationId xmlns:a16="http://schemas.microsoft.com/office/drawing/2014/main" id="{BFE994A2-2597-458C-A189-79CD075EC25C}"/>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8" name="Freeform 15">
                <a:extLst>
                  <a:ext uri="{FF2B5EF4-FFF2-40B4-BE49-F238E27FC236}">
                    <a16:creationId xmlns:a16="http://schemas.microsoft.com/office/drawing/2014/main" id="{66482287-37B0-4AD4-8A77-E4B8015E64D7}"/>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79" name="Freeform 16">
                <a:hlinkClick r:id="rId19" action="ppaction://hlinksldjump"/>
                <a:extLst>
                  <a:ext uri="{FF2B5EF4-FFF2-40B4-BE49-F238E27FC236}">
                    <a16:creationId xmlns:a16="http://schemas.microsoft.com/office/drawing/2014/main" id="{67F8859A-F9A3-4E89-9F9F-642268FBB7C8}"/>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80" name="Freeform 17">
                <a:extLst>
                  <a:ext uri="{FF2B5EF4-FFF2-40B4-BE49-F238E27FC236}">
                    <a16:creationId xmlns:a16="http://schemas.microsoft.com/office/drawing/2014/main" id="{397F5C13-760C-437D-B982-52BE636032AC}"/>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481" name="Group 480">
            <a:extLst>
              <a:ext uri="{FF2B5EF4-FFF2-40B4-BE49-F238E27FC236}">
                <a16:creationId xmlns:a16="http://schemas.microsoft.com/office/drawing/2014/main" id="{1583EFF0-238B-4A2C-97DA-492F6476CD11}"/>
              </a:ext>
            </a:extLst>
          </p:cNvPr>
          <p:cNvGrpSpPr/>
          <p:nvPr/>
        </p:nvGrpSpPr>
        <p:grpSpPr>
          <a:xfrm>
            <a:off x="546295" y="2353573"/>
            <a:ext cx="749480" cy="760721"/>
            <a:chOff x="1976014" y="2213881"/>
            <a:chExt cx="1868076" cy="1868076"/>
          </a:xfrm>
          <a:solidFill>
            <a:schemeClr val="tx2">
              <a:lumMod val="50000"/>
            </a:schemeClr>
          </a:solidFill>
        </p:grpSpPr>
        <p:sp>
          <p:nvSpPr>
            <p:cNvPr id="482" name="Shape 662">
              <a:hlinkClick r:id="rId20" action="ppaction://hlinksldjump"/>
              <a:extLst>
                <a:ext uri="{FF2B5EF4-FFF2-40B4-BE49-F238E27FC236}">
                  <a16:creationId xmlns:a16="http://schemas.microsoft.com/office/drawing/2014/main" id="{14BD8199-754D-434A-835B-DC5359E47713}"/>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600" dirty="0">
                  <a:solidFill>
                    <a:srgbClr val="FFFFFF"/>
                  </a:solidFill>
                  <a:cs typeface="B Titr" panose="00000700000000000000" pitchFamily="2" charset="-78"/>
                  <a:sym typeface="Helvetica Light"/>
                </a:rPr>
                <a:t>Syntax</a:t>
              </a:r>
              <a:endParaRPr lang="fa-IR" sz="1600" dirty="0">
                <a:solidFill>
                  <a:srgbClr val="FFFFFF"/>
                </a:solidFill>
                <a:cs typeface="B Titr" panose="00000700000000000000" pitchFamily="2" charset="-78"/>
                <a:sym typeface="Helvetica Light"/>
              </a:endParaRPr>
            </a:p>
          </p:txBody>
        </p:sp>
        <p:grpSp>
          <p:nvGrpSpPr>
            <p:cNvPr id="483" name="Group 482">
              <a:extLst>
                <a:ext uri="{FF2B5EF4-FFF2-40B4-BE49-F238E27FC236}">
                  <a16:creationId xmlns:a16="http://schemas.microsoft.com/office/drawing/2014/main" id="{DC0523D4-8CA6-4405-BA44-907218FE1EBB}"/>
                </a:ext>
              </a:extLst>
            </p:cNvPr>
            <p:cNvGrpSpPr/>
            <p:nvPr/>
          </p:nvGrpSpPr>
          <p:grpSpPr>
            <a:xfrm>
              <a:off x="1976014" y="2213881"/>
              <a:ext cx="1868076" cy="1868076"/>
              <a:chOff x="1119258" y="2257147"/>
              <a:chExt cx="1868076" cy="1868076"/>
            </a:xfrm>
            <a:grpFill/>
          </p:grpSpPr>
          <p:sp>
            <p:nvSpPr>
              <p:cNvPr id="484" name="Freeform 6">
                <a:extLst>
                  <a:ext uri="{FF2B5EF4-FFF2-40B4-BE49-F238E27FC236}">
                    <a16:creationId xmlns:a16="http://schemas.microsoft.com/office/drawing/2014/main" id="{AD5804D7-1398-49EC-B7B4-47B788C43CC4}"/>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85" name="Freeform 7">
                <a:extLst>
                  <a:ext uri="{FF2B5EF4-FFF2-40B4-BE49-F238E27FC236}">
                    <a16:creationId xmlns:a16="http://schemas.microsoft.com/office/drawing/2014/main" id="{1CD73D52-6FE2-4DB8-92B2-D85F1E467404}"/>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86" name="Freeform 8">
                <a:extLst>
                  <a:ext uri="{FF2B5EF4-FFF2-40B4-BE49-F238E27FC236}">
                    <a16:creationId xmlns:a16="http://schemas.microsoft.com/office/drawing/2014/main" id="{A9A2AD21-A5CB-49AA-92C8-DB03A0E1E613}"/>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87" name="Freeform 9">
                <a:extLst>
                  <a:ext uri="{FF2B5EF4-FFF2-40B4-BE49-F238E27FC236}">
                    <a16:creationId xmlns:a16="http://schemas.microsoft.com/office/drawing/2014/main" id="{6898F72F-71F6-44F5-954F-82CF26D8C540}"/>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88" name="Freeform 10">
                <a:extLst>
                  <a:ext uri="{FF2B5EF4-FFF2-40B4-BE49-F238E27FC236}">
                    <a16:creationId xmlns:a16="http://schemas.microsoft.com/office/drawing/2014/main" id="{1A045803-EDA9-4E29-8E4F-804C376AA364}"/>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89" name="Freeform 11">
                <a:extLst>
                  <a:ext uri="{FF2B5EF4-FFF2-40B4-BE49-F238E27FC236}">
                    <a16:creationId xmlns:a16="http://schemas.microsoft.com/office/drawing/2014/main" id="{78F060E9-7C3E-4208-96E7-ABB8A5429F05}"/>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90" name="Freeform 12">
                <a:extLst>
                  <a:ext uri="{FF2B5EF4-FFF2-40B4-BE49-F238E27FC236}">
                    <a16:creationId xmlns:a16="http://schemas.microsoft.com/office/drawing/2014/main" id="{69DC5017-2E27-4BAD-9019-AC5AC43F0215}"/>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91" name="Freeform 13">
                <a:extLst>
                  <a:ext uri="{FF2B5EF4-FFF2-40B4-BE49-F238E27FC236}">
                    <a16:creationId xmlns:a16="http://schemas.microsoft.com/office/drawing/2014/main" id="{DDD2CC47-39B9-4A43-9031-0B3907D2573A}"/>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92" name="Freeform 14">
                <a:extLst>
                  <a:ext uri="{FF2B5EF4-FFF2-40B4-BE49-F238E27FC236}">
                    <a16:creationId xmlns:a16="http://schemas.microsoft.com/office/drawing/2014/main" id="{E7C61C98-D9CB-4C44-8D45-4A398D3E88B4}"/>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93" name="Freeform 15">
                <a:extLst>
                  <a:ext uri="{FF2B5EF4-FFF2-40B4-BE49-F238E27FC236}">
                    <a16:creationId xmlns:a16="http://schemas.microsoft.com/office/drawing/2014/main" id="{0903E10D-2447-4694-BC7B-F421400576FA}"/>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94" name="Freeform 16">
                <a:extLst>
                  <a:ext uri="{FF2B5EF4-FFF2-40B4-BE49-F238E27FC236}">
                    <a16:creationId xmlns:a16="http://schemas.microsoft.com/office/drawing/2014/main" id="{31394AF8-DDAD-4A9E-9000-5102546F097F}"/>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495" name="Freeform 17">
                <a:extLst>
                  <a:ext uri="{FF2B5EF4-FFF2-40B4-BE49-F238E27FC236}">
                    <a16:creationId xmlns:a16="http://schemas.microsoft.com/office/drawing/2014/main" id="{10FCBA60-B4CC-4A2E-8133-0436015F2975}"/>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496" name="Group 495">
            <a:extLst>
              <a:ext uri="{FF2B5EF4-FFF2-40B4-BE49-F238E27FC236}">
                <a16:creationId xmlns:a16="http://schemas.microsoft.com/office/drawing/2014/main" id="{35909138-783E-436B-8A93-11588C9F9D78}"/>
              </a:ext>
            </a:extLst>
          </p:cNvPr>
          <p:cNvGrpSpPr/>
          <p:nvPr/>
        </p:nvGrpSpPr>
        <p:grpSpPr>
          <a:xfrm>
            <a:off x="1353325" y="2346497"/>
            <a:ext cx="749480" cy="767797"/>
            <a:chOff x="1976014" y="2213881"/>
            <a:chExt cx="1868076" cy="1868076"/>
          </a:xfrm>
          <a:solidFill>
            <a:schemeClr val="tx2">
              <a:lumMod val="50000"/>
            </a:schemeClr>
          </a:solidFill>
        </p:grpSpPr>
        <p:sp>
          <p:nvSpPr>
            <p:cNvPr id="497" name="Shape 662">
              <a:hlinkClick r:id="rId21" action="ppaction://hlinksldjump"/>
              <a:extLst>
                <a:ext uri="{FF2B5EF4-FFF2-40B4-BE49-F238E27FC236}">
                  <a16:creationId xmlns:a16="http://schemas.microsoft.com/office/drawing/2014/main" id="{FBC6D547-664A-4FD1-B457-1455ABD905A0}"/>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400" dirty="0">
                  <a:solidFill>
                    <a:srgbClr val="FFFFFF"/>
                  </a:solidFill>
                  <a:cs typeface="B Titr" panose="00000700000000000000" pitchFamily="2" charset="-78"/>
                  <a:sym typeface="Helvetica Light"/>
                </a:rPr>
                <a:t>Sample</a:t>
              </a:r>
              <a:endParaRPr lang="fa-IR" sz="1400" dirty="0">
                <a:solidFill>
                  <a:srgbClr val="FFFFFF"/>
                </a:solidFill>
                <a:cs typeface="B Titr" panose="00000700000000000000" pitchFamily="2" charset="-78"/>
                <a:sym typeface="Helvetica Light"/>
              </a:endParaRPr>
            </a:p>
          </p:txBody>
        </p:sp>
        <p:grpSp>
          <p:nvGrpSpPr>
            <p:cNvPr id="498" name="Group 497">
              <a:extLst>
                <a:ext uri="{FF2B5EF4-FFF2-40B4-BE49-F238E27FC236}">
                  <a16:creationId xmlns:a16="http://schemas.microsoft.com/office/drawing/2014/main" id="{E8F59C7E-AA86-4E8D-A098-0B4C7E4F3DB0}"/>
                </a:ext>
              </a:extLst>
            </p:cNvPr>
            <p:cNvGrpSpPr/>
            <p:nvPr/>
          </p:nvGrpSpPr>
          <p:grpSpPr>
            <a:xfrm>
              <a:off x="1976014" y="2213881"/>
              <a:ext cx="1868076" cy="1868076"/>
              <a:chOff x="1119258" y="2257147"/>
              <a:chExt cx="1868076" cy="1868076"/>
            </a:xfrm>
            <a:grpFill/>
          </p:grpSpPr>
          <p:sp>
            <p:nvSpPr>
              <p:cNvPr id="499" name="Freeform 6">
                <a:extLst>
                  <a:ext uri="{FF2B5EF4-FFF2-40B4-BE49-F238E27FC236}">
                    <a16:creationId xmlns:a16="http://schemas.microsoft.com/office/drawing/2014/main" id="{ACD34816-0801-43FB-9C0E-5E7EC973C8B8}"/>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0" name="Freeform 7">
                <a:extLst>
                  <a:ext uri="{FF2B5EF4-FFF2-40B4-BE49-F238E27FC236}">
                    <a16:creationId xmlns:a16="http://schemas.microsoft.com/office/drawing/2014/main" id="{B679B0E4-82D7-4093-9E21-6DE439088A6F}"/>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1" name="Freeform 8">
                <a:extLst>
                  <a:ext uri="{FF2B5EF4-FFF2-40B4-BE49-F238E27FC236}">
                    <a16:creationId xmlns:a16="http://schemas.microsoft.com/office/drawing/2014/main" id="{73679426-0EF0-4FD5-B3E7-B41296907A56}"/>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2" name="Freeform 9">
                <a:extLst>
                  <a:ext uri="{FF2B5EF4-FFF2-40B4-BE49-F238E27FC236}">
                    <a16:creationId xmlns:a16="http://schemas.microsoft.com/office/drawing/2014/main" id="{6BE69D27-A0D5-46EE-8B15-74D37C46BDA1}"/>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3" name="Freeform 10">
                <a:extLst>
                  <a:ext uri="{FF2B5EF4-FFF2-40B4-BE49-F238E27FC236}">
                    <a16:creationId xmlns:a16="http://schemas.microsoft.com/office/drawing/2014/main" id="{FEF79DF0-DF38-4BFF-AE5B-50FA8B8CD9A9}"/>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4" name="Freeform 11">
                <a:extLst>
                  <a:ext uri="{FF2B5EF4-FFF2-40B4-BE49-F238E27FC236}">
                    <a16:creationId xmlns:a16="http://schemas.microsoft.com/office/drawing/2014/main" id="{57DF7110-11CA-48EE-8F5E-11475E5F60FB}"/>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5" name="Freeform 12">
                <a:extLst>
                  <a:ext uri="{FF2B5EF4-FFF2-40B4-BE49-F238E27FC236}">
                    <a16:creationId xmlns:a16="http://schemas.microsoft.com/office/drawing/2014/main" id="{C86FD940-EC15-4FDC-AC26-78A90AAB5808}"/>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6" name="Freeform 13">
                <a:extLst>
                  <a:ext uri="{FF2B5EF4-FFF2-40B4-BE49-F238E27FC236}">
                    <a16:creationId xmlns:a16="http://schemas.microsoft.com/office/drawing/2014/main" id="{09BFFCB8-ECD4-4E5D-9D30-E6629619760A}"/>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7" name="Freeform 14">
                <a:extLst>
                  <a:ext uri="{FF2B5EF4-FFF2-40B4-BE49-F238E27FC236}">
                    <a16:creationId xmlns:a16="http://schemas.microsoft.com/office/drawing/2014/main" id="{AC5912EB-53D4-42FC-9606-43CE75957700}"/>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8" name="Freeform 15">
                <a:extLst>
                  <a:ext uri="{FF2B5EF4-FFF2-40B4-BE49-F238E27FC236}">
                    <a16:creationId xmlns:a16="http://schemas.microsoft.com/office/drawing/2014/main" id="{EAAA018D-3372-468A-BB2D-921FB056F74C}"/>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09" name="Freeform 16">
                <a:extLst>
                  <a:ext uri="{FF2B5EF4-FFF2-40B4-BE49-F238E27FC236}">
                    <a16:creationId xmlns:a16="http://schemas.microsoft.com/office/drawing/2014/main" id="{E6E0F5EF-12A9-4728-80F3-CB1E44CC058D}"/>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10" name="Freeform 17">
                <a:extLst>
                  <a:ext uri="{FF2B5EF4-FFF2-40B4-BE49-F238E27FC236}">
                    <a16:creationId xmlns:a16="http://schemas.microsoft.com/office/drawing/2014/main" id="{F61A53FD-1B22-462E-8C37-2CFD28ED52B9}"/>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511" name="Group 510">
            <a:extLst>
              <a:ext uri="{FF2B5EF4-FFF2-40B4-BE49-F238E27FC236}">
                <a16:creationId xmlns:a16="http://schemas.microsoft.com/office/drawing/2014/main" id="{01D81C19-3594-4E47-97C0-12281DDA966E}"/>
              </a:ext>
            </a:extLst>
          </p:cNvPr>
          <p:cNvGrpSpPr/>
          <p:nvPr/>
        </p:nvGrpSpPr>
        <p:grpSpPr>
          <a:xfrm>
            <a:off x="546295" y="3452687"/>
            <a:ext cx="749480" cy="760721"/>
            <a:chOff x="1976014" y="2213881"/>
            <a:chExt cx="1868076" cy="1868076"/>
          </a:xfrm>
          <a:solidFill>
            <a:schemeClr val="tx2">
              <a:lumMod val="50000"/>
            </a:schemeClr>
          </a:solidFill>
        </p:grpSpPr>
        <p:sp>
          <p:nvSpPr>
            <p:cNvPr id="512" name="Shape 662">
              <a:hlinkClick r:id="rId22" action="ppaction://hlinksldjump"/>
              <a:extLst>
                <a:ext uri="{FF2B5EF4-FFF2-40B4-BE49-F238E27FC236}">
                  <a16:creationId xmlns:a16="http://schemas.microsoft.com/office/drawing/2014/main" id="{CFEE11A8-F0EB-4708-A48D-295395A1386F}"/>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600" dirty="0">
                  <a:solidFill>
                    <a:srgbClr val="FFFFFF"/>
                  </a:solidFill>
                  <a:cs typeface="B Titr" panose="00000700000000000000" pitchFamily="2" charset="-78"/>
                  <a:sym typeface="Helvetica Light"/>
                </a:rPr>
                <a:t>Syntax</a:t>
              </a:r>
              <a:endParaRPr lang="fa-IR" sz="1600" dirty="0">
                <a:solidFill>
                  <a:srgbClr val="FFFFFF"/>
                </a:solidFill>
                <a:cs typeface="B Titr" panose="00000700000000000000" pitchFamily="2" charset="-78"/>
                <a:sym typeface="Helvetica Light"/>
              </a:endParaRPr>
            </a:p>
          </p:txBody>
        </p:sp>
        <p:grpSp>
          <p:nvGrpSpPr>
            <p:cNvPr id="513" name="Group 512">
              <a:extLst>
                <a:ext uri="{FF2B5EF4-FFF2-40B4-BE49-F238E27FC236}">
                  <a16:creationId xmlns:a16="http://schemas.microsoft.com/office/drawing/2014/main" id="{07EBC7DA-43FF-4C54-8FED-9BBBF63D16A0}"/>
                </a:ext>
              </a:extLst>
            </p:cNvPr>
            <p:cNvGrpSpPr/>
            <p:nvPr/>
          </p:nvGrpSpPr>
          <p:grpSpPr>
            <a:xfrm>
              <a:off x="1976014" y="2213881"/>
              <a:ext cx="1868076" cy="1868076"/>
              <a:chOff x="1119258" y="2257147"/>
              <a:chExt cx="1868076" cy="1868076"/>
            </a:xfrm>
            <a:grpFill/>
          </p:grpSpPr>
          <p:sp>
            <p:nvSpPr>
              <p:cNvPr id="514" name="Freeform 6">
                <a:extLst>
                  <a:ext uri="{FF2B5EF4-FFF2-40B4-BE49-F238E27FC236}">
                    <a16:creationId xmlns:a16="http://schemas.microsoft.com/office/drawing/2014/main" id="{A1C68702-E0A1-400F-8615-E89981500711}"/>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15" name="Freeform 7">
                <a:extLst>
                  <a:ext uri="{FF2B5EF4-FFF2-40B4-BE49-F238E27FC236}">
                    <a16:creationId xmlns:a16="http://schemas.microsoft.com/office/drawing/2014/main" id="{02A59A7C-238E-4BEA-B877-1D13EA547219}"/>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16" name="Freeform 8">
                <a:extLst>
                  <a:ext uri="{FF2B5EF4-FFF2-40B4-BE49-F238E27FC236}">
                    <a16:creationId xmlns:a16="http://schemas.microsoft.com/office/drawing/2014/main" id="{BF4416D7-8069-4D79-B540-886793E5B31C}"/>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17" name="Freeform 9">
                <a:extLst>
                  <a:ext uri="{FF2B5EF4-FFF2-40B4-BE49-F238E27FC236}">
                    <a16:creationId xmlns:a16="http://schemas.microsoft.com/office/drawing/2014/main" id="{40FC2994-F495-4040-B6DE-BEEA37A4887B}"/>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18" name="Freeform 10">
                <a:extLst>
                  <a:ext uri="{FF2B5EF4-FFF2-40B4-BE49-F238E27FC236}">
                    <a16:creationId xmlns:a16="http://schemas.microsoft.com/office/drawing/2014/main" id="{158688ED-AFE4-4A93-A50E-A1FBA427C910}"/>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19" name="Freeform 11">
                <a:extLst>
                  <a:ext uri="{FF2B5EF4-FFF2-40B4-BE49-F238E27FC236}">
                    <a16:creationId xmlns:a16="http://schemas.microsoft.com/office/drawing/2014/main" id="{27DAC62C-7DD7-4BE2-A6B4-3215C7F715B0}"/>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20" name="Freeform 12">
                <a:extLst>
                  <a:ext uri="{FF2B5EF4-FFF2-40B4-BE49-F238E27FC236}">
                    <a16:creationId xmlns:a16="http://schemas.microsoft.com/office/drawing/2014/main" id="{A0A14094-EF36-47DF-9397-B6C748B58A49}"/>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21" name="Freeform 13">
                <a:extLst>
                  <a:ext uri="{FF2B5EF4-FFF2-40B4-BE49-F238E27FC236}">
                    <a16:creationId xmlns:a16="http://schemas.microsoft.com/office/drawing/2014/main" id="{F73E3129-B79A-4EA8-96D6-E9A2EBCC0C1B}"/>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22" name="Freeform 14">
                <a:extLst>
                  <a:ext uri="{FF2B5EF4-FFF2-40B4-BE49-F238E27FC236}">
                    <a16:creationId xmlns:a16="http://schemas.microsoft.com/office/drawing/2014/main" id="{4D53A7F4-FA28-4DBF-9103-6C218D2E3610}"/>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23" name="Freeform 15">
                <a:extLst>
                  <a:ext uri="{FF2B5EF4-FFF2-40B4-BE49-F238E27FC236}">
                    <a16:creationId xmlns:a16="http://schemas.microsoft.com/office/drawing/2014/main" id="{FC1F54E3-15A4-435F-8D4D-1A14FF928F55}"/>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24" name="Freeform 16">
                <a:extLst>
                  <a:ext uri="{FF2B5EF4-FFF2-40B4-BE49-F238E27FC236}">
                    <a16:creationId xmlns:a16="http://schemas.microsoft.com/office/drawing/2014/main" id="{5771BC29-E3DB-4686-963B-97031AB7D756}"/>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25" name="Freeform 17">
                <a:extLst>
                  <a:ext uri="{FF2B5EF4-FFF2-40B4-BE49-F238E27FC236}">
                    <a16:creationId xmlns:a16="http://schemas.microsoft.com/office/drawing/2014/main" id="{53BE89A4-ED78-4261-807A-C3D333161DAC}"/>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526" name="Group 525">
            <a:extLst>
              <a:ext uri="{FF2B5EF4-FFF2-40B4-BE49-F238E27FC236}">
                <a16:creationId xmlns:a16="http://schemas.microsoft.com/office/drawing/2014/main" id="{A5C07768-791C-48BD-A92F-F5C4188F67E2}"/>
              </a:ext>
            </a:extLst>
          </p:cNvPr>
          <p:cNvGrpSpPr/>
          <p:nvPr/>
        </p:nvGrpSpPr>
        <p:grpSpPr>
          <a:xfrm>
            <a:off x="1353325" y="3445611"/>
            <a:ext cx="749480" cy="767797"/>
            <a:chOff x="1976014" y="2213881"/>
            <a:chExt cx="1868076" cy="1868076"/>
          </a:xfrm>
          <a:solidFill>
            <a:schemeClr val="tx2">
              <a:lumMod val="50000"/>
            </a:schemeClr>
          </a:solidFill>
        </p:grpSpPr>
        <p:sp>
          <p:nvSpPr>
            <p:cNvPr id="527" name="Shape 662">
              <a:hlinkClick r:id="rId23" action="ppaction://hlinksldjump"/>
              <a:extLst>
                <a:ext uri="{FF2B5EF4-FFF2-40B4-BE49-F238E27FC236}">
                  <a16:creationId xmlns:a16="http://schemas.microsoft.com/office/drawing/2014/main" id="{3E9270F0-6FC3-4752-81E6-56BDDFBB1669}"/>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400" dirty="0">
                  <a:solidFill>
                    <a:srgbClr val="FFFFFF"/>
                  </a:solidFill>
                  <a:cs typeface="B Titr" panose="00000700000000000000" pitchFamily="2" charset="-78"/>
                  <a:sym typeface="Helvetica Light"/>
                </a:rPr>
                <a:t>Sample</a:t>
              </a:r>
              <a:endParaRPr lang="fa-IR" sz="1400" dirty="0">
                <a:solidFill>
                  <a:srgbClr val="FFFFFF"/>
                </a:solidFill>
                <a:cs typeface="B Titr" panose="00000700000000000000" pitchFamily="2" charset="-78"/>
                <a:sym typeface="Helvetica Light"/>
              </a:endParaRPr>
            </a:p>
          </p:txBody>
        </p:sp>
        <p:grpSp>
          <p:nvGrpSpPr>
            <p:cNvPr id="528" name="Group 527">
              <a:extLst>
                <a:ext uri="{FF2B5EF4-FFF2-40B4-BE49-F238E27FC236}">
                  <a16:creationId xmlns:a16="http://schemas.microsoft.com/office/drawing/2014/main" id="{9D4180CD-D3D3-4347-9098-803D2DDEE521}"/>
                </a:ext>
              </a:extLst>
            </p:cNvPr>
            <p:cNvGrpSpPr/>
            <p:nvPr/>
          </p:nvGrpSpPr>
          <p:grpSpPr>
            <a:xfrm>
              <a:off x="1976014" y="2213881"/>
              <a:ext cx="1868076" cy="1868076"/>
              <a:chOff x="1119258" y="2257147"/>
              <a:chExt cx="1868076" cy="1868076"/>
            </a:xfrm>
            <a:grpFill/>
          </p:grpSpPr>
          <p:sp>
            <p:nvSpPr>
              <p:cNvPr id="529" name="Freeform 6">
                <a:extLst>
                  <a:ext uri="{FF2B5EF4-FFF2-40B4-BE49-F238E27FC236}">
                    <a16:creationId xmlns:a16="http://schemas.microsoft.com/office/drawing/2014/main" id="{16F933FB-C9DC-42A8-8C4E-B7A596783368}"/>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0" name="Freeform 7">
                <a:extLst>
                  <a:ext uri="{FF2B5EF4-FFF2-40B4-BE49-F238E27FC236}">
                    <a16:creationId xmlns:a16="http://schemas.microsoft.com/office/drawing/2014/main" id="{E412186E-E844-4BEA-BEF7-A41A02082350}"/>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1" name="Freeform 8">
                <a:extLst>
                  <a:ext uri="{FF2B5EF4-FFF2-40B4-BE49-F238E27FC236}">
                    <a16:creationId xmlns:a16="http://schemas.microsoft.com/office/drawing/2014/main" id="{233576D0-9493-49FF-A3B4-C606FDA1643D}"/>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2" name="Freeform 9">
                <a:extLst>
                  <a:ext uri="{FF2B5EF4-FFF2-40B4-BE49-F238E27FC236}">
                    <a16:creationId xmlns:a16="http://schemas.microsoft.com/office/drawing/2014/main" id="{A64770B6-B282-4112-B2D0-807566D2B7DE}"/>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3" name="Freeform 10">
                <a:extLst>
                  <a:ext uri="{FF2B5EF4-FFF2-40B4-BE49-F238E27FC236}">
                    <a16:creationId xmlns:a16="http://schemas.microsoft.com/office/drawing/2014/main" id="{D2EC183B-9E08-42B2-9F90-59D2E8455AC6}"/>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4" name="Freeform 11">
                <a:extLst>
                  <a:ext uri="{FF2B5EF4-FFF2-40B4-BE49-F238E27FC236}">
                    <a16:creationId xmlns:a16="http://schemas.microsoft.com/office/drawing/2014/main" id="{2E9A3EBA-49F7-42DC-85A7-CDBE5B5D2479}"/>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5" name="Freeform 12">
                <a:extLst>
                  <a:ext uri="{FF2B5EF4-FFF2-40B4-BE49-F238E27FC236}">
                    <a16:creationId xmlns:a16="http://schemas.microsoft.com/office/drawing/2014/main" id="{8CBADC2E-9756-4A04-9ADD-78BE98011832}"/>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6" name="Freeform 13">
                <a:extLst>
                  <a:ext uri="{FF2B5EF4-FFF2-40B4-BE49-F238E27FC236}">
                    <a16:creationId xmlns:a16="http://schemas.microsoft.com/office/drawing/2014/main" id="{C9348C8E-1565-42CA-B60F-6CD34F924560}"/>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7" name="Freeform 14">
                <a:extLst>
                  <a:ext uri="{FF2B5EF4-FFF2-40B4-BE49-F238E27FC236}">
                    <a16:creationId xmlns:a16="http://schemas.microsoft.com/office/drawing/2014/main" id="{036C1E11-0895-4248-8A54-5BA1E5513CD1}"/>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8" name="Freeform 15">
                <a:extLst>
                  <a:ext uri="{FF2B5EF4-FFF2-40B4-BE49-F238E27FC236}">
                    <a16:creationId xmlns:a16="http://schemas.microsoft.com/office/drawing/2014/main" id="{BE59D6CC-172A-4FC8-8248-88543BD8D90B}"/>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39" name="Freeform 16">
                <a:extLst>
                  <a:ext uri="{FF2B5EF4-FFF2-40B4-BE49-F238E27FC236}">
                    <a16:creationId xmlns:a16="http://schemas.microsoft.com/office/drawing/2014/main" id="{3062053C-E203-4F97-8FE2-19D550B5D345}"/>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40" name="Freeform 17">
                <a:extLst>
                  <a:ext uri="{FF2B5EF4-FFF2-40B4-BE49-F238E27FC236}">
                    <a16:creationId xmlns:a16="http://schemas.microsoft.com/office/drawing/2014/main" id="{C66BE723-FB22-4495-96C5-2BCB94AFB265}"/>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541" name="Group 540">
            <a:extLst>
              <a:ext uri="{FF2B5EF4-FFF2-40B4-BE49-F238E27FC236}">
                <a16:creationId xmlns:a16="http://schemas.microsoft.com/office/drawing/2014/main" id="{938B864F-3906-4C16-97B9-32F2929B7B6B}"/>
              </a:ext>
            </a:extLst>
          </p:cNvPr>
          <p:cNvGrpSpPr/>
          <p:nvPr/>
        </p:nvGrpSpPr>
        <p:grpSpPr>
          <a:xfrm>
            <a:off x="546295" y="4565908"/>
            <a:ext cx="749480" cy="760721"/>
            <a:chOff x="1976014" y="2213881"/>
            <a:chExt cx="1868076" cy="1868076"/>
          </a:xfrm>
          <a:solidFill>
            <a:schemeClr val="tx2">
              <a:lumMod val="50000"/>
            </a:schemeClr>
          </a:solidFill>
        </p:grpSpPr>
        <p:sp>
          <p:nvSpPr>
            <p:cNvPr id="542" name="Shape 662">
              <a:hlinkClick r:id="rId24" action="ppaction://hlinksldjump"/>
              <a:extLst>
                <a:ext uri="{FF2B5EF4-FFF2-40B4-BE49-F238E27FC236}">
                  <a16:creationId xmlns:a16="http://schemas.microsoft.com/office/drawing/2014/main" id="{2144803B-4E23-424A-8407-A305CA18B234}"/>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600" dirty="0">
                  <a:solidFill>
                    <a:srgbClr val="FFFFFF"/>
                  </a:solidFill>
                  <a:cs typeface="B Titr" panose="00000700000000000000" pitchFamily="2" charset="-78"/>
                  <a:sym typeface="Helvetica Light"/>
                </a:rPr>
                <a:t>Syntax</a:t>
              </a:r>
              <a:endParaRPr lang="fa-IR" sz="1600" dirty="0">
                <a:solidFill>
                  <a:srgbClr val="FFFFFF"/>
                </a:solidFill>
                <a:cs typeface="B Titr" panose="00000700000000000000" pitchFamily="2" charset="-78"/>
                <a:sym typeface="Helvetica Light"/>
              </a:endParaRPr>
            </a:p>
          </p:txBody>
        </p:sp>
        <p:grpSp>
          <p:nvGrpSpPr>
            <p:cNvPr id="543" name="Group 542">
              <a:extLst>
                <a:ext uri="{FF2B5EF4-FFF2-40B4-BE49-F238E27FC236}">
                  <a16:creationId xmlns:a16="http://schemas.microsoft.com/office/drawing/2014/main" id="{CC881A56-8DE2-4D37-A158-9BFB97A0E733}"/>
                </a:ext>
              </a:extLst>
            </p:cNvPr>
            <p:cNvGrpSpPr/>
            <p:nvPr/>
          </p:nvGrpSpPr>
          <p:grpSpPr>
            <a:xfrm>
              <a:off x="1976014" y="2213881"/>
              <a:ext cx="1868076" cy="1868076"/>
              <a:chOff x="1119258" y="2257147"/>
              <a:chExt cx="1868076" cy="1868076"/>
            </a:xfrm>
            <a:grpFill/>
          </p:grpSpPr>
          <p:sp>
            <p:nvSpPr>
              <p:cNvPr id="544" name="Freeform 6">
                <a:extLst>
                  <a:ext uri="{FF2B5EF4-FFF2-40B4-BE49-F238E27FC236}">
                    <a16:creationId xmlns:a16="http://schemas.microsoft.com/office/drawing/2014/main" id="{278D5563-9C23-4421-9CF6-688129D69567}"/>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45" name="Freeform 7">
                <a:extLst>
                  <a:ext uri="{FF2B5EF4-FFF2-40B4-BE49-F238E27FC236}">
                    <a16:creationId xmlns:a16="http://schemas.microsoft.com/office/drawing/2014/main" id="{F9A55E6C-AC4D-4F54-88E5-49B1C92CC883}"/>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46" name="Freeform 8">
                <a:extLst>
                  <a:ext uri="{FF2B5EF4-FFF2-40B4-BE49-F238E27FC236}">
                    <a16:creationId xmlns:a16="http://schemas.microsoft.com/office/drawing/2014/main" id="{DAFFD7C7-57EF-41CE-9F5C-FEDAAF5D5F55}"/>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47" name="Freeform 9">
                <a:extLst>
                  <a:ext uri="{FF2B5EF4-FFF2-40B4-BE49-F238E27FC236}">
                    <a16:creationId xmlns:a16="http://schemas.microsoft.com/office/drawing/2014/main" id="{9E78BE72-D6CB-49D5-9FFE-7FF48D1398E7}"/>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48" name="Freeform 10">
                <a:extLst>
                  <a:ext uri="{FF2B5EF4-FFF2-40B4-BE49-F238E27FC236}">
                    <a16:creationId xmlns:a16="http://schemas.microsoft.com/office/drawing/2014/main" id="{CE38029D-0789-4495-BAEF-06ED5B7A7E7B}"/>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49" name="Freeform 11">
                <a:extLst>
                  <a:ext uri="{FF2B5EF4-FFF2-40B4-BE49-F238E27FC236}">
                    <a16:creationId xmlns:a16="http://schemas.microsoft.com/office/drawing/2014/main" id="{2EA1868C-61EA-4021-B056-0484E35DE2E1}"/>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50" name="Freeform 12">
                <a:extLst>
                  <a:ext uri="{FF2B5EF4-FFF2-40B4-BE49-F238E27FC236}">
                    <a16:creationId xmlns:a16="http://schemas.microsoft.com/office/drawing/2014/main" id="{CCAFD419-3D1E-4373-8E41-35E5D41A89A6}"/>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51" name="Freeform 13">
                <a:extLst>
                  <a:ext uri="{FF2B5EF4-FFF2-40B4-BE49-F238E27FC236}">
                    <a16:creationId xmlns:a16="http://schemas.microsoft.com/office/drawing/2014/main" id="{A51A4E82-F6B9-4377-9E3F-5268D8F47226}"/>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52" name="Freeform 14">
                <a:extLst>
                  <a:ext uri="{FF2B5EF4-FFF2-40B4-BE49-F238E27FC236}">
                    <a16:creationId xmlns:a16="http://schemas.microsoft.com/office/drawing/2014/main" id="{E25C71A9-4518-4EEF-A745-3AAC95CF9637}"/>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53" name="Freeform 15">
                <a:extLst>
                  <a:ext uri="{FF2B5EF4-FFF2-40B4-BE49-F238E27FC236}">
                    <a16:creationId xmlns:a16="http://schemas.microsoft.com/office/drawing/2014/main" id="{7720E8B2-E498-49F8-8F84-7C0637F9F894}"/>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54" name="Freeform 16">
                <a:extLst>
                  <a:ext uri="{FF2B5EF4-FFF2-40B4-BE49-F238E27FC236}">
                    <a16:creationId xmlns:a16="http://schemas.microsoft.com/office/drawing/2014/main" id="{041692F4-5269-4CF6-9859-91DC145EC46C}"/>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55" name="Freeform 17">
                <a:extLst>
                  <a:ext uri="{FF2B5EF4-FFF2-40B4-BE49-F238E27FC236}">
                    <a16:creationId xmlns:a16="http://schemas.microsoft.com/office/drawing/2014/main" id="{314DC3E9-30AE-4CEF-9F05-43615F3F8227}"/>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grpSp>
        <p:nvGrpSpPr>
          <p:cNvPr id="556" name="Group 555">
            <a:extLst>
              <a:ext uri="{FF2B5EF4-FFF2-40B4-BE49-F238E27FC236}">
                <a16:creationId xmlns:a16="http://schemas.microsoft.com/office/drawing/2014/main" id="{647D280D-3617-4925-AA02-DA011E9071BE}"/>
              </a:ext>
            </a:extLst>
          </p:cNvPr>
          <p:cNvGrpSpPr/>
          <p:nvPr/>
        </p:nvGrpSpPr>
        <p:grpSpPr>
          <a:xfrm>
            <a:off x="1353325" y="4558832"/>
            <a:ext cx="749480" cy="767797"/>
            <a:chOff x="1976014" y="2213881"/>
            <a:chExt cx="1868076" cy="1868076"/>
          </a:xfrm>
          <a:solidFill>
            <a:schemeClr val="tx2">
              <a:lumMod val="50000"/>
            </a:schemeClr>
          </a:solidFill>
        </p:grpSpPr>
        <p:sp>
          <p:nvSpPr>
            <p:cNvPr id="557" name="Shape 662">
              <a:hlinkClick r:id="rId25" action="ppaction://hlinksldjump"/>
              <a:extLst>
                <a:ext uri="{FF2B5EF4-FFF2-40B4-BE49-F238E27FC236}">
                  <a16:creationId xmlns:a16="http://schemas.microsoft.com/office/drawing/2014/main" id="{B79960B9-0557-4EA3-9BF5-461DE86F37B8}"/>
                </a:ext>
              </a:extLst>
            </p:cNvPr>
            <p:cNvSpPr/>
            <p:nvPr/>
          </p:nvSpPr>
          <p:spPr>
            <a:xfrm>
              <a:off x="2115568" y="2355348"/>
              <a:ext cx="1594006" cy="1594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50800" tIns="50800" rIns="50800" bIns="50800" numCol="1" anchor="ctr">
              <a:noAutofit/>
            </a:bodyPr>
            <a:lstStyle/>
            <a:p>
              <a:pPr algn="ctr" rtl="1">
                <a:defRPr sz="3200">
                  <a:solidFill>
                    <a:srgbClr val="FFFFFF"/>
                  </a:solidFill>
                  <a:latin typeface="+mn-lt"/>
                  <a:ea typeface="+mn-ea"/>
                  <a:cs typeface="+mn-cs"/>
                  <a:sym typeface="Helvetica Light"/>
                </a:defRPr>
              </a:pPr>
              <a:r>
                <a:rPr lang="en-US" sz="1400" dirty="0">
                  <a:solidFill>
                    <a:srgbClr val="FFFFFF"/>
                  </a:solidFill>
                  <a:cs typeface="B Titr" panose="00000700000000000000" pitchFamily="2" charset="-78"/>
                  <a:sym typeface="Helvetica Light"/>
                </a:rPr>
                <a:t>Sample</a:t>
              </a:r>
              <a:endParaRPr lang="fa-IR" sz="1400" dirty="0">
                <a:solidFill>
                  <a:srgbClr val="FFFFFF"/>
                </a:solidFill>
                <a:cs typeface="B Titr" panose="00000700000000000000" pitchFamily="2" charset="-78"/>
                <a:sym typeface="Helvetica Light"/>
              </a:endParaRPr>
            </a:p>
          </p:txBody>
        </p:sp>
        <p:grpSp>
          <p:nvGrpSpPr>
            <p:cNvPr id="558" name="Group 557">
              <a:extLst>
                <a:ext uri="{FF2B5EF4-FFF2-40B4-BE49-F238E27FC236}">
                  <a16:creationId xmlns:a16="http://schemas.microsoft.com/office/drawing/2014/main" id="{15211C35-8507-45E0-8F40-3CB21BF84938}"/>
                </a:ext>
              </a:extLst>
            </p:cNvPr>
            <p:cNvGrpSpPr/>
            <p:nvPr/>
          </p:nvGrpSpPr>
          <p:grpSpPr>
            <a:xfrm>
              <a:off x="1976014" y="2213881"/>
              <a:ext cx="1868076" cy="1868076"/>
              <a:chOff x="1119258" y="2257147"/>
              <a:chExt cx="1868076" cy="1868076"/>
            </a:xfrm>
            <a:grpFill/>
          </p:grpSpPr>
          <p:sp>
            <p:nvSpPr>
              <p:cNvPr id="559" name="Freeform 6">
                <a:extLst>
                  <a:ext uri="{FF2B5EF4-FFF2-40B4-BE49-F238E27FC236}">
                    <a16:creationId xmlns:a16="http://schemas.microsoft.com/office/drawing/2014/main" id="{1D986F9E-9F4C-4E7C-B308-E87B4CF9111B}"/>
                  </a:ext>
                </a:extLst>
              </p:cNvPr>
              <p:cNvSpPr>
                <a:spLocks/>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0" name="Freeform 7">
                <a:extLst>
                  <a:ext uri="{FF2B5EF4-FFF2-40B4-BE49-F238E27FC236}">
                    <a16:creationId xmlns:a16="http://schemas.microsoft.com/office/drawing/2014/main" id="{036DE815-AB43-4D4C-A32D-B5C0A79E4557}"/>
                  </a:ext>
                </a:extLst>
              </p:cNvPr>
              <p:cNvSpPr>
                <a:spLocks/>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1" name="Freeform 8">
                <a:extLst>
                  <a:ext uri="{FF2B5EF4-FFF2-40B4-BE49-F238E27FC236}">
                    <a16:creationId xmlns:a16="http://schemas.microsoft.com/office/drawing/2014/main" id="{7FD9E826-BA17-471F-9A69-41752A98BC36}"/>
                  </a:ext>
                </a:extLst>
              </p:cNvPr>
              <p:cNvSpPr>
                <a:spLocks/>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2" name="Freeform 9">
                <a:extLst>
                  <a:ext uri="{FF2B5EF4-FFF2-40B4-BE49-F238E27FC236}">
                    <a16:creationId xmlns:a16="http://schemas.microsoft.com/office/drawing/2014/main" id="{12D91780-5A3D-4950-A1EF-A1B58DD4FFC9}"/>
                  </a:ext>
                </a:extLst>
              </p:cNvPr>
              <p:cNvSpPr>
                <a:spLocks/>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3" name="Freeform 10">
                <a:extLst>
                  <a:ext uri="{FF2B5EF4-FFF2-40B4-BE49-F238E27FC236}">
                    <a16:creationId xmlns:a16="http://schemas.microsoft.com/office/drawing/2014/main" id="{9755484D-9643-45A3-AC9D-17EF80F361A2}"/>
                  </a:ext>
                </a:extLst>
              </p:cNvPr>
              <p:cNvSpPr>
                <a:spLocks/>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4" name="Freeform 11">
                <a:extLst>
                  <a:ext uri="{FF2B5EF4-FFF2-40B4-BE49-F238E27FC236}">
                    <a16:creationId xmlns:a16="http://schemas.microsoft.com/office/drawing/2014/main" id="{1A9909CF-F728-41B4-8B93-17A845ECA4CA}"/>
                  </a:ext>
                </a:extLst>
              </p:cNvPr>
              <p:cNvSpPr>
                <a:spLocks/>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5" name="Freeform 12">
                <a:extLst>
                  <a:ext uri="{FF2B5EF4-FFF2-40B4-BE49-F238E27FC236}">
                    <a16:creationId xmlns:a16="http://schemas.microsoft.com/office/drawing/2014/main" id="{1E80306F-C2A5-4880-B19A-DC5A1A74B981}"/>
                  </a:ext>
                </a:extLst>
              </p:cNvPr>
              <p:cNvSpPr>
                <a:spLocks/>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6" name="Freeform 13">
                <a:extLst>
                  <a:ext uri="{FF2B5EF4-FFF2-40B4-BE49-F238E27FC236}">
                    <a16:creationId xmlns:a16="http://schemas.microsoft.com/office/drawing/2014/main" id="{0884114C-07F1-4646-9F25-0744E1D1A389}"/>
                  </a:ext>
                </a:extLst>
              </p:cNvPr>
              <p:cNvSpPr>
                <a:spLocks/>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7" name="Freeform 14">
                <a:extLst>
                  <a:ext uri="{FF2B5EF4-FFF2-40B4-BE49-F238E27FC236}">
                    <a16:creationId xmlns:a16="http://schemas.microsoft.com/office/drawing/2014/main" id="{1EA770D4-D900-43B3-9E11-531D218C20F3}"/>
                  </a:ext>
                </a:extLst>
              </p:cNvPr>
              <p:cNvSpPr>
                <a:spLocks/>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8" name="Freeform 15">
                <a:extLst>
                  <a:ext uri="{FF2B5EF4-FFF2-40B4-BE49-F238E27FC236}">
                    <a16:creationId xmlns:a16="http://schemas.microsoft.com/office/drawing/2014/main" id="{29218990-7421-415B-8B6B-856CDB7A24E7}"/>
                  </a:ext>
                </a:extLst>
              </p:cNvPr>
              <p:cNvSpPr>
                <a:spLocks/>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69" name="Freeform 16">
                <a:extLst>
                  <a:ext uri="{FF2B5EF4-FFF2-40B4-BE49-F238E27FC236}">
                    <a16:creationId xmlns:a16="http://schemas.microsoft.com/office/drawing/2014/main" id="{F023AEC7-EA56-4A73-BEB9-6A2BE308F2B3}"/>
                  </a:ext>
                </a:extLst>
              </p:cNvPr>
              <p:cNvSpPr>
                <a:spLocks/>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570" name="Freeform 17">
                <a:extLst>
                  <a:ext uri="{FF2B5EF4-FFF2-40B4-BE49-F238E27FC236}">
                    <a16:creationId xmlns:a16="http://schemas.microsoft.com/office/drawing/2014/main" id="{C15A9DC7-01E5-41F2-9410-8CE15B356E49}"/>
                  </a:ext>
                </a:extLst>
              </p:cNvPr>
              <p:cNvSpPr>
                <a:spLocks/>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spTree>
    <p:extLst>
      <p:ext uri="{BB962C8B-B14F-4D97-AF65-F5344CB8AC3E}">
        <p14:creationId xmlns:p14="http://schemas.microsoft.com/office/powerpoint/2010/main" val="335958400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1" presetClass="entr" presetSubtype="1" fill="hold" nodeType="afterEffect">
                                  <p:stCondLst>
                                    <p:cond delay="0"/>
                                  </p:stCondLst>
                                  <p:childTnLst>
                                    <p:set>
                                      <p:cBhvr>
                                        <p:cTn id="20" dur="1" fill="hold">
                                          <p:stCondLst>
                                            <p:cond delay="0"/>
                                          </p:stCondLst>
                                        </p:cTn>
                                        <p:tgtEl>
                                          <p:spTgt spid="293"/>
                                        </p:tgtEl>
                                        <p:attrNameLst>
                                          <p:attrName>style.visibility</p:attrName>
                                        </p:attrNameLst>
                                      </p:cBhvr>
                                      <p:to>
                                        <p:strVal val="visible"/>
                                      </p:to>
                                    </p:set>
                                    <p:animEffect transition="in" filter="wheel(1)">
                                      <p:cBhvr>
                                        <p:cTn id="21" dur="250"/>
                                        <p:tgtEl>
                                          <p:spTgt spid="293"/>
                                        </p:tgtEl>
                                      </p:cBhvr>
                                    </p:animEffect>
                                  </p:childTnLst>
                                </p:cTn>
                              </p:par>
                            </p:childTnLst>
                          </p:cTn>
                        </p:par>
                        <p:par>
                          <p:cTn id="22" fill="hold">
                            <p:stCondLst>
                              <p:cond delay="1000"/>
                            </p:stCondLst>
                            <p:childTnLst>
                              <p:par>
                                <p:cTn id="23" presetID="22" presetClass="entr" presetSubtype="2" fill="hold" grpId="0" nodeType="afterEffect">
                                  <p:stCondLst>
                                    <p:cond delay="0"/>
                                  </p:stCondLst>
                                  <p:childTnLst>
                                    <p:set>
                                      <p:cBhvr>
                                        <p:cTn id="24" dur="1" fill="hold">
                                          <p:stCondLst>
                                            <p:cond delay="0"/>
                                          </p:stCondLst>
                                        </p:cTn>
                                        <p:tgtEl>
                                          <p:spTgt spid="296"/>
                                        </p:tgtEl>
                                        <p:attrNameLst>
                                          <p:attrName>style.visibility</p:attrName>
                                        </p:attrNameLst>
                                      </p:cBhvr>
                                      <p:to>
                                        <p:strVal val="visible"/>
                                      </p:to>
                                    </p:set>
                                    <p:animEffect transition="in" filter="wipe(right)">
                                      <p:cBhvr>
                                        <p:cTn id="25" dur="250"/>
                                        <p:tgtEl>
                                          <p:spTgt spid="296"/>
                                        </p:tgtEl>
                                      </p:cBhvr>
                                    </p:animEffect>
                                  </p:childTnLst>
                                </p:cTn>
                              </p:par>
                            </p:childTnLst>
                          </p:cTn>
                        </p:par>
                        <p:par>
                          <p:cTn id="26" fill="hold">
                            <p:stCondLst>
                              <p:cond delay="1250"/>
                            </p:stCondLst>
                            <p:childTnLst>
                              <p:par>
                                <p:cTn id="27" presetID="22" presetClass="entr" presetSubtype="2" fill="hold" grpId="0" nodeType="afterEffect">
                                  <p:stCondLst>
                                    <p:cond delay="0"/>
                                  </p:stCondLst>
                                  <p:childTnLst>
                                    <p:set>
                                      <p:cBhvr>
                                        <p:cTn id="28" dur="1" fill="hold">
                                          <p:stCondLst>
                                            <p:cond delay="0"/>
                                          </p:stCondLst>
                                        </p:cTn>
                                        <p:tgtEl>
                                          <p:spTgt spid="329"/>
                                        </p:tgtEl>
                                        <p:attrNameLst>
                                          <p:attrName>style.visibility</p:attrName>
                                        </p:attrNameLst>
                                      </p:cBhvr>
                                      <p:to>
                                        <p:strVal val="visible"/>
                                      </p:to>
                                    </p:set>
                                    <p:animEffect transition="in" filter="wipe(right)">
                                      <p:cBhvr>
                                        <p:cTn id="29" dur="250"/>
                                        <p:tgtEl>
                                          <p:spTgt spid="329"/>
                                        </p:tgtEl>
                                      </p:cBhvr>
                                    </p:animEffect>
                                  </p:childTnLst>
                                </p:cTn>
                              </p:par>
                            </p:childTnLst>
                          </p:cTn>
                        </p:par>
                        <p:par>
                          <p:cTn id="30" fill="hold">
                            <p:stCondLst>
                              <p:cond delay="1500"/>
                            </p:stCondLst>
                            <p:childTnLst>
                              <p:par>
                                <p:cTn id="31" presetID="49" presetClass="entr" presetSubtype="0" decel="100000" fill="hold" nodeType="afterEffect">
                                  <p:stCondLst>
                                    <p:cond delay="0"/>
                                  </p:stCondLst>
                                  <p:childTnLst>
                                    <p:set>
                                      <p:cBhvr>
                                        <p:cTn id="32" dur="1" fill="hold">
                                          <p:stCondLst>
                                            <p:cond delay="0"/>
                                          </p:stCondLst>
                                        </p:cTn>
                                        <p:tgtEl>
                                          <p:spTgt spid="346"/>
                                        </p:tgtEl>
                                        <p:attrNameLst>
                                          <p:attrName>style.visibility</p:attrName>
                                        </p:attrNameLst>
                                      </p:cBhvr>
                                      <p:to>
                                        <p:strVal val="visible"/>
                                      </p:to>
                                    </p:set>
                                    <p:anim calcmode="lin" valueType="num">
                                      <p:cBhvr>
                                        <p:cTn id="33" dur="250" fill="hold"/>
                                        <p:tgtEl>
                                          <p:spTgt spid="346"/>
                                        </p:tgtEl>
                                        <p:attrNameLst>
                                          <p:attrName>ppt_w</p:attrName>
                                        </p:attrNameLst>
                                      </p:cBhvr>
                                      <p:tavLst>
                                        <p:tav tm="0">
                                          <p:val>
                                            <p:fltVal val="0"/>
                                          </p:val>
                                        </p:tav>
                                        <p:tav tm="100000">
                                          <p:val>
                                            <p:strVal val="#ppt_w"/>
                                          </p:val>
                                        </p:tav>
                                      </p:tavLst>
                                    </p:anim>
                                    <p:anim calcmode="lin" valueType="num">
                                      <p:cBhvr>
                                        <p:cTn id="34" dur="250" fill="hold"/>
                                        <p:tgtEl>
                                          <p:spTgt spid="346"/>
                                        </p:tgtEl>
                                        <p:attrNameLst>
                                          <p:attrName>ppt_h</p:attrName>
                                        </p:attrNameLst>
                                      </p:cBhvr>
                                      <p:tavLst>
                                        <p:tav tm="0">
                                          <p:val>
                                            <p:fltVal val="0"/>
                                          </p:val>
                                        </p:tav>
                                        <p:tav tm="100000">
                                          <p:val>
                                            <p:strVal val="#ppt_h"/>
                                          </p:val>
                                        </p:tav>
                                      </p:tavLst>
                                    </p:anim>
                                    <p:anim calcmode="lin" valueType="num">
                                      <p:cBhvr>
                                        <p:cTn id="35" dur="250" fill="hold"/>
                                        <p:tgtEl>
                                          <p:spTgt spid="346"/>
                                        </p:tgtEl>
                                        <p:attrNameLst>
                                          <p:attrName>style.rotation</p:attrName>
                                        </p:attrNameLst>
                                      </p:cBhvr>
                                      <p:tavLst>
                                        <p:tav tm="0">
                                          <p:val>
                                            <p:fltVal val="360"/>
                                          </p:val>
                                        </p:tav>
                                        <p:tav tm="100000">
                                          <p:val>
                                            <p:fltVal val="0"/>
                                          </p:val>
                                        </p:tav>
                                      </p:tavLst>
                                    </p:anim>
                                    <p:animEffect transition="in" filter="fade">
                                      <p:cBhvr>
                                        <p:cTn id="36" dur="250"/>
                                        <p:tgtEl>
                                          <p:spTgt spid="346"/>
                                        </p:tgtEl>
                                      </p:cBhvr>
                                    </p:animEffect>
                                  </p:childTnLst>
                                </p:cTn>
                              </p:par>
                            </p:childTnLst>
                          </p:cTn>
                        </p:par>
                        <p:par>
                          <p:cTn id="37" fill="hold">
                            <p:stCondLst>
                              <p:cond delay="1750"/>
                            </p:stCondLst>
                            <p:childTnLst>
                              <p:par>
                                <p:cTn id="38" presetID="49" presetClass="entr" presetSubtype="0" decel="100000" fill="hold" nodeType="afterEffect">
                                  <p:stCondLst>
                                    <p:cond delay="0"/>
                                  </p:stCondLst>
                                  <p:childTnLst>
                                    <p:set>
                                      <p:cBhvr>
                                        <p:cTn id="39" dur="1" fill="hold">
                                          <p:stCondLst>
                                            <p:cond delay="0"/>
                                          </p:stCondLst>
                                        </p:cTn>
                                        <p:tgtEl>
                                          <p:spTgt spid="331"/>
                                        </p:tgtEl>
                                        <p:attrNameLst>
                                          <p:attrName>style.visibility</p:attrName>
                                        </p:attrNameLst>
                                      </p:cBhvr>
                                      <p:to>
                                        <p:strVal val="visible"/>
                                      </p:to>
                                    </p:set>
                                    <p:anim calcmode="lin" valueType="num">
                                      <p:cBhvr>
                                        <p:cTn id="40" dur="250" fill="hold"/>
                                        <p:tgtEl>
                                          <p:spTgt spid="331"/>
                                        </p:tgtEl>
                                        <p:attrNameLst>
                                          <p:attrName>ppt_w</p:attrName>
                                        </p:attrNameLst>
                                      </p:cBhvr>
                                      <p:tavLst>
                                        <p:tav tm="0">
                                          <p:val>
                                            <p:fltVal val="0"/>
                                          </p:val>
                                        </p:tav>
                                        <p:tav tm="100000">
                                          <p:val>
                                            <p:strVal val="#ppt_w"/>
                                          </p:val>
                                        </p:tav>
                                      </p:tavLst>
                                    </p:anim>
                                    <p:anim calcmode="lin" valueType="num">
                                      <p:cBhvr>
                                        <p:cTn id="41" dur="250" fill="hold"/>
                                        <p:tgtEl>
                                          <p:spTgt spid="331"/>
                                        </p:tgtEl>
                                        <p:attrNameLst>
                                          <p:attrName>ppt_h</p:attrName>
                                        </p:attrNameLst>
                                      </p:cBhvr>
                                      <p:tavLst>
                                        <p:tav tm="0">
                                          <p:val>
                                            <p:fltVal val="0"/>
                                          </p:val>
                                        </p:tav>
                                        <p:tav tm="100000">
                                          <p:val>
                                            <p:strVal val="#ppt_h"/>
                                          </p:val>
                                        </p:tav>
                                      </p:tavLst>
                                    </p:anim>
                                    <p:anim calcmode="lin" valueType="num">
                                      <p:cBhvr>
                                        <p:cTn id="42" dur="250" fill="hold"/>
                                        <p:tgtEl>
                                          <p:spTgt spid="331"/>
                                        </p:tgtEl>
                                        <p:attrNameLst>
                                          <p:attrName>style.rotation</p:attrName>
                                        </p:attrNameLst>
                                      </p:cBhvr>
                                      <p:tavLst>
                                        <p:tav tm="0">
                                          <p:val>
                                            <p:fltVal val="360"/>
                                          </p:val>
                                        </p:tav>
                                        <p:tav tm="100000">
                                          <p:val>
                                            <p:fltVal val="0"/>
                                          </p:val>
                                        </p:tav>
                                      </p:tavLst>
                                    </p:anim>
                                    <p:animEffect transition="in" filter="fade">
                                      <p:cBhvr>
                                        <p:cTn id="43" dur="250"/>
                                        <p:tgtEl>
                                          <p:spTgt spid="331"/>
                                        </p:tgtEl>
                                      </p:cBhvr>
                                    </p:animEffect>
                                  </p:childTnLst>
                                </p:cTn>
                              </p:par>
                            </p:childTnLst>
                          </p:cTn>
                        </p:par>
                        <p:par>
                          <p:cTn id="44" fill="hold">
                            <p:stCondLst>
                              <p:cond delay="2000"/>
                            </p:stCondLst>
                            <p:childTnLst>
                              <p:par>
                                <p:cTn id="45" presetID="21" presetClass="entr" presetSubtype="1" fill="hold" nodeType="afterEffect">
                                  <p:stCondLst>
                                    <p:cond delay="0"/>
                                  </p:stCondLst>
                                  <p:childTnLst>
                                    <p:set>
                                      <p:cBhvr>
                                        <p:cTn id="46" dur="1" fill="hold">
                                          <p:stCondLst>
                                            <p:cond delay="0"/>
                                          </p:stCondLst>
                                        </p:cTn>
                                        <p:tgtEl>
                                          <p:spTgt spid="297"/>
                                        </p:tgtEl>
                                        <p:attrNameLst>
                                          <p:attrName>style.visibility</p:attrName>
                                        </p:attrNameLst>
                                      </p:cBhvr>
                                      <p:to>
                                        <p:strVal val="visible"/>
                                      </p:to>
                                    </p:set>
                                    <p:animEffect transition="in" filter="wheel(1)">
                                      <p:cBhvr>
                                        <p:cTn id="47" dur="250"/>
                                        <p:tgtEl>
                                          <p:spTgt spid="297"/>
                                        </p:tgtEl>
                                      </p:cBhvr>
                                    </p:animEffect>
                                  </p:childTnLst>
                                </p:cTn>
                              </p:par>
                            </p:childTnLst>
                          </p:cTn>
                        </p:par>
                        <p:par>
                          <p:cTn id="48" fill="hold">
                            <p:stCondLst>
                              <p:cond delay="2250"/>
                            </p:stCondLst>
                            <p:childTnLst>
                              <p:par>
                                <p:cTn id="49" presetID="22" presetClass="entr" presetSubtype="2" fill="hold" grpId="0" nodeType="afterEffect">
                                  <p:stCondLst>
                                    <p:cond delay="0"/>
                                  </p:stCondLst>
                                  <p:childTnLst>
                                    <p:set>
                                      <p:cBhvr>
                                        <p:cTn id="50" dur="1" fill="hold">
                                          <p:stCondLst>
                                            <p:cond delay="0"/>
                                          </p:stCondLst>
                                        </p:cTn>
                                        <p:tgtEl>
                                          <p:spTgt spid="312"/>
                                        </p:tgtEl>
                                        <p:attrNameLst>
                                          <p:attrName>style.visibility</p:attrName>
                                        </p:attrNameLst>
                                      </p:cBhvr>
                                      <p:to>
                                        <p:strVal val="visible"/>
                                      </p:to>
                                    </p:set>
                                    <p:animEffect transition="in" filter="wipe(right)">
                                      <p:cBhvr>
                                        <p:cTn id="51" dur="250"/>
                                        <p:tgtEl>
                                          <p:spTgt spid="312"/>
                                        </p:tgtEl>
                                      </p:cBhvr>
                                    </p:animEffect>
                                  </p:childTnLst>
                                </p:cTn>
                              </p:par>
                            </p:childTnLst>
                          </p:cTn>
                        </p:par>
                        <p:par>
                          <p:cTn id="52" fill="hold">
                            <p:stCondLst>
                              <p:cond delay="2500"/>
                            </p:stCondLst>
                            <p:childTnLst>
                              <p:par>
                                <p:cTn id="53" presetID="22" presetClass="entr" presetSubtype="2" fill="hold" grpId="0" nodeType="afterEffect">
                                  <p:stCondLst>
                                    <p:cond delay="0"/>
                                  </p:stCondLst>
                                  <p:childTnLst>
                                    <p:set>
                                      <p:cBhvr>
                                        <p:cTn id="54" dur="1" fill="hold">
                                          <p:stCondLst>
                                            <p:cond delay="0"/>
                                          </p:stCondLst>
                                        </p:cTn>
                                        <p:tgtEl>
                                          <p:spTgt spid="330"/>
                                        </p:tgtEl>
                                        <p:attrNameLst>
                                          <p:attrName>style.visibility</p:attrName>
                                        </p:attrNameLst>
                                      </p:cBhvr>
                                      <p:to>
                                        <p:strVal val="visible"/>
                                      </p:to>
                                    </p:set>
                                    <p:animEffect transition="in" filter="wipe(right)">
                                      <p:cBhvr>
                                        <p:cTn id="55" dur="250"/>
                                        <p:tgtEl>
                                          <p:spTgt spid="330"/>
                                        </p:tgtEl>
                                      </p:cBhvr>
                                    </p:animEffect>
                                  </p:childTnLst>
                                </p:cTn>
                              </p:par>
                            </p:childTnLst>
                          </p:cTn>
                        </p:par>
                        <p:par>
                          <p:cTn id="56" fill="hold">
                            <p:stCondLst>
                              <p:cond delay="2750"/>
                            </p:stCondLst>
                            <p:childTnLst>
                              <p:par>
                                <p:cTn id="57" presetID="49" presetClass="entr" presetSubtype="0" decel="100000" fill="hold" nodeType="afterEffect">
                                  <p:stCondLst>
                                    <p:cond delay="0"/>
                                  </p:stCondLst>
                                  <p:childTnLst>
                                    <p:set>
                                      <p:cBhvr>
                                        <p:cTn id="58" dur="1" fill="hold">
                                          <p:stCondLst>
                                            <p:cond delay="0"/>
                                          </p:stCondLst>
                                        </p:cTn>
                                        <p:tgtEl>
                                          <p:spTgt spid="376"/>
                                        </p:tgtEl>
                                        <p:attrNameLst>
                                          <p:attrName>style.visibility</p:attrName>
                                        </p:attrNameLst>
                                      </p:cBhvr>
                                      <p:to>
                                        <p:strVal val="visible"/>
                                      </p:to>
                                    </p:set>
                                    <p:anim calcmode="lin" valueType="num">
                                      <p:cBhvr>
                                        <p:cTn id="59" dur="250" fill="hold"/>
                                        <p:tgtEl>
                                          <p:spTgt spid="376"/>
                                        </p:tgtEl>
                                        <p:attrNameLst>
                                          <p:attrName>ppt_w</p:attrName>
                                        </p:attrNameLst>
                                      </p:cBhvr>
                                      <p:tavLst>
                                        <p:tav tm="0">
                                          <p:val>
                                            <p:fltVal val="0"/>
                                          </p:val>
                                        </p:tav>
                                        <p:tav tm="100000">
                                          <p:val>
                                            <p:strVal val="#ppt_w"/>
                                          </p:val>
                                        </p:tav>
                                      </p:tavLst>
                                    </p:anim>
                                    <p:anim calcmode="lin" valueType="num">
                                      <p:cBhvr>
                                        <p:cTn id="60" dur="250" fill="hold"/>
                                        <p:tgtEl>
                                          <p:spTgt spid="376"/>
                                        </p:tgtEl>
                                        <p:attrNameLst>
                                          <p:attrName>ppt_h</p:attrName>
                                        </p:attrNameLst>
                                      </p:cBhvr>
                                      <p:tavLst>
                                        <p:tav tm="0">
                                          <p:val>
                                            <p:fltVal val="0"/>
                                          </p:val>
                                        </p:tav>
                                        <p:tav tm="100000">
                                          <p:val>
                                            <p:strVal val="#ppt_h"/>
                                          </p:val>
                                        </p:tav>
                                      </p:tavLst>
                                    </p:anim>
                                    <p:anim calcmode="lin" valueType="num">
                                      <p:cBhvr>
                                        <p:cTn id="61" dur="250" fill="hold"/>
                                        <p:tgtEl>
                                          <p:spTgt spid="376"/>
                                        </p:tgtEl>
                                        <p:attrNameLst>
                                          <p:attrName>style.rotation</p:attrName>
                                        </p:attrNameLst>
                                      </p:cBhvr>
                                      <p:tavLst>
                                        <p:tav tm="0">
                                          <p:val>
                                            <p:fltVal val="360"/>
                                          </p:val>
                                        </p:tav>
                                        <p:tav tm="100000">
                                          <p:val>
                                            <p:fltVal val="0"/>
                                          </p:val>
                                        </p:tav>
                                      </p:tavLst>
                                    </p:anim>
                                    <p:animEffect transition="in" filter="fade">
                                      <p:cBhvr>
                                        <p:cTn id="62" dur="250"/>
                                        <p:tgtEl>
                                          <p:spTgt spid="376"/>
                                        </p:tgtEl>
                                      </p:cBhvr>
                                    </p:animEffect>
                                  </p:childTnLst>
                                </p:cTn>
                              </p:par>
                            </p:childTnLst>
                          </p:cTn>
                        </p:par>
                        <p:par>
                          <p:cTn id="63" fill="hold">
                            <p:stCondLst>
                              <p:cond delay="3000"/>
                            </p:stCondLst>
                            <p:childTnLst>
                              <p:par>
                                <p:cTn id="64" presetID="49" presetClass="entr" presetSubtype="0" decel="100000" fill="hold" nodeType="afterEffect">
                                  <p:stCondLst>
                                    <p:cond delay="0"/>
                                  </p:stCondLst>
                                  <p:childTnLst>
                                    <p:set>
                                      <p:cBhvr>
                                        <p:cTn id="65" dur="1" fill="hold">
                                          <p:stCondLst>
                                            <p:cond delay="0"/>
                                          </p:stCondLst>
                                        </p:cTn>
                                        <p:tgtEl>
                                          <p:spTgt spid="361"/>
                                        </p:tgtEl>
                                        <p:attrNameLst>
                                          <p:attrName>style.visibility</p:attrName>
                                        </p:attrNameLst>
                                      </p:cBhvr>
                                      <p:to>
                                        <p:strVal val="visible"/>
                                      </p:to>
                                    </p:set>
                                    <p:anim calcmode="lin" valueType="num">
                                      <p:cBhvr>
                                        <p:cTn id="66" dur="250" fill="hold"/>
                                        <p:tgtEl>
                                          <p:spTgt spid="361"/>
                                        </p:tgtEl>
                                        <p:attrNameLst>
                                          <p:attrName>ppt_w</p:attrName>
                                        </p:attrNameLst>
                                      </p:cBhvr>
                                      <p:tavLst>
                                        <p:tav tm="0">
                                          <p:val>
                                            <p:fltVal val="0"/>
                                          </p:val>
                                        </p:tav>
                                        <p:tav tm="100000">
                                          <p:val>
                                            <p:strVal val="#ppt_w"/>
                                          </p:val>
                                        </p:tav>
                                      </p:tavLst>
                                    </p:anim>
                                    <p:anim calcmode="lin" valueType="num">
                                      <p:cBhvr>
                                        <p:cTn id="67" dur="250" fill="hold"/>
                                        <p:tgtEl>
                                          <p:spTgt spid="361"/>
                                        </p:tgtEl>
                                        <p:attrNameLst>
                                          <p:attrName>ppt_h</p:attrName>
                                        </p:attrNameLst>
                                      </p:cBhvr>
                                      <p:tavLst>
                                        <p:tav tm="0">
                                          <p:val>
                                            <p:fltVal val="0"/>
                                          </p:val>
                                        </p:tav>
                                        <p:tav tm="100000">
                                          <p:val>
                                            <p:strVal val="#ppt_h"/>
                                          </p:val>
                                        </p:tav>
                                      </p:tavLst>
                                    </p:anim>
                                    <p:anim calcmode="lin" valueType="num">
                                      <p:cBhvr>
                                        <p:cTn id="68" dur="250" fill="hold"/>
                                        <p:tgtEl>
                                          <p:spTgt spid="361"/>
                                        </p:tgtEl>
                                        <p:attrNameLst>
                                          <p:attrName>style.rotation</p:attrName>
                                        </p:attrNameLst>
                                      </p:cBhvr>
                                      <p:tavLst>
                                        <p:tav tm="0">
                                          <p:val>
                                            <p:fltVal val="360"/>
                                          </p:val>
                                        </p:tav>
                                        <p:tav tm="100000">
                                          <p:val>
                                            <p:fltVal val="0"/>
                                          </p:val>
                                        </p:tav>
                                      </p:tavLst>
                                    </p:anim>
                                    <p:animEffect transition="in" filter="fade">
                                      <p:cBhvr>
                                        <p:cTn id="69" dur="250"/>
                                        <p:tgtEl>
                                          <p:spTgt spid="361"/>
                                        </p:tgtEl>
                                      </p:cBhvr>
                                    </p:animEffect>
                                  </p:childTnLst>
                                </p:cTn>
                              </p:par>
                            </p:childTnLst>
                          </p:cTn>
                        </p:par>
                        <p:par>
                          <p:cTn id="70" fill="hold">
                            <p:stCondLst>
                              <p:cond delay="3250"/>
                            </p:stCondLst>
                            <p:childTnLst>
                              <p:par>
                                <p:cTn id="71" presetID="21" presetClass="entr" presetSubtype="1" fill="hold" nodeType="afterEffect">
                                  <p:stCondLst>
                                    <p:cond delay="0"/>
                                  </p:stCondLst>
                                  <p:childTnLst>
                                    <p:set>
                                      <p:cBhvr>
                                        <p:cTn id="72" dur="1" fill="hold">
                                          <p:stCondLst>
                                            <p:cond delay="0"/>
                                          </p:stCondLst>
                                        </p:cTn>
                                        <p:tgtEl>
                                          <p:spTgt spid="300"/>
                                        </p:tgtEl>
                                        <p:attrNameLst>
                                          <p:attrName>style.visibility</p:attrName>
                                        </p:attrNameLst>
                                      </p:cBhvr>
                                      <p:to>
                                        <p:strVal val="visible"/>
                                      </p:to>
                                    </p:set>
                                    <p:animEffect transition="in" filter="wheel(1)">
                                      <p:cBhvr>
                                        <p:cTn id="73" dur="250"/>
                                        <p:tgtEl>
                                          <p:spTgt spid="300"/>
                                        </p:tgtEl>
                                      </p:cBhvr>
                                    </p:animEffect>
                                  </p:childTnLst>
                                </p:cTn>
                              </p:par>
                            </p:childTnLst>
                          </p:cTn>
                        </p:par>
                        <p:par>
                          <p:cTn id="74" fill="hold">
                            <p:stCondLst>
                              <p:cond delay="3500"/>
                            </p:stCondLst>
                            <p:childTnLst>
                              <p:par>
                                <p:cTn id="75" presetID="22" presetClass="entr" presetSubtype="2" fill="hold" grpId="0" nodeType="afterEffect">
                                  <p:stCondLst>
                                    <p:cond delay="0"/>
                                  </p:stCondLst>
                                  <p:childTnLst>
                                    <p:set>
                                      <p:cBhvr>
                                        <p:cTn id="76" dur="1" fill="hold">
                                          <p:stCondLst>
                                            <p:cond delay="0"/>
                                          </p:stCondLst>
                                        </p:cTn>
                                        <p:tgtEl>
                                          <p:spTgt spid="313"/>
                                        </p:tgtEl>
                                        <p:attrNameLst>
                                          <p:attrName>style.visibility</p:attrName>
                                        </p:attrNameLst>
                                      </p:cBhvr>
                                      <p:to>
                                        <p:strVal val="visible"/>
                                      </p:to>
                                    </p:set>
                                    <p:animEffect transition="in" filter="wipe(right)">
                                      <p:cBhvr>
                                        <p:cTn id="77" dur="250"/>
                                        <p:tgtEl>
                                          <p:spTgt spid="313"/>
                                        </p:tgtEl>
                                      </p:cBhvr>
                                    </p:animEffect>
                                  </p:childTnLst>
                                </p:cTn>
                              </p:par>
                            </p:childTnLst>
                          </p:cTn>
                        </p:par>
                        <p:par>
                          <p:cTn id="78" fill="hold">
                            <p:stCondLst>
                              <p:cond delay="3750"/>
                            </p:stCondLst>
                            <p:childTnLst>
                              <p:par>
                                <p:cTn id="79" presetID="22" presetClass="entr" presetSubtype="2" fill="hold" grpId="0" nodeType="afterEffect">
                                  <p:stCondLst>
                                    <p:cond delay="0"/>
                                  </p:stCondLst>
                                  <p:childTnLst>
                                    <p:set>
                                      <p:cBhvr>
                                        <p:cTn id="80" dur="1" fill="hold">
                                          <p:stCondLst>
                                            <p:cond delay="0"/>
                                          </p:stCondLst>
                                        </p:cTn>
                                        <p:tgtEl>
                                          <p:spTgt spid="328"/>
                                        </p:tgtEl>
                                        <p:attrNameLst>
                                          <p:attrName>style.visibility</p:attrName>
                                        </p:attrNameLst>
                                      </p:cBhvr>
                                      <p:to>
                                        <p:strVal val="visible"/>
                                      </p:to>
                                    </p:set>
                                    <p:animEffect transition="in" filter="wipe(right)">
                                      <p:cBhvr>
                                        <p:cTn id="81" dur="250"/>
                                        <p:tgtEl>
                                          <p:spTgt spid="328"/>
                                        </p:tgtEl>
                                      </p:cBhvr>
                                    </p:animEffect>
                                  </p:childTnLst>
                                </p:cTn>
                              </p:par>
                            </p:childTnLst>
                          </p:cTn>
                        </p:par>
                        <p:par>
                          <p:cTn id="82" fill="hold">
                            <p:stCondLst>
                              <p:cond delay="4000"/>
                            </p:stCondLst>
                            <p:childTnLst>
                              <p:par>
                                <p:cTn id="83" presetID="49" presetClass="entr" presetSubtype="0" decel="100000" fill="hold" nodeType="afterEffect">
                                  <p:stCondLst>
                                    <p:cond delay="0"/>
                                  </p:stCondLst>
                                  <p:childTnLst>
                                    <p:set>
                                      <p:cBhvr>
                                        <p:cTn id="84" dur="1" fill="hold">
                                          <p:stCondLst>
                                            <p:cond delay="0"/>
                                          </p:stCondLst>
                                        </p:cTn>
                                        <p:tgtEl>
                                          <p:spTgt spid="406"/>
                                        </p:tgtEl>
                                        <p:attrNameLst>
                                          <p:attrName>style.visibility</p:attrName>
                                        </p:attrNameLst>
                                      </p:cBhvr>
                                      <p:to>
                                        <p:strVal val="visible"/>
                                      </p:to>
                                    </p:set>
                                    <p:anim calcmode="lin" valueType="num">
                                      <p:cBhvr>
                                        <p:cTn id="85" dur="250" fill="hold"/>
                                        <p:tgtEl>
                                          <p:spTgt spid="406"/>
                                        </p:tgtEl>
                                        <p:attrNameLst>
                                          <p:attrName>ppt_w</p:attrName>
                                        </p:attrNameLst>
                                      </p:cBhvr>
                                      <p:tavLst>
                                        <p:tav tm="0">
                                          <p:val>
                                            <p:fltVal val="0"/>
                                          </p:val>
                                        </p:tav>
                                        <p:tav tm="100000">
                                          <p:val>
                                            <p:strVal val="#ppt_w"/>
                                          </p:val>
                                        </p:tav>
                                      </p:tavLst>
                                    </p:anim>
                                    <p:anim calcmode="lin" valueType="num">
                                      <p:cBhvr>
                                        <p:cTn id="86" dur="250" fill="hold"/>
                                        <p:tgtEl>
                                          <p:spTgt spid="406"/>
                                        </p:tgtEl>
                                        <p:attrNameLst>
                                          <p:attrName>ppt_h</p:attrName>
                                        </p:attrNameLst>
                                      </p:cBhvr>
                                      <p:tavLst>
                                        <p:tav tm="0">
                                          <p:val>
                                            <p:fltVal val="0"/>
                                          </p:val>
                                        </p:tav>
                                        <p:tav tm="100000">
                                          <p:val>
                                            <p:strVal val="#ppt_h"/>
                                          </p:val>
                                        </p:tav>
                                      </p:tavLst>
                                    </p:anim>
                                    <p:anim calcmode="lin" valueType="num">
                                      <p:cBhvr>
                                        <p:cTn id="87" dur="250" fill="hold"/>
                                        <p:tgtEl>
                                          <p:spTgt spid="406"/>
                                        </p:tgtEl>
                                        <p:attrNameLst>
                                          <p:attrName>style.rotation</p:attrName>
                                        </p:attrNameLst>
                                      </p:cBhvr>
                                      <p:tavLst>
                                        <p:tav tm="0">
                                          <p:val>
                                            <p:fltVal val="360"/>
                                          </p:val>
                                        </p:tav>
                                        <p:tav tm="100000">
                                          <p:val>
                                            <p:fltVal val="0"/>
                                          </p:val>
                                        </p:tav>
                                      </p:tavLst>
                                    </p:anim>
                                    <p:animEffect transition="in" filter="fade">
                                      <p:cBhvr>
                                        <p:cTn id="88" dur="250"/>
                                        <p:tgtEl>
                                          <p:spTgt spid="406"/>
                                        </p:tgtEl>
                                      </p:cBhvr>
                                    </p:animEffect>
                                  </p:childTnLst>
                                </p:cTn>
                              </p:par>
                            </p:childTnLst>
                          </p:cTn>
                        </p:par>
                        <p:par>
                          <p:cTn id="89" fill="hold">
                            <p:stCondLst>
                              <p:cond delay="4250"/>
                            </p:stCondLst>
                            <p:childTnLst>
                              <p:par>
                                <p:cTn id="90" presetID="49" presetClass="entr" presetSubtype="0" decel="100000" fill="hold" nodeType="afterEffect">
                                  <p:stCondLst>
                                    <p:cond delay="0"/>
                                  </p:stCondLst>
                                  <p:childTnLst>
                                    <p:set>
                                      <p:cBhvr>
                                        <p:cTn id="91" dur="1" fill="hold">
                                          <p:stCondLst>
                                            <p:cond delay="0"/>
                                          </p:stCondLst>
                                        </p:cTn>
                                        <p:tgtEl>
                                          <p:spTgt spid="391"/>
                                        </p:tgtEl>
                                        <p:attrNameLst>
                                          <p:attrName>style.visibility</p:attrName>
                                        </p:attrNameLst>
                                      </p:cBhvr>
                                      <p:to>
                                        <p:strVal val="visible"/>
                                      </p:to>
                                    </p:set>
                                    <p:anim calcmode="lin" valueType="num">
                                      <p:cBhvr>
                                        <p:cTn id="92" dur="250" fill="hold"/>
                                        <p:tgtEl>
                                          <p:spTgt spid="391"/>
                                        </p:tgtEl>
                                        <p:attrNameLst>
                                          <p:attrName>ppt_w</p:attrName>
                                        </p:attrNameLst>
                                      </p:cBhvr>
                                      <p:tavLst>
                                        <p:tav tm="0">
                                          <p:val>
                                            <p:fltVal val="0"/>
                                          </p:val>
                                        </p:tav>
                                        <p:tav tm="100000">
                                          <p:val>
                                            <p:strVal val="#ppt_w"/>
                                          </p:val>
                                        </p:tav>
                                      </p:tavLst>
                                    </p:anim>
                                    <p:anim calcmode="lin" valueType="num">
                                      <p:cBhvr>
                                        <p:cTn id="93" dur="250" fill="hold"/>
                                        <p:tgtEl>
                                          <p:spTgt spid="391"/>
                                        </p:tgtEl>
                                        <p:attrNameLst>
                                          <p:attrName>ppt_h</p:attrName>
                                        </p:attrNameLst>
                                      </p:cBhvr>
                                      <p:tavLst>
                                        <p:tav tm="0">
                                          <p:val>
                                            <p:fltVal val="0"/>
                                          </p:val>
                                        </p:tav>
                                        <p:tav tm="100000">
                                          <p:val>
                                            <p:strVal val="#ppt_h"/>
                                          </p:val>
                                        </p:tav>
                                      </p:tavLst>
                                    </p:anim>
                                    <p:anim calcmode="lin" valueType="num">
                                      <p:cBhvr>
                                        <p:cTn id="94" dur="250" fill="hold"/>
                                        <p:tgtEl>
                                          <p:spTgt spid="391"/>
                                        </p:tgtEl>
                                        <p:attrNameLst>
                                          <p:attrName>style.rotation</p:attrName>
                                        </p:attrNameLst>
                                      </p:cBhvr>
                                      <p:tavLst>
                                        <p:tav tm="0">
                                          <p:val>
                                            <p:fltVal val="360"/>
                                          </p:val>
                                        </p:tav>
                                        <p:tav tm="100000">
                                          <p:val>
                                            <p:fltVal val="0"/>
                                          </p:val>
                                        </p:tav>
                                      </p:tavLst>
                                    </p:anim>
                                    <p:animEffect transition="in" filter="fade">
                                      <p:cBhvr>
                                        <p:cTn id="95" dur="250"/>
                                        <p:tgtEl>
                                          <p:spTgt spid="391"/>
                                        </p:tgtEl>
                                      </p:cBhvr>
                                    </p:animEffect>
                                  </p:childTnLst>
                                </p:cTn>
                              </p:par>
                            </p:childTnLst>
                          </p:cTn>
                        </p:par>
                        <p:par>
                          <p:cTn id="96" fill="hold">
                            <p:stCondLst>
                              <p:cond delay="4500"/>
                            </p:stCondLst>
                            <p:childTnLst>
                              <p:par>
                                <p:cTn id="97" presetID="21" presetClass="entr" presetSubtype="1" fill="hold" nodeType="afterEffect">
                                  <p:stCondLst>
                                    <p:cond delay="0"/>
                                  </p:stCondLst>
                                  <p:childTnLst>
                                    <p:set>
                                      <p:cBhvr>
                                        <p:cTn id="98" dur="1" fill="hold">
                                          <p:stCondLst>
                                            <p:cond delay="0"/>
                                          </p:stCondLst>
                                        </p:cTn>
                                        <p:tgtEl>
                                          <p:spTgt spid="303"/>
                                        </p:tgtEl>
                                        <p:attrNameLst>
                                          <p:attrName>style.visibility</p:attrName>
                                        </p:attrNameLst>
                                      </p:cBhvr>
                                      <p:to>
                                        <p:strVal val="visible"/>
                                      </p:to>
                                    </p:set>
                                    <p:animEffect transition="in" filter="wheel(1)">
                                      <p:cBhvr>
                                        <p:cTn id="99" dur="250"/>
                                        <p:tgtEl>
                                          <p:spTgt spid="303"/>
                                        </p:tgtEl>
                                      </p:cBhvr>
                                    </p:animEffect>
                                  </p:childTnLst>
                                </p:cTn>
                              </p:par>
                            </p:childTnLst>
                          </p:cTn>
                        </p:par>
                        <p:par>
                          <p:cTn id="100" fill="hold">
                            <p:stCondLst>
                              <p:cond delay="4750"/>
                            </p:stCondLst>
                            <p:childTnLst>
                              <p:par>
                                <p:cTn id="101" presetID="22" presetClass="entr" presetSubtype="2" fill="hold" grpId="0" nodeType="afterEffect">
                                  <p:stCondLst>
                                    <p:cond delay="0"/>
                                  </p:stCondLst>
                                  <p:childTnLst>
                                    <p:set>
                                      <p:cBhvr>
                                        <p:cTn id="102" dur="1" fill="hold">
                                          <p:stCondLst>
                                            <p:cond delay="0"/>
                                          </p:stCondLst>
                                        </p:cTn>
                                        <p:tgtEl>
                                          <p:spTgt spid="314"/>
                                        </p:tgtEl>
                                        <p:attrNameLst>
                                          <p:attrName>style.visibility</p:attrName>
                                        </p:attrNameLst>
                                      </p:cBhvr>
                                      <p:to>
                                        <p:strVal val="visible"/>
                                      </p:to>
                                    </p:set>
                                    <p:animEffect transition="in" filter="wipe(right)">
                                      <p:cBhvr>
                                        <p:cTn id="103" dur="250"/>
                                        <p:tgtEl>
                                          <p:spTgt spid="314"/>
                                        </p:tgtEl>
                                      </p:cBhvr>
                                    </p:animEffect>
                                  </p:childTnLst>
                                </p:cTn>
                              </p:par>
                            </p:childTnLst>
                          </p:cTn>
                        </p:par>
                        <p:par>
                          <p:cTn id="104" fill="hold">
                            <p:stCondLst>
                              <p:cond delay="5000"/>
                            </p:stCondLst>
                            <p:childTnLst>
                              <p:par>
                                <p:cTn id="105" presetID="22" presetClass="entr" presetSubtype="2" fill="hold" grpId="0" nodeType="afterEffect">
                                  <p:stCondLst>
                                    <p:cond delay="0"/>
                                  </p:stCondLst>
                                  <p:childTnLst>
                                    <p:set>
                                      <p:cBhvr>
                                        <p:cTn id="106" dur="1" fill="hold">
                                          <p:stCondLst>
                                            <p:cond delay="0"/>
                                          </p:stCondLst>
                                        </p:cTn>
                                        <p:tgtEl>
                                          <p:spTgt spid="291"/>
                                        </p:tgtEl>
                                        <p:attrNameLst>
                                          <p:attrName>style.visibility</p:attrName>
                                        </p:attrNameLst>
                                      </p:cBhvr>
                                      <p:to>
                                        <p:strVal val="visible"/>
                                      </p:to>
                                    </p:set>
                                    <p:animEffect transition="in" filter="wipe(right)">
                                      <p:cBhvr>
                                        <p:cTn id="107" dur="250"/>
                                        <p:tgtEl>
                                          <p:spTgt spid="291"/>
                                        </p:tgtEl>
                                      </p:cBhvr>
                                    </p:animEffect>
                                  </p:childTnLst>
                                </p:cTn>
                              </p:par>
                            </p:childTnLst>
                          </p:cTn>
                        </p:par>
                        <p:par>
                          <p:cTn id="108" fill="hold">
                            <p:stCondLst>
                              <p:cond delay="5250"/>
                            </p:stCondLst>
                            <p:childTnLst>
                              <p:par>
                                <p:cTn id="109" presetID="49" presetClass="entr" presetSubtype="0" decel="100000" fill="hold" nodeType="afterEffect">
                                  <p:stCondLst>
                                    <p:cond delay="0"/>
                                  </p:stCondLst>
                                  <p:childTnLst>
                                    <p:set>
                                      <p:cBhvr>
                                        <p:cTn id="110" dur="1" fill="hold">
                                          <p:stCondLst>
                                            <p:cond delay="0"/>
                                          </p:stCondLst>
                                        </p:cTn>
                                        <p:tgtEl>
                                          <p:spTgt spid="436"/>
                                        </p:tgtEl>
                                        <p:attrNameLst>
                                          <p:attrName>style.visibility</p:attrName>
                                        </p:attrNameLst>
                                      </p:cBhvr>
                                      <p:to>
                                        <p:strVal val="visible"/>
                                      </p:to>
                                    </p:set>
                                    <p:anim calcmode="lin" valueType="num">
                                      <p:cBhvr>
                                        <p:cTn id="111" dur="250" fill="hold"/>
                                        <p:tgtEl>
                                          <p:spTgt spid="436"/>
                                        </p:tgtEl>
                                        <p:attrNameLst>
                                          <p:attrName>ppt_w</p:attrName>
                                        </p:attrNameLst>
                                      </p:cBhvr>
                                      <p:tavLst>
                                        <p:tav tm="0">
                                          <p:val>
                                            <p:fltVal val="0"/>
                                          </p:val>
                                        </p:tav>
                                        <p:tav tm="100000">
                                          <p:val>
                                            <p:strVal val="#ppt_w"/>
                                          </p:val>
                                        </p:tav>
                                      </p:tavLst>
                                    </p:anim>
                                    <p:anim calcmode="lin" valueType="num">
                                      <p:cBhvr>
                                        <p:cTn id="112" dur="250" fill="hold"/>
                                        <p:tgtEl>
                                          <p:spTgt spid="436"/>
                                        </p:tgtEl>
                                        <p:attrNameLst>
                                          <p:attrName>ppt_h</p:attrName>
                                        </p:attrNameLst>
                                      </p:cBhvr>
                                      <p:tavLst>
                                        <p:tav tm="0">
                                          <p:val>
                                            <p:fltVal val="0"/>
                                          </p:val>
                                        </p:tav>
                                        <p:tav tm="100000">
                                          <p:val>
                                            <p:strVal val="#ppt_h"/>
                                          </p:val>
                                        </p:tav>
                                      </p:tavLst>
                                    </p:anim>
                                    <p:anim calcmode="lin" valueType="num">
                                      <p:cBhvr>
                                        <p:cTn id="113" dur="250" fill="hold"/>
                                        <p:tgtEl>
                                          <p:spTgt spid="436"/>
                                        </p:tgtEl>
                                        <p:attrNameLst>
                                          <p:attrName>style.rotation</p:attrName>
                                        </p:attrNameLst>
                                      </p:cBhvr>
                                      <p:tavLst>
                                        <p:tav tm="0">
                                          <p:val>
                                            <p:fltVal val="360"/>
                                          </p:val>
                                        </p:tav>
                                        <p:tav tm="100000">
                                          <p:val>
                                            <p:fltVal val="0"/>
                                          </p:val>
                                        </p:tav>
                                      </p:tavLst>
                                    </p:anim>
                                    <p:animEffect transition="in" filter="fade">
                                      <p:cBhvr>
                                        <p:cTn id="114" dur="250"/>
                                        <p:tgtEl>
                                          <p:spTgt spid="436"/>
                                        </p:tgtEl>
                                      </p:cBhvr>
                                    </p:animEffect>
                                  </p:childTnLst>
                                </p:cTn>
                              </p:par>
                            </p:childTnLst>
                          </p:cTn>
                        </p:par>
                        <p:par>
                          <p:cTn id="115" fill="hold">
                            <p:stCondLst>
                              <p:cond delay="5500"/>
                            </p:stCondLst>
                            <p:childTnLst>
                              <p:par>
                                <p:cTn id="116" presetID="49" presetClass="entr" presetSubtype="0" decel="100000" fill="hold" nodeType="afterEffect">
                                  <p:stCondLst>
                                    <p:cond delay="0"/>
                                  </p:stCondLst>
                                  <p:childTnLst>
                                    <p:set>
                                      <p:cBhvr>
                                        <p:cTn id="117" dur="1" fill="hold">
                                          <p:stCondLst>
                                            <p:cond delay="0"/>
                                          </p:stCondLst>
                                        </p:cTn>
                                        <p:tgtEl>
                                          <p:spTgt spid="421"/>
                                        </p:tgtEl>
                                        <p:attrNameLst>
                                          <p:attrName>style.visibility</p:attrName>
                                        </p:attrNameLst>
                                      </p:cBhvr>
                                      <p:to>
                                        <p:strVal val="visible"/>
                                      </p:to>
                                    </p:set>
                                    <p:anim calcmode="lin" valueType="num">
                                      <p:cBhvr>
                                        <p:cTn id="118" dur="250" fill="hold"/>
                                        <p:tgtEl>
                                          <p:spTgt spid="421"/>
                                        </p:tgtEl>
                                        <p:attrNameLst>
                                          <p:attrName>ppt_w</p:attrName>
                                        </p:attrNameLst>
                                      </p:cBhvr>
                                      <p:tavLst>
                                        <p:tav tm="0">
                                          <p:val>
                                            <p:fltVal val="0"/>
                                          </p:val>
                                        </p:tav>
                                        <p:tav tm="100000">
                                          <p:val>
                                            <p:strVal val="#ppt_w"/>
                                          </p:val>
                                        </p:tav>
                                      </p:tavLst>
                                    </p:anim>
                                    <p:anim calcmode="lin" valueType="num">
                                      <p:cBhvr>
                                        <p:cTn id="119" dur="250" fill="hold"/>
                                        <p:tgtEl>
                                          <p:spTgt spid="421"/>
                                        </p:tgtEl>
                                        <p:attrNameLst>
                                          <p:attrName>ppt_h</p:attrName>
                                        </p:attrNameLst>
                                      </p:cBhvr>
                                      <p:tavLst>
                                        <p:tav tm="0">
                                          <p:val>
                                            <p:fltVal val="0"/>
                                          </p:val>
                                        </p:tav>
                                        <p:tav tm="100000">
                                          <p:val>
                                            <p:strVal val="#ppt_h"/>
                                          </p:val>
                                        </p:tav>
                                      </p:tavLst>
                                    </p:anim>
                                    <p:anim calcmode="lin" valueType="num">
                                      <p:cBhvr>
                                        <p:cTn id="120" dur="250" fill="hold"/>
                                        <p:tgtEl>
                                          <p:spTgt spid="421"/>
                                        </p:tgtEl>
                                        <p:attrNameLst>
                                          <p:attrName>style.rotation</p:attrName>
                                        </p:attrNameLst>
                                      </p:cBhvr>
                                      <p:tavLst>
                                        <p:tav tm="0">
                                          <p:val>
                                            <p:fltVal val="360"/>
                                          </p:val>
                                        </p:tav>
                                        <p:tav tm="100000">
                                          <p:val>
                                            <p:fltVal val="0"/>
                                          </p:val>
                                        </p:tav>
                                      </p:tavLst>
                                    </p:anim>
                                    <p:animEffect transition="in" filter="fade">
                                      <p:cBhvr>
                                        <p:cTn id="121" dur="250"/>
                                        <p:tgtEl>
                                          <p:spTgt spid="421"/>
                                        </p:tgtEl>
                                      </p:cBhvr>
                                    </p:animEffect>
                                  </p:childTnLst>
                                </p:cTn>
                              </p:par>
                            </p:childTnLst>
                          </p:cTn>
                        </p:par>
                        <p:par>
                          <p:cTn id="122" fill="hold">
                            <p:stCondLst>
                              <p:cond delay="5750"/>
                            </p:stCondLst>
                            <p:childTnLst>
                              <p:par>
                                <p:cTn id="123" presetID="21" presetClass="entr" presetSubtype="1" fill="hold" nodeType="afterEffect">
                                  <p:stCondLst>
                                    <p:cond delay="0"/>
                                  </p:stCondLst>
                                  <p:childTnLst>
                                    <p:set>
                                      <p:cBhvr>
                                        <p:cTn id="124" dur="1" fill="hold">
                                          <p:stCondLst>
                                            <p:cond delay="0"/>
                                          </p:stCondLst>
                                        </p:cTn>
                                        <p:tgtEl>
                                          <p:spTgt spid="306"/>
                                        </p:tgtEl>
                                        <p:attrNameLst>
                                          <p:attrName>style.visibility</p:attrName>
                                        </p:attrNameLst>
                                      </p:cBhvr>
                                      <p:to>
                                        <p:strVal val="visible"/>
                                      </p:to>
                                    </p:set>
                                    <p:animEffect transition="in" filter="wheel(1)">
                                      <p:cBhvr>
                                        <p:cTn id="125" dur="250"/>
                                        <p:tgtEl>
                                          <p:spTgt spid="306"/>
                                        </p:tgtEl>
                                      </p:cBhvr>
                                    </p:animEffect>
                                  </p:childTnLst>
                                </p:cTn>
                              </p:par>
                            </p:childTnLst>
                          </p:cTn>
                        </p:par>
                        <p:par>
                          <p:cTn id="126" fill="hold">
                            <p:stCondLst>
                              <p:cond delay="6000"/>
                            </p:stCondLst>
                            <p:childTnLst>
                              <p:par>
                                <p:cTn id="127" presetID="22" presetClass="entr" presetSubtype="2" fill="hold" grpId="0" nodeType="afterEffect">
                                  <p:stCondLst>
                                    <p:cond delay="0"/>
                                  </p:stCondLst>
                                  <p:childTnLst>
                                    <p:set>
                                      <p:cBhvr>
                                        <p:cTn id="128" dur="1" fill="hold">
                                          <p:stCondLst>
                                            <p:cond delay="0"/>
                                          </p:stCondLst>
                                        </p:cTn>
                                        <p:tgtEl>
                                          <p:spTgt spid="315"/>
                                        </p:tgtEl>
                                        <p:attrNameLst>
                                          <p:attrName>style.visibility</p:attrName>
                                        </p:attrNameLst>
                                      </p:cBhvr>
                                      <p:to>
                                        <p:strVal val="visible"/>
                                      </p:to>
                                    </p:set>
                                    <p:animEffect transition="in" filter="wipe(right)">
                                      <p:cBhvr>
                                        <p:cTn id="129" dur="250"/>
                                        <p:tgtEl>
                                          <p:spTgt spid="315"/>
                                        </p:tgtEl>
                                      </p:cBhvr>
                                    </p:animEffect>
                                  </p:childTnLst>
                                </p:cTn>
                              </p:par>
                            </p:childTnLst>
                          </p:cTn>
                        </p:par>
                        <p:par>
                          <p:cTn id="130" fill="hold">
                            <p:stCondLst>
                              <p:cond delay="6250"/>
                            </p:stCondLst>
                            <p:childTnLst>
                              <p:par>
                                <p:cTn id="131" presetID="22" presetClass="entr" presetSubtype="2" fill="hold" grpId="0" nodeType="afterEffect">
                                  <p:stCondLst>
                                    <p:cond delay="0"/>
                                  </p:stCondLst>
                                  <p:childTnLst>
                                    <p:set>
                                      <p:cBhvr>
                                        <p:cTn id="132" dur="1" fill="hold">
                                          <p:stCondLst>
                                            <p:cond delay="0"/>
                                          </p:stCondLst>
                                        </p:cTn>
                                        <p:tgtEl>
                                          <p:spTgt spid="317"/>
                                        </p:tgtEl>
                                        <p:attrNameLst>
                                          <p:attrName>style.visibility</p:attrName>
                                        </p:attrNameLst>
                                      </p:cBhvr>
                                      <p:to>
                                        <p:strVal val="visible"/>
                                      </p:to>
                                    </p:set>
                                    <p:animEffect transition="in" filter="wipe(right)">
                                      <p:cBhvr>
                                        <p:cTn id="133" dur="250"/>
                                        <p:tgtEl>
                                          <p:spTgt spid="317"/>
                                        </p:tgtEl>
                                      </p:cBhvr>
                                    </p:animEffect>
                                  </p:childTnLst>
                                </p:cTn>
                              </p:par>
                            </p:childTnLst>
                          </p:cTn>
                        </p:par>
                        <p:par>
                          <p:cTn id="134" fill="hold">
                            <p:stCondLst>
                              <p:cond delay="6500"/>
                            </p:stCondLst>
                            <p:childTnLst>
                              <p:par>
                                <p:cTn id="135" presetID="49" presetClass="entr" presetSubtype="0" decel="100000" fill="hold" nodeType="afterEffect">
                                  <p:stCondLst>
                                    <p:cond delay="0"/>
                                  </p:stCondLst>
                                  <p:childTnLst>
                                    <p:set>
                                      <p:cBhvr>
                                        <p:cTn id="136" dur="1" fill="hold">
                                          <p:stCondLst>
                                            <p:cond delay="0"/>
                                          </p:stCondLst>
                                        </p:cTn>
                                        <p:tgtEl>
                                          <p:spTgt spid="466"/>
                                        </p:tgtEl>
                                        <p:attrNameLst>
                                          <p:attrName>style.visibility</p:attrName>
                                        </p:attrNameLst>
                                      </p:cBhvr>
                                      <p:to>
                                        <p:strVal val="visible"/>
                                      </p:to>
                                    </p:set>
                                    <p:anim calcmode="lin" valueType="num">
                                      <p:cBhvr>
                                        <p:cTn id="137" dur="250" fill="hold"/>
                                        <p:tgtEl>
                                          <p:spTgt spid="466"/>
                                        </p:tgtEl>
                                        <p:attrNameLst>
                                          <p:attrName>ppt_w</p:attrName>
                                        </p:attrNameLst>
                                      </p:cBhvr>
                                      <p:tavLst>
                                        <p:tav tm="0">
                                          <p:val>
                                            <p:fltVal val="0"/>
                                          </p:val>
                                        </p:tav>
                                        <p:tav tm="100000">
                                          <p:val>
                                            <p:strVal val="#ppt_w"/>
                                          </p:val>
                                        </p:tav>
                                      </p:tavLst>
                                    </p:anim>
                                    <p:anim calcmode="lin" valueType="num">
                                      <p:cBhvr>
                                        <p:cTn id="138" dur="250" fill="hold"/>
                                        <p:tgtEl>
                                          <p:spTgt spid="466"/>
                                        </p:tgtEl>
                                        <p:attrNameLst>
                                          <p:attrName>ppt_h</p:attrName>
                                        </p:attrNameLst>
                                      </p:cBhvr>
                                      <p:tavLst>
                                        <p:tav tm="0">
                                          <p:val>
                                            <p:fltVal val="0"/>
                                          </p:val>
                                        </p:tav>
                                        <p:tav tm="100000">
                                          <p:val>
                                            <p:strVal val="#ppt_h"/>
                                          </p:val>
                                        </p:tav>
                                      </p:tavLst>
                                    </p:anim>
                                    <p:anim calcmode="lin" valueType="num">
                                      <p:cBhvr>
                                        <p:cTn id="139" dur="250" fill="hold"/>
                                        <p:tgtEl>
                                          <p:spTgt spid="466"/>
                                        </p:tgtEl>
                                        <p:attrNameLst>
                                          <p:attrName>style.rotation</p:attrName>
                                        </p:attrNameLst>
                                      </p:cBhvr>
                                      <p:tavLst>
                                        <p:tav tm="0">
                                          <p:val>
                                            <p:fltVal val="360"/>
                                          </p:val>
                                        </p:tav>
                                        <p:tav tm="100000">
                                          <p:val>
                                            <p:fltVal val="0"/>
                                          </p:val>
                                        </p:tav>
                                      </p:tavLst>
                                    </p:anim>
                                    <p:animEffect transition="in" filter="fade">
                                      <p:cBhvr>
                                        <p:cTn id="140" dur="250"/>
                                        <p:tgtEl>
                                          <p:spTgt spid="466"/>
                                        </p:tgtEl>
                                      </p:cBhvr>
                                    </p:animEffect>
                                  </p:childTnLst>
                                </p:cTn>
                              </p:par>
                            </p:childTnLst>
                          </p:cTn>
                        </p:par>
                        <p:par>
                          <p:cTn id="141" fill="hold">
                            <p:stCondLst>
                              <p:cond delay="6750"/>
                            </p:stCondLst>
                            <p:childTnLst>
                              <p:par>
                                <p:cTn id="142" presetID="49" presetClass="entr" presetSubtype="0" decel="100000" fill="hold" nodeType="afterEffect">
                                  <p:stCondLst>
                                    <p:cond delay="0"/>
                                  </p:stCondLst>
                                  <p:childTnLst>
                                    <p:set>
                                      <p:cBhvr>
                                        <p:cTn id="143" dur="1" fill="hold">
                                          <p:stCondLst>
                                            <p:cond delay="0"/>
                                          </p:stCondLst>
                                        </p:cTn>
                                        <p:tgtEl>
                                          <p:spTgt spid="451"/>
                                        </p:tgtEl>
                                        <p:attrNameLst>
                                          <p:attrName>style.visibility</p:attrName>
                                        </p:attrNameLst>
                                      </p:cBhvr>
                                      <p:to>
                                        <p:strVal val="visible"/>
                                      </p:to>
                                    </p:set>
                                    <p:anim calcmode="lin" valueType="num">
                                      <p:cBhvr>
                                        <p:cTn id="144" dur="250" fill="hold"/>
                                        <p:tgtEl>
                                          <p:spTgt spid="451"/>
                                        </p:tgtEl>
                                        <p:attrNameLst>
                                          <p:attrName>ppt_w</p:attrName>
                                        </p:attrNameLst>
                                      </p:cBhvr>
                                      <p:tavLst>
                                        <p:tav tm="0">
                                          <p:val>
                                            <p:fltVal val="0"/>
                                          </p:val>
                                        </p:tav>
                                        <p:tav tm="100000">
                                          <p:val>
                                            <p:strVal val="#ppt_w"/>
                                          </p:val>
                                        </p:tav>
                                      </p:tavLst>
                                    </p:anim>
                                    <p:anim calcmode="lin" valueType="num">
                                      <p:cBhvr>
                                        <p:cTn id="145" dur="250" fill="hold"/>
                                        <p:tgtEl>
                                          <p:spTgt spid="451"/>
                                        </p:tgtEl>
                                        <p:attrNameLst>
                                          <p:attrName>ppt_h</p:attrName>
                                        </p:attrNameLst>
                                      </p:cBhvr>
                                      <p:tavLst>
                                        <p:tav tm="0">
                                          <p:val>
                                            <p:fltVal val="0"/>
                                          </p:val>
                                        </p:tav>
                                        <p:tav tm="100000">
                                          <p:val>
                                            <p:strVal val="#ppt_h"/>
                                          </p:val>
                                        </p:tav>
                                      </p:tavLst>
                                    </p:anim>
                                    <p:anim calcmode="lin" valueType="num">
                                      <p:cBhvr>
                                        <p:cTn id="146" dur="250" fill="hold"/>
                                        <p:tgtEl>
                                          <p:spTgt spid="451"/>
                                        </p:tgtEl>
                                        <p:attrNameLst>
                                          <p:attrName>style.rotation</p:attrName>
                                        </p:attrNameLst>
                                      </p:cBhvr>
                                      <p:tavLst>
                                        <p:tav tm="0">
                                          <p:val>
                                            <p:fltVal val="360"/>
                                          </p:val>
                                        </p:tav>
                                        <p:tav tm="100000">
                                          <p:val>
                                            <p:fltVal val="0"/>
                                          </p:val>
                                        </p:tav>
                                      </p:tavLst>
                                    </p:anim>
                                    <p:animEffect transition="in" filter="fade">
                                      <p:cBhvr>
                                        <p:cTn id="147" dur="250"/>
                                        <p:tgtEl>
                                          <p:spTgt spid="451"/>
                                        </p:tgtEl>
                                      </p:cBhvr>
                                    </p:animEffect>
                                  </p:childTnLst>
                                </p:cTn>
                              </p:par>
                            </p:childTnLst>
                          </p:cTn>
                        </p:par>
                        <p:par>
                          <p:cTn id="148" fill="hold">
                            <p:stCondLst>
                              <p:cond delay="7000"/>
                            </p:stCondLst>
                            <p:childTnLst>
                              <p:par>
                                <p:cTn id="149" presetID="21" presetClass="entr" presetSubtype="1" fill="hold" nodeType="afterEffect">
                                  <p:stCondLst>
                                    <p:cond delay="0"/>
                                  </p:stCondLst>
                                  <p:childTnLst>
                                    <p:set>
                                      <p:cBhvr>
                                        <p:cTn id="150" dur="1" fill="hold">
                                          <p:stCondLst>
                                            <p:cond delay="0"/>
                                          </p:stCondLst>
                                        </p:cTn>
                                        <p:tgtEl>
                                          <p:spTgt spid="309"/>
                                        </p:tgtEl>
                                        <p:attrNameLst>
                                          <p:attrName>style.visibility</p:attrName>
                                        </p:attrNameLst>
                                      </p:cBhvr>
                                      <p:to>
                                        <p:strVal val="visible"/>
                                      </p:to>
                                    </p:set>
                                    <p:animEffect transition="in" filter="wheel(1)">
                                      <p:cBhvr>
                                        <p:cTn id="151" dur="250"/>
                                        <p:tgtEl>
                                          <p:spTgt spid="309"/>
                                        </p:tgtEl>
                                      </p:cBhvr>
                                    </p:animEffect>
                                  </p:childTnLst>
                                </p:cTn>
                              </p:par>
                            </p:childTnLst>
                          </p:cTn>
                        </p:par>
                        <p:par>
                          <p:cTn id="152" fill="hold">
                            <p:stCondLst>
                              <p:cond delay="7250"/>
                            </p:stCondLst>
                            <p:childTnLst>
                              <p:par>
                                <p:cTn id="153" presetID="22" presetClass="entr" presetSubtype="2" fill="hold" grpId="0" nodeType="afterEffect">
                                  <p:stCondLst>
                                    <p:cond delay="0"/>
                                  </p:stCondLst>
                                  <p:childTnLst>
                                    <p:set>
                                      <p:cBhvr>
                                        <p:cTn id="154" dur="1" fill="hold">
                                          <p:stCondLst>
                                            <p:cond delay="0"/>
                                          </p:stCondLst>
                                        </p:cTn>
                                        <p:tgtEl>
                                          <p:spTgt spid="316"/>
                                        </p:tgtEl>
                                        <p:attrNameLst>
                                          <p:attrName>style.visibility</p:attrName>
                                        </p:attrNameLst>
                                      </p:cBhvr>
                                      <p:to>
                                        <p:strVal val="visible"/>
                                      </p:to>
                                    </p:set>
                                    <p:animEffect transition="in" filter="wipe(right)">
                                      <p:cBhvr>
                                        <p:cTn id="155" dur="250"/>
                                        <p:tgtEl>
                                          <p:spTgt spid="316"/>
                                        </p:tgtEl>
                                      </p:cBhvr>
                                    </p:animEffect>
                                  </p:childTnLst>
                                </p:cTn>
                              </p:par>
                            </p:childTnLst>
                          </p:cTn>
                        </p:par>
                        <p:par>
                          <p:cTn id="156" fill="hold">
                            <p:stCondLst>
                              <p:cond delay="7500"/>
                            </p:stCondLst>
                            <p:childTnLst>
                              <p:par>
                                <p:cTn id="157" presetID="22" presetClass="entr" presetSubtype="2" fill="hold" grpId="0" nodeType="afterEffect">
                                  <p:stCondLst>
                                    <p:cond delay="0"/>
                                  </p:stCondLst>
                                  <p:childTnLst>
                                    <p:set>
                                      <p:cBhvr>
                                        <p:cTn id="158" dur="1" fill="hold">
                                          <p:stCondLst>
                                            <p:cond delay="0"/>
                                          </p:stCondLst>
                                        </p:cTn>
                                        <p:tgtEl>
                                          <p:spTgt spid="292"/>
                                        </p:tgtEl>
                                        <p:attrNameLst>
                                          <p:attrName>style.visibility</p:attrName>
                                        </p:attrNameLst>
                                      </p:cBhvr>
                                      <p:to>
                                        <p:strVal val="visible"/>
                                      </p:to>
                                    </p:set>
                                    <p:animEffect transition="in" filter="wipe(right)">
                                      <p:cBhvr>
                                        <p:cTn id="159" dur="250"/>
                                        <p:tgtEl>
                                          <p:spTgt spid="292"/>
                                        </p:tgtEl>
                                      </p:cBhvr>
                                    </p:animEffect>
                                  </p:childTnLst>
                                </p:cTn>
                              </p:par>
                            </p:childTnLst>
                          </p:cTn>
                        </p:par>
                        <p:par>
                          <p:cTn id="160" fill="hold">
                            <p:stCondLst>
                              <p:cond delay="7750"/>
                            </p:stCondLst>
                            <p:childTnLst>
                              <p:par>
                                <p:cTn id="161" presetID="49" presetClass="entr" presetSubtype="0" decel="100000" fill="hold" nodeType="afterEffect">
                                  <p:stCondLst>
                                    <p:cond delay="0"/>
                                  </p:stCondLst>
                                  <p:childTnLst>
                                    <p:set>
                                      <p:cBhvr>
                                        <p:cTn id="162" dur="1" fill="hold">
                                          <p:stCondLst>
                                            <p:cond delay="0"/>
                                          </p:stCondLst>
                                        </p:cTn>
                                        <p:tgtEl>
                                          <p:spTgt spid="496"/>
                                        </p:tgtEl>
                                        <p:attrNameLst>
                                          <p:attrName>style.visibility</p:attrName>
                                        </p:attrNameLst>
                                      </p:cBhvr>
                                      <p:to>
                                        <p:strVal val="visible"/>
                                      </p:to>
                                    </p:set>
                                    <p:anim calcmode="lin" valueType="num">
                                      <p:cBhvr>
                                        <p:cTn id="163" dur="250" fill="hold"/>
                                        <p:tgtEl>
                                          <p:spTgt spid="496"/>
                                        </p:tgtEl>
                                        <p:attrNameLst>
                                          <p:attrName>ppt_w</p:attrName>
                                        </p:attrNameLst>
                                      </p:cBhvr>
                                      <p:tavLst>
                                        <p:tav tm="0">
                                          <p:val>
                                            <p:fltVal val="0"/>
                                          </p:val>
                                        </p:tav>
                                        <p:tav tm="100000">
                                          <p:val>
                                            <p:strVal val="#ppt_w"/>
                                          </p:val>
                                        </p:tav>
                                      </p:tavLst>
                                    </p:anim>
                                    <p:anim calcmode="lin" valueType="num">
                                      <p:cBhvr>
                                        <p:cTn id="164" dur="250" fill="hold"/>
                                        <p:tgtEl>
                                          <p:spTgt spid="496"/>
                                        </p:tgtEl>
                                        <p:attrNameLst>
                                          <p:attrName>ppt_h</p:attrName>
                                        </p:attrNameLst>
                                      </p:cBhvr>
                                      <p:tavLst>
                                        <p:tav tm="0">
                                          <p:val>
                                            <p:fltVal val="0"/>
                                          </p:val>
                                        </p:tav>
                                        <p:tav tm="100000">
                                          <p:val>
                                            <p:strVal val="#ppt_h"/>
                                          </p:val>
                                        </p:tav>
                                      </p:tavLst>
                                    </p:anim>
                                    <p:anim calcmode="lin" valueType="num">
                                      <p:cBhvr>
                                        <p:cTn id="165" dur="250" fill="hold"/>
                                        <p:tgtEl>
                                          <p:spTgt spid="496"/>
                                        </p:tgtEl>
                                        <p:attrNameLst>
                                          <p:attrName>style.rotation</p:attrName>
                                        </p:attrNameLst>
                                      </p:cBhvr>
                                      <p:tavLst>
                                        <p:tav tm="0">
                                          <p:val>
                                            <p:fltVal val="360"/>
                                          </p:val>
                                        </p:tav>
                                        <p:tav tm="100000">
                                          <p:val>
                                            <p:fltVal val="0"/>
                                          </p:val>
                                        </p:tav>
                                      </p:tavLst>
                                    </p:anim>
                                    <p:animEffect transition="in" filter="fade">
                                      <p:cBhvr>
                                        <p:cTn id="166" dur="250"/>
                                        <p:tgtEl>
                                          <p:spTgt spid="496"/>
                                        </p:tgtEl>
                                      </p:cBhvr>
                                    </p:animEffect>
                                  </p:childTnLst>
                                </p:cTn>
                              </p:par>
                            </p:childTnLst>
                          </p:cTn>
                        </p:par>
                        <p:par>
                          <p:cTn id="167" fill="hold">
                            <p:stCondLst>
                              <p:cond delay="8000"/>
                            </p:stCondLst>
                            <p:childTnLst>
                              <p:par>
                                <p:cTn id="168" presetID="49" presetClass="entr" presetSubtype="0" decel="100000" fill="hold" nodeType="afterEffect">
                                  <p:stCondLst>
                                    <p:cond delay="0"/>
                                  </p:stCondLst>
                                  <p:childTnLst>
                                    <p:set>
                                      <p:cBhvr>
                                        <p:cTn id="169" dur="1" fill="hold">
                                          <p:stCondLst>
                                            <p:cond delay="0"/>
                                          </p:stCondLst>
                                        </p:cTn>
                                        <p:tgtEl>
                                          <p:spTgt spid="481"/>
                                        </p:tgtEl>
                                        <p:attrNameLst>
                                          <p:attrName>style.visibility</p:attrName>
                                        </p:attrNameLst>
                                      </p:cBhvr>
                                      <p:to>
                                        <p:strVal val="visible"/>
                                      </p:to>
                                    </p:set>
                                    <p:anim calcmode="lin" valueType="num">
                                      <p:cBhvr>
                                        <p:cTn id="170" dur="250" fill="hold"/>
                                        <p:tgtEl>
                                          <p:spTgt spid="481"/>
                                        </p:tgtEl>
                                        <p:attrNameLst>
                                          <p:attrName>ppt_w</p:attrName>
                                        </p:attrNameLst>
                                      </p:cBhvr>
                                      <p:tavLst>
                                        <p:tav tm="0">
                                          <p:val>
                                            <p:fltVal val="0"/>
                                          </p:val>
                                        </p:tav>
                                        <p:tav tm="100000">
                                          <p:val>
                                            <p:strVal val="#ppt_w"/>
                                          </p:val>
                                        </p:tav>
                                      </p:tavLst>
                                    </p:anim>
                                    <p:anim calcmode="lin" valueType="num">
                                      <p:cBhvr>
                                        <p:cTn id="171" dur="250" fill="hold"/>
                                        <p:tgtEl>
                                          <p:spTgt spid="481"/>
                                        </p:tgtEl>
                                        <p:attrNameLst>
                                          <p:attrName>ppt_h</p:attrName>
                                        </p:attrNameLst>
                                      </p:cBhvr>
                                      <p:tavLst>
                                        <p:tav tm="0">
                                          <p:val>
                                            <p:fltVal val="0"/>
                                          </p:val>
                                        </p:tav>
                                        <p:tav tm="100000">
                                          <p:val>
                                            <p:strVal val="#ppt_h"/>
                                          </p:val>
                                        </p:tav>
                                      </p:tavLst>
                                    </p:anim>
                                    <p:anim calcmode="lin" valueType="num">
                                      <p:cBhvr>
                                        <p:cTn id="172" dur="250" fill="hold"/>
                                        <p:tgtEl>
                                          <p:spTgt spid="481"/>
                                        </p:tgtEl>
                                        <p:attrNameLst>
                                          <p:attrName>style.rotation</p:attrName>
                                        </p:attrNameLst>
                                      </p:cBhvr>
                                      <p:tavLst>
                                        <p:tav tm="0">
                                          <p:val>
                                            <p:fltVal val="360"/>
                                          </p:val>
                                        </p:tav>
                                        <p:tav tm="100000">
                                          <p:val>
                                            <p:fltVal val="0"/>
                                          </p:val>
                                        </p:tav>
                                      </p:tavLst>
                                    </p:anim>
                                    <p:animEffect transition="in" filter="fade">
                                      <p:cBhvr>
                                        <p:cTn id="173" dur="250"/>
                                        <p:tgtEl>
                                          <p:spTgt spid="481"/>
                                        </p:tgtEl>
                                      </p:cBhvr>
                                    </p:animEffect>
                                  </p:childTnLst>
                                </p:cTn>
                              </p:par>
                            </p:childTnLst>
                          </p:cTn>
                        </p:par>
                        <p:par>
                          <p:cTn id="174" fill="hold">
                            <p:stCondLst>
                              <p:cond delay="8250"/>
                            </p:stCondLst>
                            <p:childTnLst>
                              <p:par>
                                <p:cTn id="175" presetID="21" presetClass="entr" presetSubtype="1" fill="hold" nodeType="afterEffect">
                                  <p:stCondLst>
                                    <p:cond delay="0"/>
                                  </p:stCondLst>
                                  <p:childTnLst>
                                    <p:set>
                                      <p:cBhvr>
                                        <p:cTn id="176" dur="1" fill="hold">
                                          <p:stCondLst>
                                            <p:cond delay="0"/>
                                          </p:stCondLst>
                                        </p:cTn>
                                        <p:tgtEl>
                                          <p:spTgt spid="319"/>
                                        </p:tgtEl>
                                        <p:attrNameLst>
                                          <p:attrName>style.visibility</p:attrName>
                                        </p:attrNameLst>
                                      </p:cBhvr>
                                      <p:to>
                                        <p:strVal val="visible"/>
                                      </p:to>
                                    </p:set>
                                    <p:animEffect transition="in" filter="wheel(1)">
                                      <p:cBhvr>
                                        <p:cTn id="177" dur="250"/>
                                        <p:tgtEl>
                                          <p:spTgt spid="319"/>
                                        </p:tgtEl>
                                      </p:cBhvr>
                                    </p:animEffect>
                                  </p:childTnLst>
                                </p:cTn>
                              </p:par>
                            </p:childTnLst>
                          </p:cTn>
                        </p:par>
                        <p:par>
                          <p:cTn id="178" fill="hold">
                            <p:stCondLst>
                              <p:cond delay="8500"/>
                            </p:stCondLst>
                            <p:childTnLst>
                              <p:par>
                                <p:cTn id="179" presetID="22" presetClass="entr" presetSubtype="2" fill="hold" grpId="0" nodeType="afterEffect">
                                  <p:stCondLst>
                                    <p:cond delay="0"/>
                                  </p:stCondLst>
                                  <p:childTnLst>
                                    <p:set>
                                      <p:cBhvr>
                                        <p:cTn id="180" dur="1" fill="hold">
                                          <p:stCondLst>
                                            <p:cond delay="0"/>
                                          </p:stCondLst>
                                        </p:cTn>
                                        <p:tgtEl>
                                          <p:spTgt spid="322"/>
                                        </p:tgtEl>
                                        <p:attrNameLst>
                                          <p:attrName>style.visibility</p:attrName>
                                        </p:attrNameLst>
                                      </p:cBhvr>
                                      <p:to>
                                        <p:strVal val="visible"/>
                                      </p:to>
                                    </p:set>
                                    <p:animEffect transition="in" filter="wipe(right)">
                                      <p:cBhvr>
                                        <p:cTn id="181" dur="250"/>
                                        <p:tgtEl>
                                          <p:spTgt spid="322"/>
                                        </p:tgtEl>
                                      </p:cBhvr>
                                    </p:animEffect>
                                  </p:childTnLst>
                                </p:cTn>
                              </p:par>
                            </p:childTnLst>
                          </p:cTn>
                        </p:par>
                        <p:par>
                          <p:cTn id="182" fill="hold">
                            <p:stCondLst>
                              <p:cond delay="8750"/>
                            </p:stCondLst>
                            <p:childTnLst>
                              <p:par>
                                <p:cTn id="183" presetID="22" presetClass="entr" presetSubtype="2" fill="hold" grpId="0" nodeType="afterEffect">
                                  <p:stCondLst>
                                    <p:cond delay="0"/>
                                  </p:stCondLst>
                                  <p:childTnLst>
                                    <p:set>
                                      <p:cBhvr>
                                        <p:cTn id="184" dur="1" fill="hold">
                                          <p:stCondLst>
                                            <p:cond delay="0"/>
                                          </p:stCondLst>
                                        </p:cTn>
                                        <p:tgtEl>
                                          <p:spTgt spid="318"/>
                                        </p:tgtEl>
                                        <p:attrNameLst>
                                          <p:attrName>style.visibility</p:attrName>
                                        </p:attrNameLst>
                                      </p:cBhvr>
                                      <p:to>
                                        <p:strVal val="visible"/>
                                      </p:to>
                                    </p:set>
                                    <p:animEffect transition="in" filter="wipe(right)">
                                      <p:cBhvr>
                                        <p:cTn id="185" dur="250"/>
                                        <p:tgtEl>
                                          <p:spTgt spid="318"/>
                                        </p:tgtEl>
                                      </p:cBhvr>
                                    </p:animEffect>
                                  </p:childTnLst>
                                </p:cTn>
                              </p:par>
                            </p:childTnLst>
                          </p:cTn>
                        </p:par>
                        <p:par>
                          <p:cTn id="186" fill="hold">
                            <p:stCondLst>
                              <p:cond delay="9000"/>
                            </p:stCondLst>
                            <p:childTnLst>
                              <p:par>
                                <p:cTn id="187" presetID="49" presetClass="entr" presetSubtype="0" decel="100000" fill="hold" nodeType="afterEffect">
                                  <p:stCondLst>
                                    <p:cond delay="0"/>
                                  </p:stCondLst>
                                  <p:childTnLst>
                                    <p:set>
                                      <p:cBhvr>
                                        <p:cTn id="188" dur="1" fill="hold">
                                          <p:stCondLst>
                                            <p:cond delay="0"/>
                                          </p:stCondLst>
                                        </p:cTn>
                                        <p:tgtEl>
                                          <p:spTgt spid="526"/>
                                        </p:tgtEl>
                                        <p:attrNameLst>
                                          <p:attrName>style.visibility</p:attrName>
                                        </p:attrNameLst>
                                      </p:cBhvr>
                                      <p:to>
                                        <p:strVal val="visible"/>
                                      </p:to>
                                    </p:set>
                                    <p:anim calcmode="lin" valueType="num">
                                      <p:cBhvr>
                                        <p:cTn id="189" dur="250" fill="hold"/>
                                        <p:tgtEl>
                                          <p:spTgt spid="526"/>
                                        </p:tgtEl>
                                        <p:attrNameLst>
                                          <p:attrName>ppt_w</p:attrName>
                                        </p:attrNameLst>
                                      </p:cBhvr>
                                      <p:tavLst>
                                        <p:tav tm="0">
                                          <p:val>
                                            <p:fltVal val="0"/>
                                          </p:val>
                                        </p:tav>
                                        <p:tav tm="100000">
                                          <p:val>
                                            <p:strVal val="#ppt_w"/>
                                          </p:val>
                                        </p:tav>
                                      </p:tavLst>
                                    </p:anim>
                                    <p:anim calcmode="lin" valueType="num">
                                      <p:cBhvr>
                                        <p:cTn id="190" dur="250" fill="hold"/>
                                        <p:tgtEl>
                                          <p:spTgt spid="526"/>
                                        </p:tgtEl>
                                        <p:attrNameLst>
                                          <p:attrName>ppt_h</p:attrName>
                                        </p:attrNameLst>
                                      </p:cBhvr>
                                      <p:tavLst>
                                        <p:tav tm="0">
                                          <p:val>
                                            <p:fltVal val="0"/>
                                          </p:val>
                                        </p:tav>
                                        <p:tav tm="100000">
                                          <p:val>
                                            <p:strVal val="#ppt_h"/>
                                          </p:val>
                                        </p:tav>
                                      </p:tavLst>
                                    </p:anim>
                                    <p:anim calcmode="lin" valueType="num">
                                      <p:cBhvr>
                                        <p:cTn id="191" dur="250" fill="hold"/>
                                        <p:tgtEl>
                                          <p:spTgt spid="526"/>
                                        </p:tgtEl>
                                        <p:attrNameLst>
                                          <p:attrName>style.rotation</p:attrName>
                                        </p:attrNameLst>
                                      </p:cBhvr>
                                      <p:tavLst>
                                        <p:tav tm="0">
                                          <p:val>
                                            <p:fltVal val="360"/>
                                          </p:val>
                                        </p:tav>
                                        <p:tav tm="100000">
                                          <p:val>
                                            <p:fltVal val="0"/>
                                          </p:val>
                                        </p:tav>
                                      </p:tavLst>
                                    </p:anim>
                                    <p:animEffect transition="in" filter="fade">
                                      <p:cBhvr>
                                        <p:cTn id="192" dur="250"/>
                                        <p:tgtEl>
                                          <p:spTgt spid="526"/>
                                        </p:tgtEl>
                                      </p:cBhvr>
                                    </p:animEffect>
                                  </p:childTnLst>
                                </p:cTn>
                              </p:par>
                            </p:childTnLst>
                          </p:cTn>
                        </p:par>
                        <p:par>
                          <p:cTn id="193" fill="hold">
                            <p:stCondLst>
                              <p:cond delay="9250"/>
                            </p:stCondLst>
                            <p:childTnLst>
                              <p:par>
                                <p:cTn id="194" presetID="49" presetClass="entr" presetSubtype="0" decel="100000" fill="hold" nodeType="afterEffect">
                                  <p:stCondLst>
                                    <p:cond delay="0"/>
                                  </p:stCondLst>
                                  <p:childTnLst>
                                    <p:set>
                                      <p:cBhvr>
                                        <p:cTn id="195" dur="1" fill="hold">
                                          <p:stCondLst>
                                            <p:cond delay="0"/>
                                          </p:stCondLst>
                                        </p:cTn>
                                        <p:tgtEl>
                                          <p:spTgt spid="511"/>
                                        </p:tgtEl>
                                        <p:attrNameLst>
                                          <p:attrName>style.visibility</p:attrName>
                                        </p:attrNameLst>
                                      </p:cBhvr>
                                      <p:to>
                                        <p:strVal val="visible"/>
                                      </p:to>
                                    </p:set>
                                    <p:anim calcmode="lin" valueType="num">
                                      <p:cBhvr>
                                        <p:cTn id="196" dur="250" fill="hold"/>
                                        <p:tgtEl>
                                          <p:spTgt spid="511"/>
                                        </p:tgtEl>
                                        <p:attrNameLst>
                                          <p:attrName>ppt_w</p:attrName>
                                        </p:attrNameLst>
                                      </p:cBhvr>
                                      <p:tavLst>
                                        <p:tav tm="0">
                                          <p:val>
                                            <p:fltVal val="0"/>
                                          </p:val>
                                        </p:tav>
                                        <p:tav tm="100000">
                                          <p:val>
                                            <p:strVal val="#ppt_w"/>
                                          </p:val>
                                        </p:tav>
                                      </p:tavLst>
                                    </p:anim>
                                    <p:anim calcmode="lin" valueType="num">
                                      <p:cBhvr>
                                        <p:cTn id="197" dur="250" fill="hold"/>
                                        <p:tgtEl>
                                          <p:spTgt spid="511"/>
                                        </p:tgtEl>
                                        <p:attrNameLst>
                                          <p:attrName>ppt_h</p:attrName>
                                        </p:attrNameLst>
                                      </p:cBhvr>
                                      <p:tavLst>
                                        <p:tav tm="0">
                                          <p:val>
                                            <p:fltVal val="0"/>
                                          </p:val>
                                        </p:tav>
                                        <p:tav tm="100000">
                                          <p:val>
                                            <p:strVal val="#ppt_h"/>
                                          </p:val>
                                        </p:tav>
                                      </p:tavLst>
                                    </p:anim>
                                    <p:anim calcmode="lin" valueType="num">
                                      <p:cBhvr>
                                        <p:cTn id="198" dur="250" fill="hold"/>
                                        <p:tgtEl>
                                          <p:spTgt spid="511"/>
                                        </p:tgtEl>
                                        <p:attrNameLst>
                                          <p:attrName>style.rotation</p:attrName>
                                        </p:attrNameLst>
                                      </p:cBhvr>
                                      <p:tavLst>
                                        <p:tav tm="0">
                                          <p:val>
                                            <p:fltVal val="360"/>
                                          </p:val>
                                        </p:tav>
                                        <p:tav tm="100000">
                                          <p:val>
                                            <p:fltVal val="0"/>
                                          </p:val>
                                        </p:tav>
                                      </p:tavLst>
                                    </p:anim>
                                    <p:animEffect transition="in" filter="fade">
                                      <p:cBhvr>
                                        <p:cTn id="199" dur="250"/>
                                        <p:tgtEl>
                                          <p:spTgt spid="511"/>
                                        </p:tgtEl>
                                      </p:cBhvr>
                                    </p:animEffect>
                                  </p:childTnLst>
                                </p:cTn>
                              </p:par>
                            </p:childTnLst>
                          </p:cTn>
                        </p:par>
                        <p:par>
                          <p:cTn id="200" fill="hold">
                            <p:stCondLst>
                              <p:cond delay="9500"/>
                            </p:stCondLst>
                            <p:childTnLst>
                              <p:par>
                                <p:cTn id="201" presetID="21" presetClass="entr" presetSubtype="1" fill="hold" nodeType="afterEffect">
                                  <p:stCondLst>
                                    <p:cond delay="0"/>
                                  </p:stCondLst>
                                  <p:childTnLst>
                                    <p:set>
                                      <p:cBhvr>
                                        <p:cTn id="202" dur="1" fill="hold">
                                          <p:stCondLst>
                                            <p:cond delay="0"/>
                                          </p:stCondLst>
                                        </p:cTn>
                                        <p:tgtEl>
                                          <p:spTgt spid="324"/>
                                        </p:tgtEl>
                                        <p:attrNameLst>
                                          <p:attrName>style.visibility</p:attrName>
                                        </p:attrNameLst>
                                      </p:cBhvr>
                                      <p:to>
                                        <p:strVal val="visible"/>
                                      </p:to>
                                    </p:set>
                                    <p:animEffect transition="in" filter="wheel(1)">
                                      <p:cBhvr>
                                        <p:cTn id="203" dur="250"/>
                                        <p:tgtEl>
                                          <p:spTgt spid="324"/>
                                        </p:tgtEl>
                                      </p:cBhvr>
                                    </p:animEffect>
                                  </p:childTnLst>
                                </p:cTn>
                              </p:par>
                            </p:childTnLst>
                          </p:cTn>
                        </p:par>
                        <p:par>
                          <p:cTn id="204" fill="hold">
                            <p:stCondLst>
                              <p:cond delay="9750"/>
                            </p:stCondLst>
                            <p:childTnLst>
                              <p:par>
                                <p:cTn id="205" presetID="22" presetClass="entr" presetSubtype="2" fill="hold" grpId="0" nodeType="afterEffect">
                                  <p:stCondLst>
                                    <p:cond delay="0"/>
                                  </p:stCondLst>
                                  <p:childTnLst>
                                    <p:set>
                                      <p:cBhvr>
                                        <p:cTn id="206" dur="1" fill="hold">
                                          <p:stCondLst>
                                            <p:cond delay="0"/>
                                          </p:stCondLst>
                                        </p:cTn>
                                        <p:tgtEl>
                                          <p:spTgt spid="327"/>
                                        </p:tgtEl>
                                        <p:attrNameLst>
                                          <p:attrName>style.visibility</p:attrName>
                                        </p:attrNameLst>
                                      </p:cBhvr>
                                      <p:to>
                                        <p:strVal val="visible"/>
                                      </p:to>
                                    </p:set>
                                    <p:animEffect transition="in" filter="wipe(right)">
                                      <p:cBhvr>
                                        <p:cTn id="207" dur="250"/>
                                        <p:tgtEl>
                                          <p:spTgt spid="327"/>
                                        </p:tgtEl>
                                      </p:cBhvr>
                                    </p:animEffect>
                                  </p:childTnLst>
                                </p:cTn>
                              </p:par>
                            </p:childTnLst>
                          </p:cTn>
                        </p:par>
                        <p:par>
                          <p:cTn id="208" fill="hold">
                            <p:stCondLst>
                              <p:cond delay="10000"/>
                            </p:stCondLst>
                            <p:childTnLst>
                              <p:par>
                                <p:cTn id="209" presetID="22" presetClass="entr" presetSubtype="2" fill="hold" grpId="0" nodeType="afterEffect">
                                  <p:stCondLst>
                                    <p:cond delay="0"/>
                                  </p:stCondLst>
                                  <p:childTnLst>
                                    <p:set>
                                      <p:cBhvr>
                                        <p:cTn id="210" dur="1" fill="hold">
                                          <p:stCondLst>
                                            <p:cond delay="0"/>
                                          </p:stCondLst>
                                        </p:cTn>
                                        <p:tgtEl>
                                          <p:spTgt spid="323"/>
                                        </p:tgtEl>
                                        <p:attrNameLst>
                                          <p:attrName>style.visibility</p:attrName>
                                        </p:attrNameLst>
                                      </p:cBhvr>
                                      <p:to>
                                        <p:strVal val="visible"/>
                                      </p:to>
                                    </p:set>
                                    <p:animEffect transition="in" filter="wipe(right)">
                                      <p:cBhvr>
                                        <p:cTn id="211" dur="250"/>
                                        <p:tgtEl>
                                          <p:spTgt spid="323"/>
                                        </p:tgtEl>
                                      </p:cBhvr>
                                    </p:animEffect>
                                  </p:childTnLst>
                                </p:cTn>
                              </p:par>
                            </p:childTnLst>
                          </p:cTn>
                        </p:par>
                        <p:par>
                          <p:cTn id="212" fill="hold">
                            <p:stCondLst>
                              <p:cond delay="10250"/>
                            </p:stCondLst>
                            <p:childTnLst>
                              <p:par>
                                <p:cTn id="213" presetID="49" presetClass="entr" presetSubtype="0" decel="100000" fill="hold" nodeType="afterEffect">
                                  <p:stCondLst>
                                    <p:cond delay="0"/>
                                  </p:stCondLst>
                                  <p:childTnLst>
                                    <p:set>
                                      <p:cBhvr>
                                        <p:cTn id="214" dur="1" fill="hold">
                                          <p:stCondLst>
                                            <p:cond delay="0"/>
                                          </p:stCondLst>
                                        </p:cTn>
                                        <p:tgtEl>
                                          <p:spTgt spid="556"/>
                                        </p:tgtEl>
                                        <p:attrNameLst>
                                          <p:attrName>style.visibility</p:attrName>
                                        </p:attrNameLst>
                                      </p:cBhvr>
                                      <p:to>
                                        <p:strVal val="visible"/>
                                      </p:to>
                                    </p:set>
                                    <p:anim calcmode="lin" valueType="num">
                                      <p:cBhvr>
                                        <p:cTn id="215" dur="250" fill="hold"/>
                                        <p:tgtEl>
                                          <p:spTgt spid="556"/>
                                        </p:tgtEl>
                                        <p:attrNameLst>
                                          <p:attrName>ppt_w</p:attrName>
                                        </p:attrNameLst>
                                      </p:cBhvr>
                                      <p:tavLst>
                                        <p:tav tm="0">
                                          <p:val>
                                            <p:fltVal val="0"/>
                                          </p:val>
                                        </p:tav>
                                        <p:tav tm="100000">
                                          <p:val>
                                            <p:strVal val="#ppt_w"/>
                                          </p:val>
                                        </p:tav>
                                      </p:tavLst>
                                    </p:anim>
                                    <p:anim calcmode="lin" valueType="num">
                                      <p:cBhvr>
                                        <p:cTn id="216" dur="250" fill="hold"/>
                                        <p:tgtEl>
                                          <p:spTgt spid="556"/>
                                        </p:tgtEl>
                                        <p:attrNameLst>
                                          <p:attrName>ppt_h</p:attrName>
                                        </p:attrNameLst>
                                      </p:cBhvr>
                                      <p:tavLst>
                                        <p:tav tm="0">
                                          <p:val>
                                            <p:fltVal val="0"/>
                                          </p:val>
                                        </p:tav>
                                        <p:tav tm="100000">
                                          <p:val>
                                            <p:strVal val="#ppt_h"/>
                                          </p:val>
                                        </p:tav>
                                      </p:tavLst>
                                    </p:anim>
                                    <p:anim calcmode="lin" valueType="num">
                                      <p:cBhvr>
                                        <p:cTn id="217" dur="250" fill="hold"/>
                                        <p:tgtEl>
                                          <p:spTgt spid="556"/>
                                        </p:tgtEl>
                                        <p:attrNameLst>
                                          <p:attrName>style.rotation</p:attrName>
                                        </p:attrNameLst>
                                      </p:cBhvr>
                                      <p:tavLst>
                                        <p:tav tm="0">
                                          <p:val>
                                            <p:fltVal val="360"/>
                                          </p:val>
                                        </p:tav>
                                        <p:tav tm="100000">
                                          <p:val>
                                            <p:fltVal val="0"/>
                                          </p:val>
                                        </p:tav>
                                      </p:tavLst>
                                    </p:anim>
                                    <p:animEffect transition="in" filter="fade">
                                      <p:cBhvr>
                                        <p:cTn id="218" dur="250"/>
                                        <p:tgtEl>
                                          <p:spTgt spid="556"/>
                                        </p:tgtEl>
                                      </p:cBhvr>
                                    </p:animEffect>
                                  </p:childTnLst>
                                </p:cTn>
                              </p:par>
                            </p:childTnLst>
                          </p:cTn>
                        </p:par>
                        <p:par>
                          <p:cTn id="219" fill="hold">
                            <p:stCondLst>
                              <p:cond delay="10500"/>
                            </p:stCondLst>
                            <p:childTnLst>
                              <p:par>
                                <p:cTn id="220" presetID="49" presetClass="entr" presetSubtype="0" decel="100000" fill="hold" nodeType="afterEffect">
                                  <p:stCondLst>
                                    <p:cond delay="0"/>
                                  </p:stCondLst>
                                  <p:childTnLst>
                                    <p:set>
                                      <p:cBhvr>
                                        <p:cTn id="221" dur="1" fill="hold">
                                          <p:stCondLst>
                                            <p:cond delay="0"/>
                                          </p:stCondLst>
                                        </p:cTn>
                                        <p:tgtEl>
                                          <p:spTgt spid="541"/>
                                        </p:tgtEl>
                                        <p:attrNameLst>
                                          <p:attrName>style.visibility</p:attrName>
                                        </p:attrNameLst>
                                      </p:cBhvr>
                                      <p:to>
                                        <p:strVal val="visible"/>
                                      </p:to>
                                    </p:set>
                                    <p:anim calcmode="lin" valueType="num">
                                      <p:cBhvr>
                                        <p:cTn id="222" dur="250" fill="hold"/>
                                        <p:tgtEl>
                                          <p:spTgt spid="541"/>
                                        </p:tgtEl>
                                        <p:attrNameLst>
                                          <p:attrName>ppt_w</p:attrName>
                                        </p:attrNameLst>
                                      </p:cBhvr>
                                      <p:tavLst>
                                        <p:tav tm="0">
                                          <p:val>
                                            <p:fltVal val="0"/>
                                          </p:val>
                                        </p:tav>
                                        <p:tav tm="100000">
                                          <p:val>
                                            <p:strVal val="#ppt_w"/>
                                          </p:val>
                                        </p:tav>
                                      </p:tavLst>
                                    </p:anim>
                                    <p:anim calcmode="lin" valueType="num">
                                      <p:cBhvr>
                                        <p:cTn id="223" dur="250" fill="hold"/>
                                        <p:tgtEl>
                                          <p:spTgt spid="541"/>
                                        </p:tgtEl>
                                        <p:attrNameLst>
                                          <p:attrName>ppt_h</p:attrName>
                                        </p:attrNameLst>
                                      </p:cBhvr>
                                      <p:tavLst>
                                        <p:tav tm="0">
                                          <p:val>
                                            <p:fltVal val="0"/>
                                          </p:val>
                                        </p:tav>
                                        <p:tav tm="100000">
                                          <p:val>
                                            <p:strVal val="#ppt_h"/>
                                          </p:val>
                                        </p:tav>
                                      </p:tavLst>
                                    </p:anim>
                                    <p:anim calcmode="lin" valueType="num">
                                      <p:cBhvr>
                                        <p:cTn id="224" dur="250" fill="hold"/>
                                        <p:tgtEl>
                                          <p:spTgt spid="541"/>
                                        </p:tgtEl>
                                        <p:attrNameLst>
                                          <p:attrName>style.rotation</p:attrName>
                                        </p:attrNameLst>
                                      </p:cBhvr>
                                      <p:tavLst>
                                        <p:tav tm="0">
                                          <p:val>
                                            <p:fltVal val="360"/>
                                          </p:val>
                                        </p:tav>
                                        <p:tav tm="100000">
                                          <p:val>
                                            <p:fltVal val="0"/>
                                          </p:val>
                                        </p:tav>
                                      </p:tavLst>
                                    </p:anim>
                                    <p:animEffect transition="in" filter="fade">
                                      <p:cBhvr>
                                        <p:cTn id="225" dur="250"/>
                                        <p:tgtEl>
                                          <p:spTgt spid="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1" grpId="0" animBg="1"/>
      <p:bldP spid="292" grpId="0" animBg="1"/>
      <p:bldP spid="296" grpId="0" animBg="1"/>
      <p:bldP spid="312" grpId="0" animBg="1"/>
      <p:bldP spid="313" grpId="0" animBg="1"/>
      <p:bldP spid="314" grpId="0" animBg="1"/>
      <p:bldP spid="315" grpId="0" animBg="1"/>
      <p:bldP spid="316" grpId="0" animBg="1"/>
      <p:bldP spid="317" grpId="0" animBg="1"/>
      <p:bldP spid="318" grpId="0" animBg="1"/>
      <p:bldP spid="322" grpId="0" animBg="1"/>
      <p:bldP spid="323" grpId="0" animBg="1"/>
      <p:bldP spid="327" grpId="0" animBg="1"/>
      <p:bldP spid="328" grpId="0" animBg="1"/>
      <p:bldP spid="329" grpId="0" animBg="1"/>
      <p:bldP spid="3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Create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AD9A00AD-95C7-4270-A409-FAFA4E63729D}"/>
              </a:ext>
            </a:extLst>
          </p:cNvPr>
          <p:cNvSpPr/>
          <p:nvPr/>
        </p:nvSpPr>
        <p:spPr>
          <a:xfrm>
            <a:off x="6095999" y="999714"/>
            <a:ext cx="5539409" cy="2689198"/>
          </a:xfrm>
          <a:prstGeom prst="rect">
            <a:avLst/>
          </a:prstGeom>
        </p:spPr>
        <p:txBody>
          <a:bodyPr wrap="square">
            <a:spAutoFit/>
          </a:bodyPr>
          <a:lstStyle/>
          <a:p>
            <a:pPr algn="r" rtl="1"/>
            <a:r>
              <a:rPr lang="fa-IR" dirty="0">
                <a:cs typeface="B Nazanin" panose="00000400000000000000" pitchFamily="2" charset="-78"/>
              </a:rPr>
              <a:t>دستور </a:t>
            </a:r>
            <a:r>
              <a:rPr lang="en-US" dirty="0">
                <a:cs typeface="B Nazanin" panose="00000400000000000000" pitchFamily="2" charset="-78"/>
              </a:rPr>
              <a:t>Create</a:t>
            </a:r>
            <a:r>
              <a:rPr lang="fa-IR" dirty="0">
                <a:cs typeface="B Nazanin" panose="00000400000000000000" pitchFamily="2" charset="-78"/>
              </a:rPr>
              <a:t> برای موارد زیر بکار می رود :</a:t>
            </a:r>
          </a:p>
          <a:p>
            <a:pPr algn="r" rtl="1"/>
            <a:endParaRPr lang="fa-IR" dirty="0">
              <a:cs typeface="B Nazanin" panose="00000400000000000000" pitchFamily="2" charset="-78"/>
            </a:endParaRPr>
          </a:p>
          <a:p>
            <a:pPr lvl="1" algn="r" rtl="1">
              <a:lnSpc>
                <a:spcPct val="150000"/>
              </a:lnSpc>
            </a:pPr>
            <a:r>
              <a:rPr lang="fa-IR" dirty="0">
                <a:cs typeface="B Nazanin" panose="00000400000000000000" pitchFamily="2" charset="-78"/>
              </a:rPr>
              <a:t>1 – ایجاد گره بدون خاصیت</a:t>
            </a:r>
          </a:p>
          <a:p>
            <a:pPr lvl="1" algn="r" rtl="1">
              <a:lnSpc>
                <a:spcPct val="150000"/>
              </a:lnSpc>
            </a:pPr>
            <a:r>
              <a:rPr lang="fa-IR" dirty="0">
                <a:cs typeface="B Nazanin" panose="00000400000000000000" pitchFamily="2" charset="-78"/>
              </a:rPr>
              <a:t>2 – ایجاد گره با خاصیت های آن</a:t>
            </a:r>
          </a:p>
          <a:p>
            <a:pPr lvl="1" algn="r" rtl="1">
              <a:lnSpc>
                <a:spcPct val="150000"/>
              </a:lnSpc>
            </a:pPr>
            <a:r>
              <a:rPr lang="fa-IR" dirty="0">
                <a:cs typeface="B Nazanin" panose="00000400000000000000" pitchFamily="2" charset="-78"/>
              </a:rPr>
              <a:t>3 – ایجاد ارتباط بین گره ها بدون خاصیت آنها</a:t>
            </a:r>
          </a:p>
          <a:p>
            <a:pPr lvl="1" algn="r" rtl="1">
              <a:lnSpc>
                <a:spcPct val="150000"/>
              </a:lnSpc>
            </a:pPr>
            <a:r>
              <a:rPr lang="fa-IR" dirty="0">
                <a:cs typeface="B Nazanin" panose="00000400000000000000" pitchFamily="2" charset="-78"/>
              </a:rPr>
              <a:t>4 – ایجاد ارتباط بین گره ها با خاصیت آنها</a:t>
            </a:r>
          </a:p>
          <a:p>
            <a:pPr lvl="1" algn="r" rtl="1">
              <a:lnSpc>
                <a:spcPct val="150000"/>
              </a:lnSpc>
            </a:pPr>
            <a:r>
              <a:rPr lang="fa-IR" dirty="0">
                <a:cs typeface="B Nazanin" panose="00000400000000000000" pitchFamily="2" charset="-78"/>
              </a:rPr>
              <a:t>5 – ایجاد یک یا چند برچسب برای یک گره یا ارتباط</a:t>
            </a:r>
          </a:p>
        </p:txBody>
      </p:sp>
      <p:sp>
        <p:nvSpPr>
          <p:cNvPr id="11" name="Rectangle 10">
            <a:extLst>
              <a:ext uri="{FF2B5EF4-FFF2-40B4-BE49-F238E27FC236}">
                <a16:creationId xmlns:a16="http://schemas.microsoft.com/office/drawing/2014/main" id="{B51E8825-A9AB-4603-8821-4F9A686C714F}"/>
              </a:ext>
            </a:extLst>
          </p:cNvPr>
          <p:cNvSpPr/>
          <p:nvPr/>
        </p:nvSpPr>
        <p:spPr>
          <a:xfrm>
            <a:off x="596348" y="1188702"/>
            <a:ext cx="5070805" cy="3416320"/>
          </a:xfrm>
          <a:prstGeom prst="rect">
            <a:avLst/>
          </a:prstGeom>
        </p:spPr>
        <p:txBody>
          <a:bodyPr wrap="square">
            <a:spAutoFit/>
          </a:bodyPr>
          <a:lstStyle/>
          <a:p>
            <a:pPr algn="l"/>
            <a:r>
              <a:rPr lang="en-US" dirty="0">
                <a:cs typeface="B Nazanin" panose="00000400000000000000" pitchFamily="2" charset="-78"/>
              </a:rPr>
              <a:t>Create</a:t>
            </a:r>
          </a:p>
          <a:p>
            <a:pPr algn="l"/>
            <a:r>
              <a:rPr lang="en-US" dirty="0">
                <a:cs typeface="B Nazanin" panose="00000400000000000000" pitchFamily="2" charset="-78"/>
              </a:rPr>
              <a:t>(</a:t>
            </a:r>
          </a:p>
          <a:p>
            <a:pPr algn="l"/>
            <a:r>
              <a:rPr lang="en-US" dirty="0">
                <a:cs typeface="B Nazanin" panose="00000400000000000000" pitchFamily="2" charset="-78"/>
              </a:rPr>
              <a:t>     &lt;node-name&gt; : &lt; label-name&gt;</a:t>
            </a:r>
          </a:p>
          <a:p>
            <a:pPr algn="l"/>
            <a:r>
              <a:rPr lang="en-US" dirty="0">
                <a:cs typeface="B Nazanin" panose="00000400000000000000" pitchFamily="2" charset="-78"/>
              </a:rPr>
              <a:t>     {</a:t>
            </a:r>
          </a:p>
          <a:p>
            <a:pPr algn="l"/>
            <a:r>
              <a:rPr lang="en-US" dirty="0">
                <a:cs typeface="B Nazanin" panose="00000400000000000000" pitchFamily="2" charset="-78"/>
              </a:rPr>
              <a:t>           &lt;property1-name&gt; : &lt;property1-value&gt; ,</a:t>
            </a:r>
          </a:p>
          <a:p>
            <a:r>
              <a:rPr lang="en-US" dirty="0">
                <a:cs typeface="B Nazanin" panose="00000400000000000000" pitchFamily="2" charset="-78"/>
              </a:rPr>
              <a:t>           &lt;property2-name&gt; : &lt;property2-value&gt; ,</a:t>
            </a:r>
          </a:p>
          <a:p>
            <a:r>
              <a:rPr lang="en-US" dirty="0">
                <a:cs typeface="B Nazanin" panose="00000400000000000000" pitchFamily="2" charset="-78"/>
              </a:rPr>
              <a:t>            .</a:t>
            </a:r>
          </a:p>
          <a:p>
            <a:r>
              <a:rPr lang="en-US" dirty="0">
                <a:cs typeface="B Nazanin" panose="00000400000000000000" pitchFamily="2" charset="-78"/>
              </a:rPr>
              <a:t>            .</a:t>
            </a:r>
          </a:p>
          <a:p>
            <a:r>
              <a:rPr lang="en-US" dirty="0">
                <a:cs typeface="B Nazanin" panose="00000400000000000000" pitchFamily="2" charset="-78"/>
              </a:rPr>
              <a:t>            .</a:t>
            </a:r>
          </a:p>
          <a:p>
            <a:r>
              <a:rPr lang="en-US" dirty="0">
                <a:cs typeface="B Nazanin" panose="00000400000000000000" pitchFamily="2" charset="-78"/>
              </a:rPr>
              <a:t>           &lt;property n-name&gt; : &lt;property n-value&gt;</a:t>
            </a:r>
          </a:p>
          <a:p>
            <a:r>
              <a:rPr lang="en-US" dirty="0">
                <a:cs typeface="B Nazanin" panose="00000400000000000000" pitchFamily="2" charset="-78"/>
              </a:rPr>
              <a:t>     }</a:t>
            </a:r>
          </a:p>
          <a:p>
            <a:r>
              <a:rPr lang="en-US" dirty="0">
                <a:cs typeface="B Nazanin" panose="00000400000000000000" pitchFamily="2" charset="-78"/>
              </a:rPr>
              <a:t>)</a:t>
            </a:r>
            <a:endParaRPr lang="fa-IR" dirty="0">
              <a:cs typeface="B Nazanin" panose="00000400000000000000" pitchFamily="2" charset="-78"/>
            </a:endParaRPr>
          </a:p>
        </p:txBody>
      </p:sp>
    </p:spTree>
    <p:extLst>
      <p:ext uri="{BB962C8B-B14F-4D97-AF65-F5344CB8AC3E}">
        <p14:creationId xmlns:p14="http://schemas.microsoft.com/office/powerpoint/2010/main" val="149549317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 1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Create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9E9A7E77-64EF-4170-8544-59C15CDE91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347" y="2129569"/>
            <a:ext cx="5379152" cy="335967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D56495E7-A627-475D-B85E-B4C1128ED0F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04288" y="2106459"/>
            <a:ext cx="2752633" cy="3382783"/>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E729BAA3-D11D-40C3-AFBE-D640CBDDC9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6346" y="826854"/>
            <a:ext cx="11039061" cy="112011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128E8E75-1155-40ED-B427-321E2D8BBD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85710" y="2106459"/>
            <a:ext cx="2649697" cy="3382783"/>
          </a:xfrm>
          <a:prstGeom prst="rect">
            <a:avLst/>
          </a:prstGeom>
          <a:ln>
            <a:noFill/>
          </a:ln>
          <a:effectLst>
            <a:outerShdw blurRad="190500" algn="tl" rotWithShape="0">
              <a:srgbClr val="000000">
                <a:alpha val="70000"/>
              </a:srgbClr>
            </a:outerShdw>
          </a:effectLst>
        </p:spPr>
      </p:pic>
      <p:sp>
        <p:nvSpPr>
          <p:cNvPr id="15" name="Rectangle 14">
            <a:hlinkClick r:id="rId5" action="ppaction://hlinksldjump"/>
            <a:extLst>
              <a:ext uri="{FF2B5EF4-FFF2-40B4-BE49-F238E27FC236}">
                <a16:creationId xmlns:a16="http://schemas.microsoft.com/office/drawing/2014/main" id="{405F7118-0FF5-4677-96B0-1B643CB9E320}"/>
              </a:ext>
            </a:extLst>
          </p:cNvPr>
          <p:cNvSpPr/>
          <p:nvPr/>
        </p:nvSpPr>
        <p:spPr>
          <a:xfrm>
            <a:off x="5351237" y="5612576"/>
            <a:ext cx="1489525" cy="523220"/>
          </a:xfrm>
          <a:prstGeom prst="rect">
            <a:avLst/>
          </a:prstGeom>
          <a:gradFill>
            <a:gsLst>
              <a:gs pos="42000">
                <a:schemeClr val="bg1"/>
              </a:gs>
              <a:gs pos="76000">
                <a:schemeClr val="tx2">
                  <a:lumMod val="75000"/>
                </a:schemeClr>
              </a:gs>
              <a:gs pos="86000">
                <a:schemeClr val="tx2">
                  <a:lumMod val="20000"/>
                  <a:lumOff val="80000"/>
                </a:schemeClr>
              </a:gs>
              <a:gs pos="97000">
                <a:schemeClr val="tx2">
                  <a:lumMod val="50000"/>
                </a:schemeClr>
              </a:gs>
            </a:gsLst>
            <a:path path="rect">
              <a:fillToRect l="50000" t="50000" r="50000" b="50000"/>
            </a:path>
          </a:gradFill>
        </p:spPr>
        <p:txBody>
          <a:bodyPr wrap="square">
            <a:spAutoFit/>
          </a:bodyPr>
          <a:lstStyle/>
          <a:p>
            <a:pPr algn="ctr" rtl="1"/>
            <a:r>
              <a:rPr lang="fa-IR" sz="2800" b="1" dirty="0">
                <a:solidFill>
                  <a:schemeClr val="accent1">
                    <a:lumMod val="50000"/>
                  </a:schemeClr>
                </a:solidFill>
                <a:latin typeface="Calibri" panose="020F0502020204030204" pitchFamily="34" charset="0"/>
                <a:ea typeface="Calibri" panose="020F0502020204030204" pitchFamily="34" charset="0"/>
                <a:cs typeface="B Nazanin" panose="00000400000000000000" pitchFamily="2" charset="-78"/>
              </a:rPr>
              <a:t>مثال 2</a:t>
            </a:r>
            <a:endParaRPr lang="en-US" sz="2800" b="1" dirty="0">
              <a:solidFill>
                <a:schemeClr val="accent1">
                  <a:lumMod val="50000"/>
                </a:schemeClr>
              </a:solidFill>
              <a:cs typeface="B Nazanin" panose="00000400000000000000" pitchFamily="2" charset="-78"/>
            </a:endParaRPr>
          </a:p>
        </p:txBody>
      </p:sp>
    </p:spTree>
    <p:extLst>
      <p:ext uri="{BB962C8B-B14F-4D97-AF65-F5344CB8AC3E}">
        <p14:creationId xmlns:p14="http://schemas.microsoft.com/office/powerpoint/2010/main" val="84885693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anim calcmode="lin" valueType="num">
                                      <p:cBhvr>
                                        <p:cTn id="22" dur="500" fill="hold"/>
                                        <p:tgtEl>
                                          <p:spTgt spid="12"/>
                                        </p:tgtEl>
                                        <p:attrNameLst>
                                          <p:attrName>ppt_x</p:attrName>
                                        </p:attrNameLst>
                                      </p:cBhvr>
                                      <p:tavLst>
                                        <p:tav tm="0">
                                          <p:val>
                                            <p:strVal val="#ppt_x"/>
                                          </p:val>
                                        </p:tav>
                                        <p:tav tm="100000">
                                          <p:val>
                                            <p:strVal val="#ppt_x"/>
                                          </p:val>
                                        </p:tav>
                                      </p:tavLst>
                                    </p:anim>
                                    <p:anim calcmode="lin" valueType="num">
                                      <p:cBhvr>
                                        <p:cTn id="23" dur="5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7"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7"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strVal val="#ppt_x"/>
                                          </p:val>
                                        </p:tav>
                                        <p:tav tm="100000">
                                          <p:val>
                                            <p:strVal val="#ppt_x"/>
                                          </p:val>
                                        </p:tav>
                                      </p:tavLst>
                                    </p:anim>
                                    <p:anim calcmode="lin" valueType="num">
                                      <p:cBhvr>
                                        <p:cTn id="35" dur="500" fill="hold"/>
                                        <p:tgtEl>
                                          <p:spTgt spid="11"/>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7"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2750"/>
                            </p:stCondLst>
                            <p:childTnLst>
                              <p:par>
                                <p:cTn id="43" presetID="22" presetClass="entr" presetSubtype="2"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right)">
                                      <p:cBhvr>
                                        <p:cTn id="45"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 2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Create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30D96026-AAB5-403C-A34F-C98F74C03F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346" y="750660"/>
            <a:ext cx="11039062" cy="105984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5856C6DD-0122-4684-8527-CD3E97413B4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06822" y="2001901"/>
            <a:ext cx="3493687" cy="40382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0206384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7"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Match</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2F2782BC-D944-4061-A0AB-F780A6656D78}"/>
              </a:ext>
            </a:extLst>
          </p:cNvPr>
          <p:cNvSpPr/>
          <p:nvPr/>
        </p:nvSpPr>
        <p:spPr>
          <a:xfrm>
            <a:off x="6077557" y="1102513"/>
            <a:ext cx="5557851" cy="1442703"/>
          </a:xfrm>
          <a:prstGeom prst="rect">
            <a:avLst/>
          </a:prstGeom>
        </p:spPr>
        <p:txBody>
          <a:bodyPr wrap="square">
            <a:spAutoFit/>
          </a:bodyPr>
          <a:lstStyle/>
          <a:p>
            <a:pPr algn="r" rtl="1"/>
            <a:r>
              <a:rPr lang="fa-IR" dirty="0">
                <a:cs typeface="B Nazanin" panose="00000400000000000000" pitchFamily="2" charset="-78"/>
              </a:rPr>
              <a:t>دستور </a:t>
            </a:r>
            <a:r>
              <a:rPr lang="en-US" dirty="0">
                <a:cs typeface="B Nazanin" panose="00000400000000000000" pitchFamily="2" charset="-78"/>
              </a:rPr>
              <a:t>Match</a:t>
            </a:r>
            <a:r>
              <a:rPr lang="fa-IR" dirty="0">
                <a:cs typeface="B Nazanin" panose="00000400000000000000" pitchFamily="2" charset="-78"/>
              </a:rPr>
              <a:t> برای موارد زیر بکار می رود :</a:t>
            </a:r>
          </a:p>
          <a:p>
            <a:pPr algn="r" rtl="1"/>
            <a:endParaRPr lang="fa-IR" dirty="0">
              <a:cs typeface="B Nazanin" panose="00000400000000000000" pitchFamily="2" charset="-78"/>
            </a:endParaRPr>
          </a:p>
          <a:p>
            <a:pPr lvl="1" algn="r" rtl="1">
              <a:lnSpc>
                <a:spcPct val="150000"/>
              </a:lnSpc>
            </a:pPr>
            <a:r>
              <a:rPr lang="fa-IR" dirty="0">
                <a:cs typeface="B Nazanin" panose="00000400000000000000" pitchFamily="2" charset="-78"/>
              </a:rPr>
              <a:t>1 – بازیابی اطلاعات مربوط به گره ها و خصوصیات آنها از پایگاه داده</a:t>
            </a:r>
          </a:p>
          <a:p>
            <a:pPr lvl="1" algn="r" rtl="1">
              <a:lnSpc>
                <a:spcPct val="150000"/>
              </a:lnSpc>
            </a:pPr>
            <a:r>
              <a:rPr lang="fa-IR" dirty="0">
                <a:cs typeface="B Nazanin" panose="00000400000000000000" pitchFamily="2" charset="-78"/>
              </a:rPr>
              <a:t>2 – بازیابی اطلاعات مربوط به گره ها، ارتباطات  و خصوصیات آنها</a:t>
            </a:r>
          </a:p>
        </p:txBody>
      </p:sp>
      <p:sp>
        <p:nvSpPr>
          <p:cNvPr id="11" name="Rectangle 10">
            <a:extLst>
              <a:ext uri="{FF2B5EF4-FFF2-40B4-BE49-F238E27FC236}">
                <a16:creationId xmlns:a16="http://schemas.microsoft.com/office/drawing/2014/main" id="{B9A44AC6-0591-4C6C-8898-30DCF28809B4}"/>
              </a:ext>
            </a:extLst>
          </p:cNvPr>
          <p:cNvSpPr/>
          <p:nvPr/>
        </p:nvSpPr>
        <p:spPr>
          <a:xfrm>
            <a:off x="596347" y="837056"/>
            <a:ext cx="5197446" cy="3416320"/>
          </a:xfrm>
          <a:prstGeom prst="rect">
            <a:avLst/>
          </a:prstGeom>
        </p:spPr>
        <p:txBody>
          <a:bodyPr wrap="square">
            <a:spAutoFit/>
          </a:bodyPr>
          <a:lstStyle/>
          <a:p>
            <a:pPr algn="l"/>
            <a:r>
              <a:rPr lang="en-US" dirty="0">
                <a:cs typeface="B Nazanin" panose="00000400000000000000" pitchFamily="2" charset="-78"/>
              </a:rPr>
              <a:t>Match</a:t>
            </a:r>
          </a:p>
          <a:p>
            <a:pPr algn="l"/>
            <a:r>
              <a:rPr lang="en-US" dirty="0">
                <a:cs typeface="B Nazanin" panose="00000400000000000000" pitchFamily="2" charset="-78"/>
              </a:rPr>
              <a:t>(</a:t>
            </a:r>
          </a:p>
          <a:p>
            <a:pPr algn="l"/>
            <a:r>
              <a:rPr lang="en-US" dirty="0">
                <a:cs typeface="B Nazanin" panose="00000400000000000000" pitchFamily="2" charset="-78"/>
              </a:rPr>
              <a:t>     &lt;node-name&gt; : &lt; label-name&gt;</a:t>
            </a:r>
          </a:p>
          <a:p>
            <a:pPr algn="l"/>
            <a:r>
              <a:rPr lang="en-US" dirty="0">
                <a:cs typeface="B Nazanin" panose="00000400000000000000" pitchFamily="2" charset="-78"/>
              </a:rPr>
              <a:t>     {</a:t>
            </a:r>
          </a:p>
          <a:p>
            <a:pPr algn="l"/>
            <a:r>
              <a:rPr lang="en-US" dirty="0">
                <a:cs typeface="B Nazanin" panose="00000400000000000000" pitchFamily="2" charset="-78"/>
              </a:rPr>
              <a:t>           &lt;property1-name&gt; : &lt;property1-value&gt; ,</a:t>
            </a:r>
          </a:p>
          <a:p>
            <a:r>
              <a:rPr lang="en-US" dirty="0">
                <a:cs typeface="B Nazanin" panose="00000400000000000000" pitchFamily="2" charset="-78"/>
              </a:rPr>
              <a:t>           &lt;property2-name&gt; : &lt;property2-value&gt; ,</a:t>
            </a:r>
          </a:p>
          <a:p>
            <a:r>
              <a:rPr lang="en-US" dirty="0">
                <a:cs typeface="B Nazanin" panose="00000400000000000000" pitchFamily="2" charset="-78"/>
              </a:rPr>
              <a:t>            .</a:t>
            </a:r>
          </a:p>
          <a:p>
            <a:r>
              <a:rPr lang="en-US" dirty="0">
                <a:cs typeface="B Nazanin" panose="00000400000000000000" pitchFamily="2" charset="-78"/>
              </a:rPr>
              <a:t>            .</a:t>
            </a:r>
          </a:p>
          <a:p>
            <a:r>
              <a:rPr lang="en-US" dirty="0">
                <a:cs typeface="B Nazanin" panose="00000400000000000000" pitchFamily="2" charset="-78"/>
              </a:rPr>
              <a:t>            .</a:t>
            </a:r>
          </a:p>
          <a:p>
            <a:r>
              <a:rPr lang="en-US" dirty="0">
                <a:cs typeface="B Nazanin" panose="00000400000000000000" pitchFamily="2" charset="-78"/>
              </a:rPr>
              <a:t>           &lt;property n-name&gt; : &lt;property n-value&gt;</a:t>
            </a:r>
          </a:p>
          <a:p>
            <a:r>
              <a:rPr lang="en-US" dirty="0">
                <a:cs typeface="B Nazanin" panose="00000400000000000000" pitchFamily="2" charset="-78"/>
              </a:rPr>
              <a:t>     }</a:t>
            </a:r>
          </a:p>
          <a:p>
            <a:r>
              <a:rPr lang="en-US" dirty="0">
                <a:cs typeface="B Nazanin" panose="00000400000000000000" pitchFamily="2" charset="-78"/>
              </a:rPr>
              <a:t>)</a:t>
            </a:r>
            <a:endParaRPr lang="fa-IR" dirty="0">
              <a:cs typeface="B Nazanin" panose="00000400000000000000" pitchFamily="2" charset="-78"/>
            </a:endParaRPr>
          </a:p>
        </p:txBody>
      </p:sp>
    </p:spTree>
    <p:extLst>
      <p:ext uri="{BB962C8B-B14F-4D97-AF65-F5344CB8AC3E}">
        <p14:creationId xmlns:p14="http://schemas.microsoft.com/office/powerpoint/2010/main" val="297353102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Match</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07A29B75-9F25-4683-8C1A-438891AB82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8563" y="2469817"/>
            <a:ext cx="9054628" cy="960754"/>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79696BA2-2A9D-4B77-BF1D-8A268DF6D245}"/>
              </a:ext>
            </a:extLst>
          </p:cNvPr>
          <p:cNvSpPr/>
          <p:nvPr/>
        </p:nvSpPr>
        <p:spPr>
          <a:xfrm>
            <a:off x="596347" y="953651"/>
            <a:ext cx="11039061" cy="369332"/>
          </a:xfrm>
          <a:prstGeom prst="rect">
            <a:avLst/>
          </a:prstGeom>
        </p:spPr>
        <p:txBody>
          <a:bodyPr wrap="square">
            <a:spAutoFit/>
          </a:bodyPr>
          <a:lstStyle/>
          <a:p>
            <a:pPr algn="r" rtl="1"/>
            <a:r>
              <a:rPr lang="fa-IR" b="1" dirty="0">
                <a:cs typeface="B Nazanin" panose="00000400000000000000" pitchFamily="2" charset="-78"/>
              </a:rPr>
              <a:t>مثال زیر اشخاصی که ساکن تهران هستند را می یابد :</a:t>
            </a:r>
          </a:p>
        </p:txBody>
      </p:sp>
    </p:spTree>
    <p:extLst>
      <p:ext uri="{BB962C8B-B14F-4D97-AF65-F5344CB8AC3E}">
        <p14:creationId xmlns:p14="http://schemas.microsoft.com/office/powerpoint/2010/main" val="143376593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Return</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AFDC2F8A-5B69-4FA4-BEF7-88BBC89CCE69}"/>
              </a:ext>
            </a:extLst>
          </p:cNvPr>
          <p:cNvSpPr/>
          <p:nvPr/>
        </p:nvSpPr>
        <p:spPr>
          <a:xfrm>
            <a:off x="5762847" y="1102513"/>
            <a:ext cx="5872562" cy="3104696"/>
          </a:xfrm>
          <a:prstGeom prst="rect">
            <a:avLst/>
          </a:prstGeom>
        </p:spPr>
        <p:txBody>
          <a:bodyPr wrap="square">
            <a:spAutoFit/>
          </a:bodyPr>
          <a:lstStyle/>
          <a:p>
            <a:pPr algn="r" rtl="1"/>
            <a:r>
              <a:rPr lang="fa-IR" dirty="0">
                <a:cs typeface="B Nazanin" panose="00000400000000000000" pitchFamily="2" charset="-78"/>
              </a:rPr>
              <a:t>دستور </a:t>
            </a:r>
            <a:r>
              <a:rPr lang="en-US" dirty="0">
                <a:cs typeface="B Nazanin" panose="00000400000000000000" pitchFamily="2" charset="-78"/>
              </a:rPr>
              <a:t>Return</a:t>
            </a:r>
            <a:r>
              <a:rPr lang="fa-IR" dirty="0">
                <a:cs typeface="B Nazanin" panose="00000400000000000000" pitchFamily="2" charset="-78"/>
              </a:rPr>
              <a:t> برای موارد زیر بکار می رود :</a:t>
            </a:r>
          </a:p>
          <a:p>
            <a:pPr algn="r" rtl="1"/>
            <a:endParaRPr lang="fa-IR" dirty="0">
              <a:cs typeface="B Nazanin" panose="00000400000000000000" pitchFamily="2" charset="-78"/>
            </a:endParaRPr>
          </a:p>
          <a:p>
            <a:pPr lvl="1" algn="r" rtl="1">
              <a:lnSpc>
                <a:spcPct val="150000"/>
              </a:lnSpc>
            </a:pPr>
            <a:r>
              <a:rPr lang="fa-IR" dirty="0">
                <a:cs typeface="B Nazanin" panose="00000400000000000000" pitchFamily="2" charset="-78"/>
              </a:rPr>
              <a:t>1 – بازیابی برخی از خصوصیات یک گره</a:t>
            </a:r>
          </a:p>
          <a:p>
            <a:pPr lvl="1" algn="r" rtl="1">
              <a:lnSpc>
                <a:spcPct val="150000"/>
              </a:lnSpc>
            </a:pPr>
            <a:r>
              <a:rPr lang="fa-IR" dirty="0">
                <a:cs typeface="B Nazanin" panose="00000400000000000000" pitchFamily="2" charset="-78"/>
              </a:rPr>
              <a:t>2 – بازیابی تمام خصوصیات یک گره</a:t>
            </a:r>
          </a:p>
          <a:p>
            <a:pPr lvl="1" algn="r" rtl="1">
              <a:lnSpc>
                <a:spcPct val="150000"/>
              </a:lnSpc>
            </a:pPr>
            <a:r>
              <a:rPr lang="fa-IR" dirty="0">
                <a:cs typeface="B Nazanin" panose="00000400000000000000" pitchFamily="2" charset="-78"/>
              </a:rPr>
              <a:t>3 – بازیابی برخی از خصوصیات گره ها و ارتباط بین آنها</a:t>
            </a:r>
          </a:p>
          <a:p>
            <a:pPr lvl="1" algn="r" rtl="1">
              <a:lnSpc>
                <a:spcPct val="150000"/>
              </a:lnSpc>
            </a:pPr>
            <a:r>
              <a:rPr lang="fa-IR" dirty="0">
                <a:cs typeface="B Nazanin" panose="00000400000000000000" pitchFamily="2" charset="-78"/>
              </a:rPr>
              <a:t>4 – بازیابی تمام خصوصیات گره ها و ارتباط بین آنها</a:t>
            </a:r>
          </a:p>
          <a:p>
            <a:pPr algn="r" rtl="1">
              <a:lnSpc>
                <a:spcPct val="150000"/>
              </a:lnSpc>
            </a:pPr>
            <a:endParaRPr lang="fa-IR" dirty="0">
              <a:cs typeface="B Nazanin" panose="00000400000000000000" pitchFamily="2" charset="-78"/>
            </a:endParaRPr>
          </a:p>
          <a:p>
            <a:pPr algn="r" rtl="1">
              <a:lnSpc>
                <a:spcPct val="150000"/>
              </a:lnSpc>
            </a:pPr>
            <a:r>
              <a:rPr lang="fa-IR" dirty="0">
                <a:cs typeface="B Nazanin" panose="00000400000000000000" pitchFamily="2" charset="-78"/>
              </a:rPr>
              <a:t>در واقع </a:t>
            </a:r>
            <a:r>
              <a:rPr lang="en-US" dirty="0">
                <a:cs typeface="B Nazanin" panose="00000400000000000000" pitchFamily="2" charset="-78"/>
              </a:rPr>
              <a:t>Return</a:t>
            </a:r>
            <a:r>
              <a:rPr lang="fa-IR" dirty="0">
                <a:cs typeface="B Nazanin" panose="00000400000000000000" pitchFamily="2" charset="-78"/>
              </a:rPr>
              <a:t> خروجی حاصل از </a:t>
            </a:r>
            <a:r>
              <a:rPr lang="en-US" dirty="0">
                <a:cs typeface="B Nazanin" panose="00000400000000000000" pitchFamily="2" charset="-78"/>
              </a:rPr>
              <a:t>Match</a:t>
            </a:r>
            <a:r>
              <a:rPr lang="fa-IR" dirty="0">
                <a:cs typeface="B Nazanin" panose="00000400000000000000" pitchFamily="2" charset="-78"/>
              </a:rPr>
              <a:t> را باز می گرداند.</a:t>
            </a:r>
          </a:p>
        </p:txBody>
      </p:sp>
      <p:sp>
        <p:nvSpPr>
          <p:cNvPr id="11" name="Rectangle 10">
            <a:extLst>
              <a:ext uri="{FF2B5EF4-FFF2-40B4-BE49-F238E27FC236}">
                <a16:creationId xmlns:a16="http://schemas.microsoft.com/office/drawing/2014/main" id="{9EB042DF-470A-4B24-9D7F-62F9759D33FF}"/>
              </a:ext>
            </a:extLst>
          </p:cNvPr>
          <p:cNvSpPr/>
          <p:nvPr/>
        </p:nvSpPr>
        <p:spPr>
          <a:xfrm>
            <a:off x="596348" y="1868839"/>
            <a:ext cx="4528546" cy="1754326"/>
          </a:xfrm>
          <a:prstGeom prst="rect">
            <a:avLst/>
          </a:prstGeom>
        </p:spPr>
        <p:txBody>
          <a:bodyPr wrap="square">
            <a:spAutoFit/>
          </a:bodyPr>
          <a:lstStyle/>
          <a:p>
            <a:pPr algn="l"/>
            <a:r>
              <a:rPr lang="en-US" dirty="0">
                <a:cs typeface="B Nazanin" panose="00000400000000000000" pitchFamily="2" charset="-78"/>
              </a:rPr>
              <a:t>Return</a:t>
            </a:r>
          </a:p>
          <a:p>
            <a:pPr algn="l"/>
            <a:r>
              <a:rPr lang="en-US" dirty="0">
                <a:cs typeface="B Nazanin" panose="00000400000000000000" pitchFamily="2" charset="-78"/>
              </a:rPr>
              <a:t>     &lt;node-name&gt; : &lt; property1-name&gt; ,</a:t>
            </a:r>
          </a:p>
          <a:p>
            <a:pPr algn="l"/>
            <a:r>
              <a:rPr lang="en-US" dirty="0">
                <a:cs typeface="B Nazanin" panose="00000400000000000000" pitchFamily="2" charset="-78"/>
              </a:rPr>
              <a:t>            .</a:t>
            </a:r>
          </a:p>
          <a:p>
            <a:r>
              <a:rPr lang="en-US" dirty="0">
                <a:cs typeface="B Nazanin" panose="00000400000000000000" pitchFamily="2" charset="-78"/>
              </a:rPr>
              <a:t>            .</a:t>
            </a:r>
          </a:p>
          <a:p>
            <a:r>
              <a:rPr lang="en-US" dirty="0">
                <a:cs typeface="B Nazanin" panose="00000400000000000000" pitchFamily="2" charset="-78"/>
              </a:rPr>
              <a:t>            .</a:t>
            </a:r>
          </a:p>
          <a:p>
            <a:r>
              <a:rPr lang="en-US" dirty="0">
                <a:cs typeface="B Nazanin" panose="00000400000000000000" pitchFamily="2" charset="-78"/>
              </a:rPr>
              <a:t> &lt;node-name&gt; : &lt; </a:t>
            </a:r>
            <a:r>
              <a:rPr lang="en-US" dirty="0" err="1">
                <a:cs typeface="B Nazanin" panose="00000400000000000000" pitchFamily="2" charset="-78"/>
              </a:rPr>
              <a:t>propertyn</a:t>
            </a:r>
            <a:r>
              <a:rPr lang="en-US" dirty="0">
                <a:cs typeface="B Nazanin" panose="00000400000000000000" pitchFamily="2" charset="-78"/>
              </a:rPr>
              <a:t>-name&gt;    </a:t>
            </a:r>
            <a:endParaRPr lang="fa-IR" dirty="0">
              <a:cs typeface="B Nazanin" panose="00000400000000000000" pitchFamily="2" charset="-78"/>
            </a:endParaRPr>
          </a:p>
        </p:txBody>
      </p:sp>
    </p:spTree>
    <p:extLst>
      <p:ext uri="{BB962C8B-B14F-4D97-AF65-F5344CB8AC3E}">
        <p14:creationId xmlns:p14="http://schemas.microsoft.com/office/powerpoint/2010/main" val="91497072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Return</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8EA2CE96-33F9-45DE-BF73-BB77B37AF4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8361" y="834528"/>
            <a:ext cx="8535275" cy="919749"/>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22A44F73-B6B6-4F76-963E-E1FB740FC38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61373" y="1905481"/>
            <a:ext cx="2909008" cy="40623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704335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Where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EFAE7E1C-F44B-497F-82A2-2AA6B04DD542}"/>
              </a:ext>
            </a:extLst>
          </p:cNvPr>
          <p:cNvSpPr/>
          <p:nvPr/>
        </p:nvSpPr>
        <p:spPr>
          <a:xfrm>
            <a:off x="5743977" y="1102513"/>
            <a:ext cx="5891428" cy="369332"/>
          </a:xfrm>
          <a:prstGeom prst="rect">
            <a:avLst/>
          </a:prstGeom>
        </p:spPr>
        <p:txBody>
          <a:bodyPr wrap="square">
            <a:spAutoFit/>
          </a:bodyPr>
          <a:lstStyle/>
          <a:p>
            <a:pPr algn="r" rtl="1"/>
            <a:r>
              <a:rPr lang="fa-IR" b="1" dirty="0">
                <a:cs typeface="B Nazanin" panose="00000400000000000000" pitchFamily="2" charset="-78"/>
              </a:rPr>
              <a:t>دستور </a:t>
            </a:r>
            <a:r>
              <a:rPr lang="en-US" b="1" dirty="0">
                <a:cs typeface="B Nazanin" panose="00000400000000000000" pitchFamily="2" charset="-78"/>
              </a:rPr>
              <a:t>Where</a:t>
            </a:r>
            <a:r>
              <a:rPr lang="fa-IR" b="1" dirty="0">
                <a:cs typeface="B Nazanin" panose="00000400000000000000" pitchFamily="2" charset="-78"/>
              </a:rPr>
              <a:t> به منظور فیلتر کردن و اعمال شرط بکار می رود :</a:t>
            </a:r>
          </a:p>
        </p:txBody>
      </p:sp>
      <p:sp>
        <p:nvSpPr>
          <p:cNvPr id="11" name="Rectangle 10">
            <a:extLst>
              <a:ext uri="{FF2B5EF4-FFF2-40B4-BE49-F238E27FC236}">
                <a16:creationId xmlns:a16="http://schemas.microsoft.com/office/drawing/2014/main" id="{4B83B0C1-EE7F-408C-B53F-3D828514B8EE}"/>
              </a:ext>
            </a:extLst>
          </p:cNvPr>
          <p:cNvSpPr/>
          <p:nvPr/>
        </p:nvSpPr>
        <p:spPr>
          <a:xfrm>
            <a:off x="596347" y="1619749"/>
            <a:ext cx="6410629" cy="400110"/>
          </a:xfrm>
          <a:prstGeom prst="rect">
            <a:avLst/>
          </a:prstGeom>
        </p:spPr>
        <p:txBody>
          <a:bodyPr wrap="square">
            <a:spAutoFit/>
          </a:bodyPr>
          <a:lstStyle/>
          <a:p>
            <a:pPr algn="l"/>
            <a:r>
              <a:rPr lang="en-US" sz="2000" b="1" dirty="0">
                <a:cs typeface="B Nazanin" panose="00000400000000000000" pitchFamily="2" charset="-78"/>
              </a:rPr>
              <a:t>Where  </a:t>
            </a:r>
            <a:r>
              <a:rPr lang="en-US" sz="2000" b="1" dirty="0">
                <a:solidFill>
                  <a:schemeClr val="accent1">
                    <a:lumMod val="50000"/>
                  </a:schemeClr>
                </a:solidFill>
                <a:cs typeface="B Nazanin" panose="00000400000000000000" pitchFamily="2" charset="-78"/>
              </a:rPr>
              <a:t>&lt;condition&gt;  </a:t>
            </a:r>
            <a:r>
              <a:rPr lang="en-US" sz="2000" b="1" dirty="0">
                <a:solidFill>
                  <a:schemeClr val="accent1"/>
                </a:solidFill>
                <a:cs typeface="B Nazanin" panose="00000400000000000000" pitchFamily="2" charset="-78"/>
              </a:rPr>
              <a:t>&lt;Boolean-operator&gt;  </a:t>
            </a:r>
            <a:r>
              <a:rPr lang="en-US" sz="2000" b="1" dirty="0">
                <a:solidFill>
                  <a:schemeClr val="accent1">
                    <a:lumMod val="50000"/>
                  </a:schemeClr>
                </a:solidFill>
                <a:cs typeface="B Nazanin" panose="00000400000000000000" pitchFamily="2" charset="-78"/>
              </a:rPr>
              <a:t>&lt;condition&gt;</a:t>
            </a:r>
            <a:endParaRPr lang="fa-IR" sz="2000" b="1" dirty="0">
              <a:solidFill>
                <a:schemeClr val="accent1">
                  <a:lumMod val="50000"/>
                </a:schemeClr>
              </a:solidFill>
              <a:cs typeface="B Nazanin" panose="00000400000000000000" pitchFamily="2" charset="-78"/>
            </a:endParaRPr>
          </a:p>
        </p:txBody>
      </p:sp>
      <p:cxnSp>
        <p:nvCxnSpPr>
          <p:cNvPr id="12" name="Straight Connector 11">
            <a:extLst>
              <a:ext uri="{FF2B5EF4-FFF2-40B4-BE49-F238E27FC236}">
                <a16:creationId xmlns:a16="http://schemas.microsoft.com/office/drawing/2014/main" id="{65CD81B3-E375-40FC-AD52-45D3F621F620}"/>
              </a:ext>
            </a:extLst>
          </p:cNvPr>
          <p:cNvCxnSpPr/>
          <p:nvPr/>
        </p:nvCxnSpPr>
        <p:spPr>
          <a:xfrm>
            <a:off x="3768268" y="2019859"/>
            <a:ext cx="0" cy="34764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16A9C57A-5EAB-44BE-8F86-9684C5602BE9}"/>
              </a:ext>
            </a:extLst>
          </p:cNvPr>
          <p:cNvCxnSpPr/>
          <p:nvPr/>
        </p:nvCxnSpPr>
        <p:spPr>
          <a:xfrm>
            <a:off x="3768268" y="2367501"/>
            <a:ext cx="316820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ADB2ECC5-B8FF-4112-B55A-0BD406D656FE}"/>
              </a:ext>
            </a:extLst>
          </p:cNvPr>
          <p:cNvGraphicFramePr>
            <a:graphicFrameLocks noGrp="1"/>
          </p:cNvGraphicFramePr>
          <p:nvPr/>
        </p:nvGraphicFramePr>
        <p:xfrm>
          <a:off x="7006976" y="1819804"/>
          <a:ext cx="862183" cy="1188720"/>
        </p:xfrm>
        <a:graphic>
          <a:graphicData uri="http://schemas.openxmlformats.org/drawingml/2006/table">
            <a:tbl>
              <a:tblPr firstRow="1" bandRow="1">
                <a:tableStyleId>{5C22544A-7EE6-4342-B048-85BDC9FD1C3A}</a:tableStyleId>
              </a:tblPr>
              <a:tblGrid>
                <a:gridCol w="862183">
                  <a:extLst>
                    <a:ext uri="{9D8B030D-6E8A-4147-A177-3AD203B41FA5}">
                      <a16:colId xmlns:a16="http://schemas.microsoft.com/office/drawing/2014/main" val="20000"/>
                    </a:ext>
                  </a:extLst>
                </a:gridCol>
              </a:tblGrid>
              <a:tr h="370840">
                <a:tc>
                  <a:txBody>
                    <a:bodyPr/>
                    <a:lstStyle/>
                    <a:p>
                      <a:pPr algn="ctr"/>
                      <a:r>
                        <a:rPr lang="en-US" dirty="0">
                          <a:solidFill>
                            <a:schemeClr val="accent1"/>
                          </a:solidFill>
                        </a:rPr>
                        <a:t>AND</a:t>
                      </a:r>
                    </a:p>
                    <a:p>
                      <a:pPr algn="ctr"/>
                      <a:r>
                        <a:rPr lang="en-US" dirty="0">
                          <a:solidFill>
                            <a:schemeClr val="accent1"/>
                          </a:solidFill>
                        </a:rPr>
                        <a:t>OR</a:t>
                      </a:r>
                    </a:p>
                    <a:p>
                      <a:pPr algn="ctr"/>
                      <a:r>
                        <a:rPr lang="en-US" dirty="0">
                          <a:solidFill>
                            <a:schemeClr val="accent1"/>
                          </a:solidFill>
                        </a:rPr>
                        <a:t>NOT</a:t>
                      </a:r>
                    </a:p>
                    <a:p>
                      <a:pPr algn="ctr"/>
                      <a:r>
                        <a:rPr lang="en-US" dirty="0">
                          <a:solidFill>
                            <a:schemeClr val="accent1"/>
                          </a:solidFill>
                        </a:rPr>
                        <a:t>XOR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16" name="Straight Connector 15">
            <a:extLst>
              <a:ext uri="{FF2B5EF4-FFF2-40B4-BE49-F238E27FC236}">
                <a16:creationId xmlns:a16="http://schemas.microsoft.com/office/drawing/2014/main" id="{947D6DBB-6FDF-4D7A-8CEF-05C88167A47D}"/>
              </a:ext>
            </a:extLst>
          </p:cNvPr>
          <p:cNvCxnSpPr/>
          <p:nvPr/>
        </p:nvCxnSpPr>
        <p:spPr>
          <a:xfrm>
            <a:off x="2063732" y="2002567"/>
            <a:ext cx="0" cy="1748993"/>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5D8758CD-5894-4BA1-9525-AC8C628BD4D3}"/>
              </a:ext>
            </a:extLst>
          </p:cNvPr>
          <p:cNvCxnSpPr/>
          <p:nvPr/>
        </p:nvCxnSpPr>
        <p:spPr>
          <a:xfrm>
            <a:off x="8192816" y="3327394"/>
            <a:ext cx="1939489" cy="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3CB293FA-C501-4628-870E-6525ACE0B0DC}"/>
              </a:ext>
            </a:extLst>
          </p:cNvPr>
          <p:cNvGraphicFramePr>
            <a:graphicFrameLocks noGrp="1"/>
          </p:cNvGraphicFramePr>
          <p:nvPr/>
        </p:nvGraphicFramePr>
        <p:xfrm>
          <a:off x="10201051" y="2432176"/>
          <a:ext cx="862183" cy="1920240"/>
        </p:xfrm>
        <a:graphic>
          <a:graphicData uri="http://schemas.openxmlformats.org/drawingml/2006/table">
            <a:tbl>
              <a:tblPr firstRow="1" bandRow="1">
                <a:tableStyleId>{5C22544A-7EE6-4342-B048-85BDC9FD1C3A}</a:tableStyleId>
              </a:tblPr>
              <a:tblGrid>
                <a:gridCol w="862183">
                  <a:extLst>
                    <a:ext uri="{9D8B030D-6E8A-4147-A177-3AD203B41FA5}">
                      <a16:colId xmlns:a16="http://schemas.microsoft.com/office/drawing/2014/main" val="20000"/>
                    </a:ext>
                  </a:extLst>
                </a:gridCol>
              </a:tblGrid>
              <a:tr h="370840">
                <a:tc>
                  <a:txBody>
                    <a:bodyPr/>
                    <a:lstStyle/>
                    <a:p>
                      <a:pPr algn="ctr"/>
                      <a:r>
                        <a:rPr lang="en-US" sz="2000" dirty="0">
                          <a:solidFill>
                            <a:schemeClr val="accent1"/>
                          </a:solidFill>
                        </a:rPr>
                        <a:t>=</a:t>
                      </a:r>
                    </a:p>
                    <a:p>
                      <a:pPr algn="ctr"/>
                      <a:r>
                        <a:rPr lang="en-US" sz="2000" dirty="0">
                          <a:solidFill>
                            <a:schemeClr val="accent1"/>
                          </a:solidFill>
                        </a:rPr>
                        <a:t>&lt;&gt;</a:t>
                      </a:r>
                    </a:p>
                    <a:p>
                      <a:pPr algn="ctr"/>
                      <a:r>
                        <a:rPr lang="en-US" sz="2000" dirty="0">
                          <a:solidFill>
                            <a:schemeClr val="accent1"/>
                          </a:solidFill>
                        </a:rPr>
                        <a:t>&lt;</a:t>
                      </a:r>
                    </a:p>
                    <a:p>
                      <a:pPr algn="ctr"/>
                      <a:r>
                        <a:rPr lang="en-US" sz="2000" dirty="0">
                          <a:solidFill>
                            <a:schemeClr val="accent1"/>
                          </a:solidFill>
                        </a:rPr>
                        <a:t>&gt;</a:t>
                      </a:r>
                    </a:p>
                    <a:p>
                      <a:pPr algn="ctr"/>
                      <a:r>
                        <a:rPr lang="en-US" sz="2000" dirty="0">
                          <a:solidFill>
                            <a:schemeClr val="accent1"/>
                          </a:solidFill>
                        </a:rPr>
                        <a:t>&lt;=</a:t>
                      </a:r>
                    </a:p>
                    <a:p>
                      <a:pPr algn="ctr"/>
                      <a:r>
                        <a:rPr lang="en-US" sz="2000" dirty="0">
                          <a:solidFill>
                            <a:schemeClr val="accent1"/>
                          </a:solidFill>
                        </a:rPr>
                        <a:t>&gt;=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19" name="Straight Connector 18">
            <a:extLst>
              <a:ext uri="{FF2B5EF4-FFF2-40B4-BE49-F238E27FC236}">
                <a16:creationId xmlns:a16="http://schemas.microsoft.com/office/drawing/2014/main" id="{B66D0337-EBCB-4798-88CC-C45F75D8BB3C}"/>
              </a:ext>
            </a:extLst>
          </p:cNvPr>
          <p:cNvCxnSpPr/>
          <p:nvPr/>
        </p:nvCxnSpPr>
        <p:spPr>
          <a:xfrm>
            <a:off x="5620514" y="2002566"/>
            <a:ext cx="0" cy="1748993"/>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AFBD4086-B35D-46FE-B8CE-EB5A6DA14223}"/>
              </a:ext>
            </a:extLst>
          </p:cNvPr>
          <p:cNvCxnSpPr/>
          <p:nvPr/>
        </p:nvCxnSpPr>
        <p:spPr>
          <a:xfrm>
            <a:off x="2063732" y="3734934"/>
            <a:ext cx="1771036"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E65AD4-54DA-4350-99A7-D0D44E223A11}"/>
              </a:ext>
            </a:extLst>
          </p:cNvPr>
          <p:cNvSpPr/>
          <p:nvPr/>
        </p:nvSpPr>
        <p:spPr>
          <a:xfrm>
            <a:off x="4769767" y="4801375"/>
            <a:ext cx="6517745" cy="400110"/>
          </a:xfrm>
          <a:prstGeom prst="rect">
            <a:avLst/>
          </a:prstGeom>
        </p:spPr>
        <p:txBody>
          <a:bodyPr wrap="square">
            <a:spAutoFit/>
          </a:bodyPr>
          <a:lstStyle/>
          <a:p>
            <a:pPr algn="l"/>
            <a:r>
              <a:rPr lang="en-US" sz="2000" b="1" dirty="0">
                <a:cs typeface="B Nazanin" panose="00000400000000000000" pitchFamily="2" charset="-78"/>
              </a:rPr>
              <a:t>&lt;property-name&gt; </a:t>
            </a:r>
            <a:r>
              <a:rPr lang="en-US" sz="2000" b="1" dirty="0">
                <a:solidFill>
                  <a:schemeClr val="accent6">
                    <a:lumMod val="50000"/>
                  </a:schemeClr>
                </a:solidFill>
                <a:cs typeface="B Nazanin" panose="00000400000000000000" pitchFamily="2" charset="-78"/>
              </a:rPr>
              <a:t>&lt; comparison-operator&gt;  </a:t>
            </a:r>
            <a:r>
              <a:rPr lang="en-US" sz="2000" b="1" dirty="0">
                <a:cs typeface="B Nazanin" panose="00000400000000000000" pitchFamily="2" charset="-78"/>
              </a:rPr>
              <a:t>&lt;value&gt;</a:t>
            </a:r>
            <a:endParaRPr lang="fa-IR" sz="2000" b="1" dirty="0">
              <a:solidFill>
                <a:schemeClr val="accent1">
                  <a:lumMod val="50000"/>
                </a:schemeClr>
              </a:solidFill>
              <a:cs typeface="B Nazanin" panose="00000400000000000000" pitchFamily="2" charset="-78"/>
            </a:endParaRPr>
          </a:p>
        </p:txBody>
      </p:sp>
      <p:cxnSp>
        <p:nvCxnSpPr>
          <p:cNvPr id="22" name="Straight Connector 21">
            <a:extLst>
              <a:ext uri="{FF2B5EF4-FFF2-40B4-BE49-F238E27FC236}">
                <a16:creationId xmlns:a16="http://schemas.microsoft.com/office/drawing/2014/main" id="{E8E2A660-6F87-4760-B83D-0ABAE4D6A228}"/>
              </a:ext>
            </a:extLst>
          </p:cNvPr>
          <p:cNvCxnSpPr/>
          <p:nvPr/>
        </p:nvCxnSpPr>
        <p:spPr>
          <a:xfrm>
            <a:off x="3834768" y="3748536"/>
            <a:ext cx="1785746"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FA20C8-252E-433C-A1CB-B122FDF22C79}"/>
              </a:ext>
            </a:extLst>
          </p:cNvPr>
          <p:cNvCxnSpPr/>
          <p:nvPr/>
        </p:nvCxnSpPr>
        <p:spPr>
          <a:xfrm>
            <a:off x="3834768" y="3748536"/>
            <a:ext cx="0" cy="1243289"/>
          </a:xfrm>
          <a:prstGeom prst="line">
            <a:avLst/>
          </a:prstGeom>
          <a:ln w="38100">
            <a:solidFill>
              <a:schemeClr val="tx2"/>
            </a:solidFill>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C4A7A641-F443-45CD-9553-A7F8780EEFE1}"/>
              </a:ext>
            </a:extLst>
          </p:cNvPr>
          <p:cNvCxnSpPr/>
          <p:nvPr/>
        </p:nvCxnSpPr>
        <p:spPr>
          <a:xfrm>
            <a:off x="3834768" y="4991825"/>
            <a:ext cx="1037674"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0E5F68-537A-46FC-8A55-906BEEFFBCE2}"/>
              </a:ext>
            </a:extLst>
          </p:cNvPr>
          <p:cNvCxnSpPr/>
          <p:nvPr/>
        </p:nvCxnSpPr>
        <p:spPr>
          <a:xfrm>
            <a:off x="8172185" y="3327394"/>
            <a:ext cx="0" cy="1473981"/>
          </a:xfrm>
          <a:prstGeom prst="line">
            <a:avLst/>
          </a:prstGeom>
          <a:ln w="38100">
            <a:solidFill>
              <a:schemeClr val="accent6">
                <a:lumMod val="75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643408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22" presetClass="entr" presetSubtype="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250"/>
                                        <p:tgtEl>
                                          <p:spTgt spid="12"/>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250"/>
                                        <p:tgtEl>
                                          <p:spTgt spid="14"/>
                                        </p:tgtEl>
                                      </p:cBhvr>
                                    </p:animEffect>
                                  </p:childTnLst>
                                </p:cTn>
                              </p:par>
                            </p:childTnLst>
                          </p:cTn>
                        </p:par>
                        <p:par>
                          <p:cTn id="38" fill="hold">
                            <p:stCondLst>
                              <p:cond delay="2250"/>
                            </p:stCondLst>
                            <p:childTnLst>
                              <p:par>
                                <p:cTn id="39" presetID="22" presetClass="entr" presetSubtype="8"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250"/>
                                        <p:tgtEl>
                                          <p:spTgt spid="15"/>
                                        </p:tgtEl>
                                      </p:cBhvr>
                                    </p:animEffect>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250"/>
                                        <p:tgtEl>
                                          <p:spTgt spid="16"/>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250"/>
                                        <p:tgtEl>
                                          <p:spTgt spid="19"/>
                                        </p:tgtEl>
                                      </p:cBhvr>
                                    </p:animEffect>
                                  </p:childTnLst>
                                </p:cTn>
                              </p:par>
                            </p:childTnLst>
                          </p:cTn>
                        </p:par>
                        <p:par>
                          <p:cTn id="49" fill="hold">
                            <p:stCondLst>
                              <p:cond delay="2750"/>
                            </p:stCondLst>
                            <p:childTnLst>
                              <p:par>
                                <p:cTn id="50" presetID="22" presetClass="entr" presetSubtype="8"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250"/>
                                        <p:tgtEl>
                                          <p:spTgt spid="20"/>
                                        </p:tgtEl>
                                      </p:cBhvr>
                                    </p:animEffect>
                                  </p:childTnLst>
                                </p:cTn>
                              </p:par>
                              <p:par>
                                <p:cTn id="53" presetID="22" presetClass="entr" presetSubtype="2"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right)">
                                      <p:cBhvr>
                                        <p:cTn id="55" dur="250"/>
                                        <p:tgtEl>
                                          <p:spTgt spid="22"/>
                                        </p:tgtEl>
                                      </p:cBhvr>
                                    </p:animEffect>
                                  </p:childTnLst>
                                </p:cTn>
                              </p:par>
                            </p:childTnLst>
                          </p:cTn>
                        </p:par>
                        <p:par>
                          <p:cTn id="56" fill="hold">
                            <p:stCondLst>
                              <p:cond delay="3000"/>
                            </p:stCondLst>
                            <p:childTnLst>
                              <p:par>
                                <p:cTn id="57" presetID="22" presetClass="entr" presetSubtype="1"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250"/>
                                        <p:tgtEl>
                                          <p:spTgt spid="23"/>
                                        </p:tgtEl>
                                      </p:cBhvr>
                                    </p:animEffect>
                                  </p:childTnLst>
                                </p:cTn>
                              </p:par>
                            </p:childTnLst>
                          </p:cTn>
                        </p:par>
                        <p:par>
                          <p:cTn id="60" fill="hold">
                            <p:stCondLst>
                              <p:cond delay="3250"/>
                            </p:stCondLst>
                            <p:childTnLst>
                              <p:par>
                                <p:cTn id="61" presetID="22" presetClass="entr" presetSubtype="8"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250"/>
                                        <p:tgtEl>
                                          <p:spTgt spid="24"/>
                                        </p:tgtEl>
                                      </p:cBhvr>
                                    </p:animEffect>
                                  </p:childTnLst>
                                </p:cTn>
                              </p:par>
                            </p:childTnLst>
                          </p:cTn>
                        </p:par>
                        <p:par>
                          <p:cTn id="64" fill="hold">
                            <p:stCondLst>
                              <p:cond delay="3500"/>
                            </p:stCondLst>
                            <p:childTnLst>
                              <p:par>
                                <p:cTn id="65" presetID="42"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anim calcmode="lin" valueType="num">
                                      <p:cBhvr>
                                        <p:cTn id="68" dur="500" fill="hold"/>
                                        <p:tgtEl>
                                          <p:spTgt spid="21"/>
                                        </p:tgtEl>
                                        <p:attrNameLst>
                                          <p:attrName>ppt_x</p:attrName>
                                        </p:attrNameLst>
                                      </p:cBhvr>
                                      <p:tavLst>
                                        <p:tav tm="0">
                                          <p:val>
                                            <p:strVal val="#ppt_x"/>
                                          </p:val>
                                        </p:tav>
                                        <p:tav tm="100000">
                                          <p:val>
                                            <p:strVal val="#ppt_x"/>
                                          </p:val>
                                        </p:tav>
                                      </p:tavLst>
                                    </p:anim>
                                    <p:anim calcmode="lin" valueType="num">
                                      <p:cBhvr>
                                        <p:cTn id="69" dur="500" fill="hold"/>
                                        <p:tgtEl>
                                          <p:spTgt spid="21"/>
                                        </p:tgtEl>
                                        <p:attrNameLst>
                                          <p:attrName>ppt_y</p:attrName>
                                        </p:attrNameLst>
                                      </p:cBhvr>
                                      <p:tavLst>
                                        <p:tav tm="0">
                                          <p:val>
                                            <p:strVal val="#ppt_y+.1"/>
                                          </p:val>
                                        </p:tav>
                                        <p:tav tm="100000">
                                          <p:val>
                                            <p:strVal val="#ppt_y"/>
                                          </p:val>
                                        </p:tav>
                                      </p:tavLst>
                                    </p:anim>
                                  </p:childTnLst>
                                </p:cTn>
                              </p:par>
                            </p:childTnLst>
                          </p:cTn>
                        </p:par>
                        <p:par>
                          <p:cTn id="70" fill="hold">
                            <p:stCondLst>
                              <p:cond delay="4000"/>
                            </p:stCondLst>
                            <p:childTnLst>
                              <p:par>
                                <p:cTn id="71" presetID="22" presetClass="entr" presetSubtype="4"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down)">
                                      <p:cBhvr>
                                        <p:cTn id="73" dur="250"/>
                                        <p:tgtEl>
                                          <p:spTgt spid="25"/>
                                        </p:tgtEl>
                                      </p:cBhvr>
                                    </p:animEffect>
                                  </p:childTnLst>
                                </p:cTn>
                              </p:par>
                            </p:childTnLst>
                          </p:cTn>
                        </p:par>
                        <p:par>
                          <p:cTn id="74" fill="hold">
                            <p:stCondLst>
                              <p:cond delay="4250"/>
                            </p:stCondLst>
                            <p:childTnLst>
                              <p:par>
                                <p:cTn id="75" presetID="22" presetClass="entr" presetSubtype="8" fill="hold"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250"/>
                                        <p:tgtEl>
                                          <p:spTgt spid="17"/>
                                        </p:tgtEl>
                                      </p:cBhvr>
                                    </p:animEffect>
                                  </p:childTnLst>
                                </p:cTn>
                              </p:par>
                            </p:childTnLst>
                          </p:cTn>
                        </p:par>
                        <p:par>
                          <p:cTn id="78" fill="hold">
                            <p:stCondLst>
                              <p:cond delay="4500"/>
                            </p:stCondLst>
                            <p:childTnLst>
                              <p:par>
                                <p:cTn id="79" presetID="22" presetClass="entr" presetSubtype="8" fill="hold" nodeType="after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wipe(left)">
                                      <p:cBhvr>
                                        <p:cTn id="81"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تئوری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CAP</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21" name="Rectangle 20">
            <a:extLst>
              <a:ext uri="{FF2B5EF4-FFF2-40B4-BE49-F238E27FC236}">
                <a16:creationId xmlns:a16="http://schemas.microsoft.com/office/drawing/2014/main" id="{F694C872-C02A-4C90-9502-F6A09D930D67}"/>
              </a:ext>
            </a:extLst>
          </p:cNvPr>
          <p:cNvSpPr/>
          <p:nvPr/>
        </p:nvSpPr>
        <p:spPr>
          <a:xfrm>
            <a:off x="9807665" y="732437"/>
            <a:ext cx="1827743" cy="584775"/>
          </a:xfrm>
          <a:prstGeom prst="rect">
            <a:avLst/>
          </a:prstGeom>
          <a:noFill/>
        </p:spPr>
        <p:txBody>
          <a:bodyPr wrap="none" lIns="91440" tIns="45720" rIns="91440" bIns="45720">
            <a:spAutoFit/>
          </a:bodyPr>
          <a:lstStyle/>
          <a:p>
            <a:pPr algn="ctr" rtl="1"/>
            <a:r>
              <a:rPr lang="fa-IR"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تئوری </a:t>
            </a: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CAP</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22" name="Picture 21">
            <a:extLst>
              <a:ext uri="{FF2B5EF4-FFF2-40B4-BE49-F238E27FC236}">
                <a16:creationId xmlns:a16="http://schemas.microsoft.com/office/drawing/2014/main" id="{8BB6D545-DE8E-4666-BFDE-FDD36FA54D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12785" y="1234162"/>
            <a:ext cx="4900958" cy="4735385"/>
          </a:xfrm>
          <a:prstGeom prst="rect">
            <a:avLst/>
          </a:prstGeom>
          <a:effectLst>
            <a:outerShdw blurRad="127000" dist="127000" dir="1800000" algn="l" rotWithShape="0">
              <a:schemeClr val="tx2">
                <a:lumMod val="50000"/>
              </a:schemeClr>
            </a:outerShdw>
          </a:effectLst>
        </p:spPr>
      </p:pic>
      <p:sp>
        <p:nvSpPr>
          <p:cNvPr id="35" name="Oval 34">
            <a:extLst>
              <a:ext uri="{FF2B5EF4-FFF2-40B4-BE49-F238E27FC236}">
                <a16:creationId xmlns:a16="http://schemas.microsoft.com/office/drawing/2014/main" id="{BAED9F0C-1FF3-4F04-9A73-275C88F12EF0}"/>
              </a:ext>
            </a:extLst>
          </p:cNvPr>
          <p:cNvSpPr/>
          <p:nvPr/>
        </p:nvSpPr>
        <p:spPr>
          <a:xfrm>
            <a:off x="5395337" y="2196178"/>
            <a:ext cx="945368" cy="918017"/>
          </a:xfrm>
          <a:prstGeom prst="ellipse">
            <a:avLst/>
          </a:prstGeom>
          <a:noFill/>
          <a:ln w="666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CA9488-29BB-43E2-AF5B-95E7C1689B48}"/>
              </a:ext>
            </a:extLst>
          </p:cNvPr>
          <p:cNvSpPr/>
          <p:nvPr/>
        </p:nvSpPr>
        <p:spPr>
          <a:xfrm>
            <a:off x="6773492" y="4326909"/>
            <a:ext cx="995204" cy="986582"/>
          </a:xfrm>
          <a:prstGeom prst="ellipse">
            <a:avLst/>
          </a:prstGeom>
          <a:noFill/>
          <a:ln w="666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7C3B871-70C0-4AAE-BABD-560F7D9882C8}"/>
              </a:ext>
            </a:extLst>
          </p:cNvPr>
          <p:cNvSpPr/>
          <p:nvPr/>
        </p:nvSpPr>
        <p:spPr>
          <a:xfrm>
            <a:off x="3941487" y="4363100"/>
            <a:ext cx="995204" cy="950388"/>
          </a:xfrm>
          <a:prstGeom prst="ellipse">
            <a:avLst/>
          </a:prstGeom>
          <a:noFill/>
          <a:ln w="666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78F862E2-EEFE-4F40-B130-81F0780EF01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90721" y="5391759"/>
            <a:ext cx="2609499" cy="450123"/>
          </a:xfrm>
          <a:prstGeom prst="rect">
            <a:avLst/>
          </a:prstGeom>
        </p:spPr>
      </p:pic>
      <p:pic>
        <p:nvPicPr>
          <p:cNvPr id="39" name="Picture 38">
            <a:extLst>
              <a:ext uri="{FF2B5EF4-FFF2-40B4-BE49-F238E27FC236}">
                <a16:creationId xmlns:a16="http://schemas.microsoft.com/office/drawing/2014/main" id="{AE7F49A6-7A36-44AE-AACB-53B6DD4B84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40982" y="2993580"/>
            <a:ext cx="1661128" cy="575939"/>
          </a:xfrm>
          <a:prstGeom prst="rect">
            <a:avLst/>
          </a:prstGeom>
        </p:spPr>
      </p:pic>
      <p:pic>
        <p:nvPicPr>
          <p:cNvPr id="40" name="Picture 39">
            <a:extLst>
              <a:ext uri="{FF2B5EF4-FFF2-40B4-BE49-F238E27FC236}">
                <a16:creationId xmlns:a16="http://schemas.microsoft.com/office/drawing/2014/main" id="{73676AF3-8A1F-4D85-9428-CA86B62099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19136" y="3006800"/>
            <a:ext cx="1553339" cy="562719"/>
          </a:xfrm>
          <a:prstGeom prst="rect">
            <a:avLst/>
          </a:prstGeom>
        </p:spPr>
      </p:pic>
      <p:pic>
        <p:nvPicPr>
          <p:cNvPr id="41" name="Picture 40">
            <a:extLst>
              <a:ext uri="{FF2B5EF4-FFF2-40B4-BE49-F238E27FC236}">
                <a16:creationId xmlns:a16="http://schemas.microsoft.com/office/drawing/2014/main" id="{A8884AA7-9B99-4399-83AC-B46B60B4727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12785" y="1240911"/>
            <a:ext cx="2792031" cy="796766"/>
          </a:xfrm>
          <a:prstGeom prst="rect">
            <a:avLst/>
          </a:prstGeom>
        </p:spPr>
      </p:pic>
      <p:cxnSp>
        <p:nvCxnSpPr>
          <p:cNvPr id="42" name="Straight Connector 41">
            <a:extLst>
              <a:ext uri="{FF2B5EF4-FFF2-40B4-BE49-F238E27FC236}">
                <a16:creationId xmlns:a16="http://schemas.microsoft.com/office/drawing/2014/main" id="{DFBF255F-C052-4A04-8C5C-5FFD6EA8393A}"/>
              </a:ext>
            </a:extLst>
          </p:cNvPr>
          <p:cNvCxnSpPr>
            <a:cxnSpLocks/>
          </p:cNvCxnSpPr>
          <p:nvPr/>
        </p:nvCxnSpPr>
        <p:spPr>
          <a:xfrm flipH="1">
            <a:off x="3119862" y="1024824"/>
            <a:ext cx="6687805"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4C00BC-E640-4D71-A7A4-CC7664867F1E}"/>
              </a:ext>
            </a:extLst>
          </p:cNvPr>
          <p:cNvCxnSpPr>
            <a:cxnSpLocks/>
          </p:cNvCxnSpPr>
          <p:nvPr/>
        </p:nvCxnSpPr>
        <p:spPr>
          <a:xfrm>
            <a:off x="3119862" y="1024824"/>
            <a:ext cx="0" cy="3714903"/>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9CBDB8D-CAB5-42AA-B476-90057209331E}"/>
              </a:ext>
            </a:extLst>
          </p:cNvPr>
          <p:cNvCxnSpPr/>
          <p:nvPr/>
        </p:nvCxnSpPr>
        <p:spPr>
          <a:xfrm>
            <a:off x="3119862" y="4739727"/>
            <a:ext cx="781577" cy="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6CAB33-8B1F-41B3-AB98-6B394479D846}"/>
              </a:ext>
            </a:extLst>
          </p:cNvPr>
          <p:cNvCxnSpPr>
            <a:cxnSpLocks/>
          </p:cNvCxnSpPr>
          <p:nvPr/>
        </p:nvCxnSpPr>
        <p:spPr>
          <a:xfrm flipH="1">
            <a:off x="10260642" y="1232089"/>
            <a:ext cx="1" cy="1131387"/>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54372D7-274C-485A-A2BE-5DE28DB4874E}"/>
              </a:ext>
            </a:extLst>
          </p:cNvPr>
          <p:cNvCxnSpPr>
            <a:cxnSpLocks/>
          </p:cNvCxnSpPr>
          <p:nvPr/>
        </p:nvCxnSpPr>
        <p:spPr>
          <a:xfrm flipH="1">
            <a:off x="6733626" y="2382984"/>
            <a:ext cx="3527015" cy="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EB1132-3077-481A-A932-CCEA335A6025}"/>
              </a:ext>
            </a:extLst>
          </p:cNvPr>
          <p:cNvCxnSpPr>
            <a:cxnSpLocks/>
          </p:cNvCxnSpPr>
          <p:nvPr/>
        </p:nvCxnSpPr>
        <p:spPr>
          <a:xfrm flipH="1">
            <a:off x="10466355" y="1221515"/>
            <a:ext cx="1" cy="3500655"/>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001CB6A-AE7E-40EE-8FFA-2B91201F075B}"/>
              </a:ext>
            </a:extLst>
          </p:cNvPr>
          <p:cNvCxnSpPr>
            <a:cxnSpLocks/>
          </p:cNvCxnSpPr>
          <p:nvPr/>
        </p:nvCxnSpPr>
        <p:spPr>
          <a:xfrm flipH="1">
            <a:off x="8167414" y="4722170"/>
            <a:ext cx="2298940" cy="17559"/>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572CEE9-64B2-4230-9EC3-3B3B741A86F8}"/>
              </a:ext>
            </a:extLst>
          </p:cNvPr>
          <p:cNvSpPr txBox="1"/>
          <p:nvPr/>
        </p:nvSpPr>
        <p:spPr>
          <a:xfrm>
            <a:off x="4155863" y="2644879"/>
            <a:ext cx="418704" cy="338554"/>
          </a:xfrm>
          <a:prstGeom prst="rect">
            <a:avLst/>
          </a:prstGeom>
          <a:noFill/>
        </p:spPr>
        <p:txBody>
          <a:bodyPr wrap="none" rtlCol="0">
            <a:spAutoFit/>
          </a:bodyPr>
          <a:lstStyle/>
          <a:p>
            <a:r>
              <a:rPr lang="en-US" sz="1600" b="1" dirty="0"/>
              <a:t>CA</a:t>
            </a:r>
          </a:p>
        </p:txBody>
      </p:sp>
      <p:sp>
        <p:nvSpPr>
          <p:cNvPr id="50" name="TextBox 49">
            <a:extLst>
              <a:ext uri="{FF2B5EF4-FFF2-40B4-BE49-F238E27FC236}">
                <a16:creationId xmlns:a16="http://schemas.microsoft.com/office/drawing/2014/main" id="{8B401FBE-0BB7-44CA-BE06-8E3021C2F459}"/>
              </a:ext>
            </a:extLst>
          </p:cNvPr>
          <p:cNvSpPr txBox="1"/>
          <p:nvPr/>
        </p:nvSpPr>
        <p:spPr>
          <a:xfrm>
            <a:off x="7447949" y="2681234"/>
            <a:ext cx="418704" cy="338554"/>
          </a:xfrm>
          <a:prstGeom prst="rect">
            <a:avLst/>
          </a:prstGeom>
          <a:noFill/>
        </p:spPr>
        <p:txBody>
          <a:bodyPr wrap="none" rtlCol="0">
            <a:spAutoFit/>
          </a:bodyPr>
          <a:lstStyle/>
          <a:p>
            <a:r>
              <a:rPr lang="en-US" sz="1600" b="1" dirty="0"/>
              <a:t>AP</a:t>
            </a:r>
          </a:p>
        </p:txBody>
      </p:sp>
      <p:sp>
        <p:nvSpPr>
          <p:cNvPr id="51" name="TextBox 50">
            <a:extLst>
              <a:ext uri="{FF2B5EF4-FFF2-40B4-BE49-F238E27FC236}">
                <a16:creationId xmlns:a16="http://schemas.microsoft.com/office/drawing/2014/main" id="{907E5A16-D132-4EFE-A317-75D0E64CD285}"/>
              </a:ext>
            </a:extLst>
          </p:cNvPr>
          <p:cNvSpPr txBox="1"/>
          <p:nvPr/>
        </p:nvSpPr>
        <p:spPr>
          <a:xfrm>
            <a:off x="5775564" y="4920724"/>
            <a:ext cx="402674" cy="338554"/>
          </a:xfrm>
          <a:prstGeom prst="rect">
            <a:avLst/>
          </a:prstGeom>
          <a:noFill/>
        </p:spPr>
        <p:txBody>
          <a:bodyPr wrap="none" rtlCol="0">
            <a:spAutoFit/>
          </a:bodyPr>
          <a:lstStyle/>
          <a:p>
            <a:r>
              <a:rPr lang="en-US" sz="1600" b="1" dirty="0"/>
              <a:t>CP</a:t>
            </a:r>
          </a:p>
        </p:txBody>
      </p:sp>
    </p:spTree>
    <p:extLst>
      <p:ext uri="{BB962C8B-B14F-4D97-AF65-F5344CB8AC3E}">
        <p14:creationId xmlns:p14="http://schemas.microsoft.com/office/powerpoint/2010/main" val="301669383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2" presetClass="entr" presetSubtype="2"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right)">
                                      <p:cBhvr>
                                        <p:cTn id="21" dur="250"/>
                                        <p:tgtEl>
                                          <p:spTgt spid="21"/>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right)">
                                      <p:cBhvr>
                                        <p:cTn id="31" dur="250"/>
                                        <p:tgtEl>
                                          <p:spTgt spid="42"/>
                                        </p:tgtEl>
                                      </p:cBhvr>
                                    </p:animEffect>
                                  </p:childTnLst>
                                </p:cTn>
                              </p:par>
                            </p:childTnLst>
                          </p:cTn>
                        </p:par>
                        <p:par>
                          <p:cTn id="32" fill="hold">
                            <p:stCondLst>
                              <p:cond delay="1750"/>
                            </p:stCondLst>
                            <p:childTnLst>
                              <p:par>
                                <p:cTn id="33" presetID="22" presetClass="entr" presetSubtype="1"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up)">
                                      <p:cBhvr>
                                        <p:cTn id="35" dur="250"/>
                                        <p:tgtEl>
                                          <p:spTgt spid="43"/>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250"/>
                                        <p:tgtEl>
                                          <p:spTgt spid="44"/>
                                        </p:tgtEl>
                                      </p:cBhvr>
                                    </p:animEffect>
                                  </p:childTnLst>
                                </p:cTn>
                              </p:par>
                            </p:childTnLst>
                          </p:cTn>
                        </p:par>
                        <p:par>
                          <p:cTn id="40" fill="hold">
                            <p:stCondLst>
                              <p:cond delay="2250"/>
                            </p:stCondLst>
                            <p:childTnLst>
                              <p:par>
                                <p:cTn id="41" presetID="21" presetClass="entr" presetSubtype="1"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heel(1)">
                                      <p:cBhvr>
                                        <p:cTn id="43" dur="1000"/>
                                        <p:tgtEl>
                                          <p:spTgt spid="37"/>
                                        </p:tgtEl>
                                      </p:cBhvr>
                                    </p:animEffect>
                                  </p:childTnLst>
                                </p:cTn>
                              </p:par>
                            </p:childTnLst>
                          </p:cTn>
                        </p:par>
                        <p:par>
                          <p:cTn id="44" fill="hold">
                            <p:stCondLst>
                              <p:cond delay="3250"/>
                            </p:stCondLst>
                            <p:childTnLst>
                              <p:par>
                                <p:cTn id="45" presetID="22" presetClass="entr" presetSubtype="1"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up)">
                                      <p:cBhvr>
                                        <p:cTn id="47" dur="250"/>
                                        <p:tgtEl>
                                          <p:spTgt spid="45"/>
                                        </p:tgtEl>
                                      </p:cBhvr>
                                    </p:animEffect>
                                  </p:childTnLst>
                                </p:cTn>
                              </p:par>
                            </p:childTnLst>
                          </p:cTn>
                        </p:par>
                        <p:par>
                          <p:cTn id="48" fill="hold">
                            <p:stCondLst>
                              <p:cond delay="3500"/>
                            </p:stCondLst>
                            <p:childTnLst>
                              <p:par>
                                <p:cTn id="49" presetID="22" presetClass="entr" presetSubtype="2"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right)">
                                      <p:cBhvr>
                                        <p:cTn id="51" dur="250"/>
                                        <p:tgtEl>
                                          <p:spTgt spid="46"/>
                                        </p:tgtEl>
                                      </p:cBhvr>
                                    </p:animEffect>
                                  </p:childTnLst>
                                </p:cTn>
                              </p:par>
                            </p:childTnLst>
                          </p:cTn>
                        </p:par>
                        <p:par>
                          <p:cTn id="52" fill="hold">
                            <p:stCondLst>
                              <p:cond delay="3750"/>
                            </p:stCondLst>
                            <p:childTnLst>
                              <p:par>
                                <p:cTn id="53" presetID="21" presetClass="entr" presetSubtype="1"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heel(1)">
                                      <p:cBhvr>
                                        <p:cTn id="55" dur="1000"/>
                                        <p:tgtEl>
                                          <p:spTgt spid="35"/>
                                        </p:tgtEl>
                                      </p:cBhvr>
                                    </p:animEffect>
                                  </p:childTnLst>
                                </p:cTn>
                              </p:par>
                            </p:childTnLst>
                          </p:cTn>
                        </p:par>
                        <p:par>
                          <p:cTn id="56" fill="hold">
                            <p:stCondLst>
                              <p:cond delay="4750"/>
                            </p:stCondLst>
                            <p:childTnLst>
                              <p:par>
                                <p:cTn id="57" presetID="22" presetClass="entr" presetSubtype="1" fill="hold"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up)">
                                      <p:cBhvr>
                                        <p:cTn id="59" dur="250"/>
                                        <p:tgtEl>
                                          <p:spTgt spid="47"/>
                                        </p:tgtEl>
                                      </p:cBhvr>
                                    </p:animEffect>
                                  </p:childTnLst>
                                </p:cTn>
                              </p:par>
                            </p:childTnLst>
                          </p:cTn>
                        </p:par>
                        <p:par>
                          <p:cTn id="60" fill="hold">
                            <p:stCondLst>
                              <p:cond delay="5000"/>
                            </p:stCondLst>
                            <p:childTnLst>
                              <p:par>
                                <p:cTn id="61" presetID="22" presetClass="entr" presetSubtype="2" fill="hold"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right)">
                                      <p:cBhvr>
                                        <p:cTn id="63" dur="250"/>
                                        <p:tgtEl>
                                          <p:spTgt spid="48"/>
                                        </p:tgtEl>
                                      </p:cBhvr>
                                    </p:animEffect>
                                  </p:childTnLst>
                                </p:cTn>
                              </p:par>
                            </p:childTnLst>
                          </p:cTn>
                        </p:par>
                        <p:par>
                          <p:cTn id="64" fill="hold">
                            <p:stCondLst>
                              <p:cond delay="5250"/>
                            </p:stCondLst>
                            <p:childTnLst>
                              <p:par>
                                <p:cTn id="65" presetID="21" presetClass="entr" presetSubtype="1"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heel(1)">
                                      <p:cBhvr>
                                        <p:cTn id="67" dur="1000"/>
                                        <p:tgtEl>
                                          <p:spTgt spid="36"/>
                                        </p:tgtEl>
                                      </p:cBhvr>
                                    </p:animEffect>
                                  </p:childTnLst>
                                </p:cTn>
                              </p:par>
                            </p:childTnLst>
                          </p:cTn>
                        </p:par>
                        <p:par>
                          <p:cTn id="68" fill="hold">
                            <p:stCondLst>
                              <p:cond delay="6250"/>
                            </p:stCondLst>
                            <p:childTnLst>
                              <p:par>
                                <p:cTn id="69" presetID="42" presetClass="entr" presetSubtype="0"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anim calcmode="lin" valueType="num">
                                      <p:cBhvr>
                                        <p:cTn id="72" dur="500" fill="hold"/>
                                        <p:tgtEl>
                                          <p:spTgt spid="41"/>
                                        </p:tgtEl>
                                        <p:attrNameLst>
                                          <p:attrName>ppt_x</p:attrName>
                                        </p:attrNameLst>
                                      </p:cBhvr>
                                      <p:tavLst>
                                        <p:tav tm="0">
                                          <p:val>
                                            <p:strVal val="#ppt_x"/>
                                          </p:val>
                                        </p:tav>
                                        <p:tav tm="100000">
                                          <p:val>
                                            <p:strVal val="#ppt_x"/>
                                          </p:val>
                                        </p:tav>
                                      </p:tavLst>
                                    </p:anim>
                                    <p:anim calcmode="lin" valueType="num">
                                      <p:cBhvr>
                                        <p:cTn id="73" dur="500" fill="hold"/>
                                        <p:tgtEl>
                                          <p:spTgt spid="41"/>
                                        </p:tgtEl>
                                        <p:attrNameLst>
                                          <p:attrName>ppt_y</p:attrName>
                                        </p:attrNameLst>
                                      </p:cBhvr>
                                      <p:tavLst>
                                        <p:tav tm="0">
                                          <p:val>
                                            <p:strVal val="#ppt_y+.1"/>
                                          </p:val>
                                        </p:tav>
                                        <p:tav tm="100000">
                                          <p:val>
                                            <p:strVal val="#ppt_y"/>
                                          </p:val>
                                        </p:tav>
                                      </p:tavLst>
                                    </p:anim>
                                  </p:childTnLst>
                                </p:cTn>
                              </p:par>
                            </p:childTnLst>
                          </p:cTn>
                        </p:par>
                        <p:par>
                          <p:cTn id="74" fill="hold">
                            <p:stCondLst>
                              <p:cond delay="6750"/>
                            </p:stCondLst>
                            <p:childTnLst>
                              <p:par>
                                <p:cTn id="75" presetID="42" presetClass="entr" presetSubtype="0" fill="hold" grpId="0" nodeType="after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250"/>
                                        <p:tgtEl>
                                          <p:spTgt spid="49"/>
                                        </p:tgtEl>
                                      </p:cBhvr>
                                    </p:animEffect>
                                    <p:anim calcmode="lin" valueType="num">
                                      <p:cBhvr>
                                        <p:cTn id="78" dur="250" fill="hold"/>
                                        <p:tgtEl>
                                          <p:spTgt spid="49"/>
                                        </p:tgtEl>
                                        <p:attrNameLst>
                                          <p:attrName>ppt_x</p:attrName>
                                        </p:attrNameLst>
                                      </p:cBhvr>
                                      <p:tavLst>
                                        <p:tav tm="0">
                                          <p:val>
                                            <p:strVal val="#ppt_x"/>
                                          </p:val>
                                        </p:tav>
                                        <p:tav tm="100000">
                                          <p:val>
                                            <p:strVal val="#ppt_x"/>
                                          </p:val>
                                        </p:tav>
                                      </p:tavLst>
                                    </p:anim>
                                    <p:anim calcmode="lin" valueType="num">
                                      <p:cBhvr>
                                        <p:cTn id="79" dur="250" fill="hold"/>
                                        <p:tgtEl>
                                          <p:spTgt spid="49"/>
                                        </p:tgtEl>
                                        <p:attrNameLst>
                                          <p:attrName>ppt_y</p:attrName>
                                        </p:attrNameLst>
                                      </p:cBhvr>
                                      <p:tavLst>
                                        <p:tav tm="0">
                                          <p:val>
                                            <p:strVal val="#ppt_y+.1"/>
                                          </p:val>
                                        </p:tav>
                                        <p:tav tm="100000">
                                          <p:val>
                                            <p:strVal val="#ppt_y"/>
                                          </p:val>
                                        </p:tav>
                                      </p:tavLst>
                                    </p:anim>
                                  </p:childTnLst>
                                </p:cTn>
                              </p:par>
                            </p:childTnLst>
                          </p:cTn>
                        </p:par>
                        <p:par>
                          <p:cTn id="80" fill="hold">
                            <p:stCondLst>
                              <p:cond delay="7000"/>
                            </p:stCondLst>
                            <p:childTnLst>
                              <p:par>
                                <p:cTn id="81" presetID="42" presetClass="entr" presetSubtype="0" fill="hold"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anim calcmode="lin" valueType="num">
                                      <p:cBhvr>
                                        <p:cTn id="84" dur="500" fill="hold"/>
                                        <p:tgtEl>
                                          <p:spTgt spid="40"/>
                                        </p:tgtEl>
                                        <p:attrNameLst>
                                          <p:attrName>ppt_x</p:attrName>
                                        </p:attrNameLst>
                                      </p:cBhvr>
                                      <p:tavLst>
                                        <p:tav tm="0">
                                          <p:val>
                                            <p:strVal val="#ppt_x"/>
                                          </p:val>
                                        </p:tav>
                                        <p:tav tm="100000">
                                          <p:val>
                                            <p:strVal val="#ppt_x"/>
                                          </p:val>
                                        </p:tav>
                                      </p:tavLst>
                                    </p:anim>
                                    <p:anim calcmode="lin" valueType="num">
                                      <p:cBhvr>
                                        <p:cTn id="85" dur="500" fill="hold"/>
                                        <p:tgtEl>
                                          <p:spTgt spid="40"/>
                                        </p:tgtEl>
                                        <p:attrNameLst>
                                          <p:attrName>ppt_y</p:attrName>
                                        </p:attrNameLst>
                                      </p:cBhvr>
                                      <p:tavLst>
                                        <p:tav tm="0">
                                          <p:val>
                                            <p:strVal val="#ppt_y+.1"/>
                                          </p:val>
                                        </p:tav>
                                        <p:tav tm="100000">
                                          <p:val>
                                            <p:strVal val="#ppt_y"/>
                                          </p:val>
                                        </p:tav>
                                      </p:tavLst>
                                    </p:anim>
                                  </p:childTnLst>
                                </p:cTn>
                              </p:par>
                            </p:childTnLst>
                          </p:cTn>
                        </p:par>
                        <p:par>
                          <p:cTn id="86" fill="hold">
                            <p:stCondLst>
                              <p:cond delay="7500"/>
                            </p:stCondLst>
                            <p:childTnLst>
                              <p:par>
                                <p:cTn id="87" presetID="42" presetClass="entr" presetSubtype="0" fill="hold" grpId="0" nodeType="after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fade">
                                      <p:cBhvr>
                                        <p:cTn id="89" dur="250"/>
                                        <p:tgtEl>
                                          <p:spTgt spid="50"/>
                                        </p:tgtEl>
                                      </p:cBhvr>
                                    </p:animEffect>
                                    <p:anim calcmode="lin" valueType="num">
                                      <p:cBhvr>
                                        <p:cTn id="90" dur="250" fill="hold"/>
                                        <p:tgtEl>
                                          <p:spTgt spid="50"/>
                                        </p:tgtEl>
                                        <p:attrNameLst>
                                          <p:attrName>ppt_x</p:attrName>
                                        </p:attrNameLst>
                                      </p:cBhvr>
                                      <p:tavLst>
                                        <p:tav tm="0">
                                          <p:val>
                                            <p:strVal val="#ppt_x"/>
                                          </p:val>
                                        </p:tav>
                                        <p:tav tm="100000">
                                          <p:val>
                                            <p:strVal val="#ppt_x"/>
                                          </p:val>
                                        </p:tav>
                                      </p:tavLst>
                                    </p:anim>
                                    <p:anim calcmode="lin" valueType="num">
                                      <p:cBhvr>
                                        <p:cTn id="91" dur="250" fill="hold"/>
                                        <p:tgtEl>
                                          <p:spTgt spid="50"/>
                                        </p:tgtEl>
                                        <p:attrNameLst>
                                          <p:attrName>ppt_y</p:attrName>
                                        </p:attrNameLst>
                                      </p:cBhvr>
                                      <p:tavLst>
                                        <p:tav tm="0">
                                          <p:val>
                                            <p:strVal val="#ppt_y+.1"/>
                                          </p:val>
                                        </p:tav>
                                        <p:tav tm="100000">
                                          <p:val>
                                            <p:strVal val="#ppt_y"/>
                                          </p:val>
                                        </p:tav>
                                      </p:tavLst>
                                    </p:anim>
                                  </p:childTnLst>
                                </p:cTn>
                              </p:par>
                            </p:childTnLst>
                          </p:cTn>
                        </p:par>
                        <p:par>
                          <p:cTn id="92" fill="hold">
                            <p:stCondLst>
                              <p:cond delay="7750"/>
                            </p:stCondLst>
                            <p:childTnLst>
                              <p:par>
                                <p:cTn id="93" presetID="42"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750"/>
                                        <p:tgtEl>
                                          <p:spTgt spid="39"/>
                                        </p:tgtEl>
                                      </p:cBhvr>
                                    </p:animEffect>
                                    <p:anim calcmode="lin" valueType="num">
                                      <p:cBhvr>
                                        <p:cTn id="96" dur="750" fill="hold"/>
                                        <p:tgtEl>
                                          <p:spTgt spid="39"/>
                                        </p:tgtEl>
                                        <p:attrNameLst>
                                          <p:attrName>ppt_x</p:attrName>
                                        </p:attrNameLst>
                                      </p:cBhvr>
                                      <p:tavLst>
                                        <p:tav tm="0">
                                          <p:val>
                                            <p:strVal val="#ppt_x"/>
                                          </p:val>
                                        </p:tav>
                                        <p:tav tm="100000">
                                          <p:val>
                                            <p:strVal val="#ppt_x"/>
                                          </p:val>
                                        </p:tav>
                                      </p:tavLst>
                                    </p:anim>
                                    <p:anim calcmode="lin" valueType="num">
                                      <p:cBhvr>
                                        <p:cTn id="97" dur="750" fill="hold"/>
                                        <p:tgtEl>
                                          <p:spTgt spid="39"/>
                                        </p:tgtEl>
                                        <p:attrNameLst>
                                          <p:attrName>ppt_y</p:attrName>
                                        </p:attrNameLst>
                                      </p:cBhvr>
                                      <p:tavLst>
                                        <p:tav tm="0">
                                          <p:val>
                                            <p:strVal val="#ppt_y+.1"/>
                                          </p:val>
                                        </p:tav>
                                        <p:tav tm="100000">
                                          <p:val>
                                            <p:strVal val="#ppt_y"/>
                                          </p:val>
                                        </p:tav>
                                      </p:tavLst>
                                    </p:anim>
                                  </p:childTnLst>
                                </p:cTn>
                              </p:par>
                            </p:childTnLst>
                          </p:cTn>
                        </p:par>
                        <p:par>
                          <p:cTn id="98" fill="hold">
                            <p:stCondLst>
                              <p:cond delay="8500"/>
                            </p:stCondLst>
                            <p:childTnLst>
                              <p:par>
                                <p:cTn id="99" presetID="42" presetClass="entr" presetSubtype="0" fill="hold" grpId="0" nodeType="after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fade">
                                      <p:cBhvr>
                                        <p:cTn id="101" dur="250"/>
                                        <p:tgtEl>
                                          <p:spTgt spid="51"/>
                                        </p:tgtEl>
                                      </p:cBhvr>
                                    </p:animEffect>
                                    <p:anim calcmode="lin" valueType="num">
                                      <p:cBhvr>
                                        <p:cTn id="102" dur="250" fill="hold"/>
                                        <p:tgtEl>
                                          <p:spTgt spid="51"/>
                                        </p:tgtEl>
                                        <p:attrNameLst>
                                          <p:attrName>ppt_x</p:attrName>
                                        </p:attrNameLst>
                                      </p:cBhvr>
                                      <p:tavLst>
                                        <p:tav tm="0">
                                          <p:val>
                                            <p:strVal val="#ppt_x"/>
                                          </p:val>
                                        </p:tav>
                                        <p:tav tm="100000">
                                          <p:val>
                                            <p:strVal val="#ppt_x"/>
                                          </p:val>
                                        </p:tav>
                                      </p:tavLst>
                                    </p:anim>
                                    <p:anim calcmode="lin" valueType="num">
                                      <p:cBhvr>
                                        <p:cTn id="103" dur="250" fill="hold"/>
                                        <p:tgtEl>
                                          <p:spTgt spid="51"/>
                                        </p:tgtEl>
                                        <p:attrNameLst>
                                          <p:attrName>ppt_y</p:attrName>
                                        </p:attrNameLst>
                                      </p:cBhvr>
                                      <p:tavLst>
                                        <p:tav tm="0">
                                          <p:val>
                                            <p:strVal val="#ppt_y+.1"/>
                                          </p:val>
                                        </p:tav>
                                        <p:tav tm="100000">
                                          <p:val>
                                            <p:strVal val="#ppt_y"/>
                                          </p:val>
                                        </p:tav>
                                      </p:tavLst>
                                    </p:anim>
                                  </p:childTnLst>
                                </p:cTn>
                              </p:par>
                            </p:childTnLst>
                          </p:cTn>
                        </p:par>
                        <p:par>
                          <p:cTn id="104" fill="hold">
                            <p:stCondLst>
                              <p:cond delay="8750"/>
                            </p:stCondLst>
                            <p:childTnLst>
                              <p:par>
                                <p:cTn id="105" presetID="42" presetClass="entr" presetSubtype="0" fill="hold" nodeType="after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anim calcmode="lin" valueType="num">
                                      <p:cBhvr>
                                        <p:cTn id="108" dur="500" fill="hold"/>
                                        <p:tgtEl>
                                          <p:spTgt spid="38"/>
                                        </p:tgtEl>
                                        <p:attrNameLst>
                                          <p:attrName>ppt_x</p:attrName>
                                        </p:attrNameLst>
                                      </p:cBhvr>
                                      <p:tavLst>
                                        <p:tav tm="0">
                                          <p:val>
                                            <p:strVal val="#ppt_x"/>
                                          </p:val>
                                        </p:tav>
                                        <p:tav tm="100000">
                                          <p:val>
                                            <p:strVal val="#ppt_x"/>
                                          </p:val>
                                        </p:tav>
                                      </p:tavLst>
                                    </p:anim>
                                    <p:anim calcmode="lin" valueType="num">
                                      <p:cBhvr>
                                        <p:cTn id="10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P spid="35" grpId="0" animBg="1"/>
      <p:bldP spid="36" grpId="0" animBg="1"/>
      <p:bldP spid="37" grpId="0" animBg="1"/>
      <p:bldP spid="49" grpId="0"/>
      <p:bldP spid="50"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Delete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EB80FD63-E049-45B8-9F42-BB19F294C806}"/>
              </a:ext>
            </a:extLst>
          </p:cNvPr>
          <p:cNvSpPr/>
          <p:nvPr/>
        </p:nvSpPr>
        <p:spPr>
          <a:xfrm>
            <a:off x="5743977" y="1102513"/>
            <a:ext cx="5891431" cy="923330"/>
          </a:xfrm>
          <a:prstGeom prst="rect">
            <a:avLst/>
          </a:prstGeom>
        </p:spPr>
        <p:txBody>
          <a:bodyPr wrap="square">
            <a:spAutoFit/>
          </a:bodyPr>
          <a:lstStyle/>
          <a:p>
            <a:pPr algn="r" rtl="1"/>
            <a:r>
              <a:rPr lang="fa-IR" b="1" dirty="0">
                <a:cs typeface="B Nazanin" panose="00000400000000000000" pitchFamily="2" charset="-78"/>
              </a:rPr>
              <a:t>دستور </a:t>
            </a:r>
            <a:r>
              <a:rPr lang="en-US" b="1" dirty="0">
                <a:cs typeface="B Nazanin" panose="00000400000000000000" pitchFamily="2" charset="-78"/>
              </a:rPr>
              <a:t>Delete</a:t>
            </a:r>
            <a:r>
              <a:rPr lang="fa-IR" b="1" dirty="0">
                <a:cs typeface="B Nazanin" panose="00000400000000000000" pitchFamily="2" charset="-78"/>
              </a:rPr>
              <a:t> به دو صورت بکار می رود :</a:t>
            </a:r>
          </a:p>
          <a:p>
            <a:pPr algn="r" rtl="1"/>
            <a:endParaRPr lang="fa-IR" b="1" dirty="0">
              <a:cs typeface="B Nazanin" panose="00000400000000000000" pitchFamily="2" charset="-78"/>
            </a:endParaRPr>
          </a:p>
          <a:p>
            <a:pPr algn="r" rtl="1"/>
            <a:r>
              <a:rPr lang="fa-IR" b="1" dirty="0">
                <a:cs typeface="B Nazanin" panose="00000400000000000000" pitchFamily="2" charset="-78"/>
              </a:rPr>
              <a:t>1 – حذف یک گره</a:t>
            </a:r>
          </a:p>
        </p:txBody>
      </p:sp>
      <p:sp>
        <p:nvSpPr>
          <p:cNvPr id="11" name="Rectangle 10">
            <a:extLst>
              <a:ext uri="{FF2B5EF4-FFF2-40B4-BE49-F238E27FC236}">
                <a16:creationId xmlns:a16="http://schemas.microsoft.com/office/drawing/2014/main" id="{31228038-9406-4A86-8FA1-3E126ACA7F77}"/>
              </a:ext>
            </a:extLst>
          </p:cNvPr>
          <p:cNvSpPr/>
          <p:nvPr/>
        </p:nvSpPr>
        <p:spPr>
          <a:xfrm>
            <a:off x="596347" y="2101029"/>
            <a:ext cx="3244133" cy="369332"/>
          </a:xfrm>
          <a:prstGeom prst="rect">
            <a:avLst/>
          </a:prstGeom>
        </p:spPr>
        <p:txBody>
          <a:bodyPr wrap="square">
            <a:spAutoFit/>
          </a:bodyPr>
          <a:lstStyle/>
          <a:p>
            <a:pPr algn="l"/>
            <a:r>
              <a:rPr lang="en-US" b="1" dirty="0">
                <a:cs typeface="B Nazanin" panose="00000400000000000000" pitchFamily="2" charset="-78"/>
              </a:rPr>
              <a:t>Delete  &lt;node-name-list&gt;</a:t>
            </a:r>
            <a:endParaRPr lang="fa-IR" b="1" dirty="0">
              <a:cs typeface="B Nazanin" panose="00000400000000000000" pitchFamily="2" charset="-78"/>
            </a:endParaRPr>
          </a:p>
        </p:txBody>
      </p:sp>
      <p:sp>
        <p:nvSpPr>
          <p:cNvPr id="12" name="Rectangle 11">
            <a:extLst>
              <a:ext uri="{FF2B5EF4-FFF2-40B4-BE49-F238E27FC236}">
                <a16:creationId xmlns:a16="http://schemas.microsoft.com/office/drawing/2014/main" id="{1731DF81-7077-456D-B9B4-A927986C0F8D}"/>
              </a:ext>
            </a:extLst>
          </p:cNvPr>
          <p:cNvSpPr/>
          <p:nvPr/>
        </p:nvSpPr>
        <p:spPr>
          <a:xfrm>
            <a:off x="5743977" y="2701655"/>
            <a:ext cx="5891431" cy="369332"/>
          </a:xfrm>
          <a:prstGeom prst="rect">
            <a:avLst/>
          </a:prstGeom>
        </p:spPr>
        <p:txBody>
          <a:bodyPr wrap="square">
            <a:spAutoFit/>
          </a:bodyPr>
          <a:lstStyle/>
          <a:p>
            <a:pPr algn="r" rtl="1"/>
            <a:r>
              <a:rPr lang="fa-IR" b="1" dirty="0">
                <a:cs typeface="B Nazanin" panose="00000400000000000000" pitchFamily="2" charset="-78"/>
              </a:rPr>
              <a:t>2 – حذف یک گره و گره های مرتبط با آن و ارتباطات بین آنها</a:t>
            </a:r>
          </a:p>
        </p:txBody>
      </p:sp>
      <p:sp>
        <p:nvSpPr>
          <p:cNvPr id="14" name="Rectangle 13">
            <a:extLst>
              <a:ext uri="{FF2B5EF4-FFF2-40B4-BE49-F238E27FC236}">
                <a16:creationId xmlns:a16="http://schemas.microsoft.com/office/drawing/2014/main" id="{D2B22EC1-AE48-47F7-BF67-0443AE2A9B60}"/>
              </a:ext>
            </a:extLst>
          </p:cNvPr>
          <p:cNvSpPr/>
          <p:nvPr/>
        </p:nvSpPr>
        <p:spPr>
          <a:xfrm>
            <a:off x="596347" y="3401035"/>
            <a:ext cx="7450373" cy="369332"/>
          </a:xfrm>
          <a:prstGeom prst="rect">
            <a:avLst/>
          </a:prstGeom>
        </p:spPr>
        <p:txBody>
          <a:bodyPr wrap="square">
            <a:spAutoFit/>
          </a:bodyPr>
          <a:lstStyle/>
          <a:p>
            <a:pPr algn="l"/>
            <a:r>
              <a:rPr lang="en-US" b="1" dirty="0">
                <a:cs typeface="B Nazanin" panose="00000400000000000000" pitchFamily="2" charset="-78"/>
              </a:rPr>
              <a:t>Delete  &lt;node1-name&gt;  ,  &lt;node2-name&gt;  , &lt;relationship-name&gt;</a:t>
            </a:r>
            <a:endParaRPr lang="fa-IR" b="1" dirty="0">
              <a:cs typeface="B Nazanin" panose="00000400000000000000" pitchFamily="2" charset="-78"/>
            </a:endParaRPr>
          </a:p>
        </p:txBody>
      </p:sp>
    </p:spTree>
    <p:extLst>
      <p:ext uri="{BB962C8B-B14F-4D97-AF65-F5344CB8AC3E}">
        <p14:creationId xmlns:p14="http://schemas.microsoft.com/office/powerpoint/2010/main" val="239573219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P spid="12"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Delete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43FC8728-3477-4564-853A-CAF703350219}"/>
              </a:ext>
            </a:extLst>
          </p:cNvPr>
          <p:cNvSpPr/>
          <p:nvPr/>
        </p:nvSpPr>
        <p:spPr>
          <a:xfrm>
            <a:off x="3194148" y="1802922"/>
            <a:ext cx="5803703" cy="684803"/>
          </a:xfrm>
          <a:prstGeom prst="rect">
            <a:avLst/>
          </a:prstGeom>
          <a:ln w="38100">
            <a:noFill/>
          </a:ln>
          <a:effectLst>
            <a:outerShdw blurRad="1524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l">
              <a:lnSpc>
                <a:spcPct val="150000"/>
              </a:lnSpc>
            </a:pPr>
            <a:r>
              <a:rPr lang="en-US" sz="2800" b="1" dirty="0">
                <a:solidFill>
                  <a:schemeClr val="bg1">
                    <a:lumMod val="50000"/>
                  </a:schemeClr>
                </a:solidFill>
                <a:cs typeface="B Nazanin" panose="00000400000000000000" pitchFamily="2" charset="-78"/>
              </a:rPr>
              <a:t>$</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MATCH</a:t>
            </a:r>
            <a:r>
              <a:rPr lang="en-US" sz="2800" b="1" dirty="0">
                <a:cs typeface="B Nazanin" panose="00000400000000000000" pitchFamily="2" charset="-78"/>
              </a:rPr>
              <a:t>  </a:t>
            </a:r>
            <a:r>
              <a:rPr lang="en-US" sz="2800" b="1" dirty="0">
                <a:solidFill>
                  <a:schemeClr val="bg1">
                    <a:lumMod val="50000"/>
                  </a:schemeClr>
                </a:solidFill>
                <a:cs typeface="B Nazanin" panose="00000400000000000000" pitchFamily="2" charset="-78"/>
              </a:rPr>
              <a:t>(</a:t>
            </a:r>
            <a:r>
              <a:rPr lang="en-US" sz="2800" b="1" dirty="0">
                <a:solidFill>
                  <a:srgbClr val="C00000"/>
                </a:solidFill>
                <a:cs typeface="B Nazanin" panose="00000400000000000000" pitchFamily="2" charset="-78"/>
              </a:rPr>
              <a:t> </a:t>
            </a:r>
            <a:r>
              <a:rPr lang="en-US" sz="2800" b="1" dirty="0">
                <a:solidFill>
                  <a:schemeClr val="accent2">
                    <a:lumMod val="50000"/>
                  </a:schemeClr>
                </a:solidFill>
                <a:cs typeface="B Nazanin" panose="00000400000000000000" pitchFamily="2" charset="-78"/>
              </a:rPr>
              <a:t>c:  Contact </a:t>
            </a:r>
            <a:r>
              <a:rPr lang="en-US" sz="2800" b="1" dirty="0">
                <a:solidFill>
                  <a:schemeClr val="bg1">
                    <a:lumMod val="50000"/>
                  </a:schemeClr>
                </a:solidFill>
                <a:cs typeface="B Nazanin" panose="00000400000000000000" pitchFamily="2" charset="-78"/>
              </a:rPr>
              <a:t>)</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DELETE</a:t>
            </a:r>
            <a:r>
              <a:rPr lang="en-US" sz="2800" b="1" dirty="0">
                <a:solidFill>
                  <a:schemeClr val="accent6"/>
                </a:solidFill>
                <a:cs typeface="B Nazanin" panose="00000400000000000000" pitchFamily="2" charset="-78"/>
              </a:rPr>
              <a:t>  c</a:t>
            </a:r>
            <a:endParaRPr lang="fa-IR" sz="2800" b="1" dirty="0">
              <a:solidFill>
                <a:schemeClr val="accent6"/>
              </a:solidFill>
              <a:cs typeface="B Nazanin" panose="00000400000000000000" pitchFamily="2" charset="-78"/>
            </a:endParaRPr>
          </a:p>
        </p:txBody>
      </p:sp>
      <p:sp>
        <p:nvSpPr>
          <p:cNvPr id="11" name="Rectangle 10">
            <a:extLst>
              <a:ext uri="{FF2B5EF4-FFF2-40B4-BE49-F238E27FC236}">
                <a16:creationId xmlns:a16="http://schemas.microsoft.com/office/drawing/2014/main" id="{CC78642E-9EB7-4791-9CB2-650B0EEC855F}"/>
              </a:ext>
            </a:extLst>
          </p:cNvPr>
          <p:cNvSpPr/>
          <p:nvPr/>
        </p:nvSpPr>
        <p:spPr>
          <a:xfrm>
            <a:off x="1786941" y="3805462"/>
            <a:ext cx="8618115" cy="1331134"/>
          </a:xfrm>
          <a:prstGeom prst="rect">
            <a:avLst/>
          </a:prstGeom>
          <a:ln w="38100">
            <a:noFill/>
          </a:ln>
          <a:effectLst>
            <a:outerShdw blurRad="177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l">
              <a:lnSpc>
                <a:spcPct val="150000"/>
              </a:lnSpc>
            </a:pPr>
            <a:r>
              <a:rPr lang="en-US" sz="2800" b="1" dirty="0">
                <a:solidFill>
                  <a:schemeClr val="bg1">
                    <a:lumMod val="50000"/>
                  </a:schemeClr>
                </a:solidFill>
                <a:cs typeface="B Nazanin" panose="00000400000000000000" pitchFamily="2" charset="-78"/>
              </a:rPr>
              <a:t>$</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MATCH</a:t>
            </a:r>
            <a:r>
              <a:rPr lang="en-US" sz="2800" b="1" dirty="0">
                <a:cs typeface="B Nazanin" panose="00000400000000000000" pitchFamily="2" charset="-78"/>
              </a:rPr>
              <a:t>  </a:t>
            </a:r>
            <a:r>
              <a:rPr lang="en-US" sz="2800" b="1" dirty="0">
                <a:solidFill>
                  <a:schemeClr val="bg1">
                    <a:lumMod val="50000"/>
                  </a:schemeClr>
                </a:solidFill>
                <a:cs typeface="B Nazanin" panose="00000400000000000000" pitchFamily="2" charset="-78"/>
              </a:rPr>
              <a:t>(</a:t>
            </a:r>
            <a:r>
              <a:rPr lang="en-US" sz="2800" b="1" dirty="0">
                <a:solidFill>
                  <a:srgbClr val="C00000"/>
                </a:solidFill>
                <a:cs typeface="B Nazanin" panose="00000400000000000000" pitchFamily="2" charset="-78"/>
              </a:rPr>
              <a:t> </a:t>
            </a:r>
            <a:r>
              <a:rPr lang="en-US" sz="2800" b="1" dirty="0">
                <a:solidFill>
                  <a:schemeClr val="accent2">
                    <a:lumMod val="50000"/>
                  </a:schemeClr>
                </a:solidFill>
                <a:cs typeface="B Nazanin" panose="00000400000000000000" pitchFamily="2" charset="-78"/>
              </a:rPr>
              <a:t>c:  Category</a:t>
            </a:r>
            <a:r>
              <a:rPr lang="en-US" sz="2800" b="1" dirty="0">
                <a:solidFill>
                  <a:schemeClr val="accent6"/>
                </a:solidFill>
                <a:cs typeface="B Nazanin" panose="00000400000000000000" pitchFamily="2" charset="-78"/>
              </a:rPr>
              <a:t> </a:t>
            </a:r>
            <a:r>
              <a:rPr lang="en-US" sz="2800" b="1" dirty="0">
                <a:cs typeface="B Nazanin" panose="00000400000000000000" pitchFamily="2" charset="-78"/>
              </a:rPr>
              <a:t> </a:t>
            </a:r>
            <a:r>
              <a:rPr lang="en-US" sz="2800" b="1" dirty="0">
                <a:solidFill>
                  <a:schemeClr val="bg1">
                    <a:lumMod val="50000"/>
                  </a:schemeClr>
                </a:solidFill>
                <a:cs typeface="B Nazanin" panose="00000400000000000000" pitchFamily="2" charset="-78"/>
              </a:rPr>
              <a:t>)</a:t>
            </a:r>
            <a:r>
              <a:rPr lang="en-US" sz="2800" b="1" dirty="0">
                <a:cs typeface="B Nazanin" panose="00000400000000000000" pitchFamily="2" charset="-78"/>
              </a:rPr>
              <a:t> </a:t>
            </a:r>
            <a:r>
              <a:rPr lang="en-US" sz="2800" b="1" dirty="0">
                <a:solidFill>
                  <a:schemeClr val="bg1">
                    <a:lumMod val="50000"/>
                  </a:schemeClr>
                </a:solidFill>
                <a:cs typeface="B Nazanin" panose="00000400000000000000" pitchFamily="2" charset="-78"/>
              </a:rPr>
              <a:t>– [</a:t>
            </a:r>
            <a:r>
              <a:rPr lang="en-US" sz="2800" b="1" dirty="0">
                <a:cs typeface="B Nazanin" panose="00000400000000000000" pitchFamily="2" charset="-78"/>
              </a:rPr>
              <a:t> </a:t>
            </a:r>
            <a:r>
              <a:rPr lang="en-US" sz="2800" b="1" dirty="0">
                <a:solidFill>
                  <a:schemeClr val="accent6"/>
                </a:solidFill>
                <a:cs typeface="B Nazanin" panose="00000400000000000000" pitchFamily="2" charset="-78"/>
              </a:rPr>
              <a:t>Contain</a:t>
            </a:r>
            <a:r>
              <a:rPr lang="en-US" sz="2800" b="1" dirty="0">
                <a:cs typeface="B Nazanin" panose="00000400000000000000" pitchFamily="2" charset="-78"/>
              </a:rPr>
              <a:t> </a:t>
            </a:r>
            <a:r>
              <a:rPr lang="en-US" sz="2800" b="1" dirty="0">
                <a:solidFill>
                  <a:schemeClr val="bg1">
                    <a:lumMod val="50000"/>
                  </a:schemeClr>
                </a:solidFill>
                <a:cs typeface="B Nazanin" panose="00000400000000000000" pitchFamily="2" charset="-78"/>
              </a:rPr>
              <a:t>] – ( </a:t>
            </a:r>
            <a:r>
              <a:rPr lang="en-US" sz="2800" b="1" dirty="0">
                <a:solidFill>
                  <a:schemeClr val="accent2">
                    <a:lumMod val="50000"/>
                  </a:schemeClr>
                </a:solidFill>
                <a:cs typeface="B Nazanin" panose="00000400000000000000" pitchFamily="2" charset="-78"/>
              </a:rPr>
              <a:t>p:  Contact  </a:t>
            </a:r>
            <a:r>
              <a:rPr lang="en-US" sz="2800" b="1" dirty="0">
                <a:solidFill>
                  <a:schemeClr val="bg1">
                    <a:lumMod val="50000"/>
                  </a:schemeClr>
                </a:solidFill>
                <a:cs typeface="B Nazanin" panose="00000400000000000000" pitchFamily="2" charset="-78"/>
              </a:rPr>
              <a:t>)</a:t>
            </a:r>
          </a:p>
          <a:p>
            <a:pPr algn="l">
              <a:lnSpc>
                <a:spcPct val="150000"/>
              </a:lnSpc>
            </a:pPr>
            <a:r>
              <a:rPr lang="en-US" sz="2800" b="1" dirty="0">
                <a:solidFill>
                  <a:schemeClr val="bg1">
                    <a:lumMod val="50000"/>
                  </a:schemeClr>
                </a:solidFill>
                <a:cs typeface="B Nazanin" panose="00000400000000000000" pitchFamily="2" charset="-78"/>
              </a:rPr>
              <a:t>   </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DELETE</a:t>
            </a:r>
            <a:r>
              <a:rPr lang="en-US" sz="2800" b="1" dirty="0">
                <a:solidFill>
                  <a:schemeClr val="accent6"/>
                </a:solidFill>
                <a:cs typeface="B Nazanin" panose="00000400000000000000" pitchFamily="2" charset="-78"/>
              </a:rPr>
              <a:t>  c, p, Contain</a:t>
            </a:r>
            <a:endParaRPr lang="fa-IR" sz="2800" b="1" dirty="0">
              <a:solidFill>
                <a:schemeClr val="accent6"/>
              </a:solidFill>
              <a:cs typeface="B Nazanin" panose="00000400000000000000" pitchFamily="2" charset="-78"/>
            </a:endParaRPr>
          </a:p>
        </p:txBody>
      </p:sp>
      <p:sp>
        <p:nvSpPr>
          <p:cNvPr id="12" name="Rectangle 11">
            <a:extLst>
              <a:ext uri="{FF2B5EF4-FFF2-40B4-BE49-F238E27FC236}">
                <a16:creationId xmlns:a16="http://schemas.microsoft.com/office/drawing/2014/main" id="{B1575F7B-A8B1-4573-8332-866040E2014A}"/>
              </a:ext>
            </a:extLst>
          </p:cNvPr>
          <p:cNvSpPr/>
          <p:nvPr/>
        </p:nvSpPr>
        <p:spPr>
          <a:xfrm>
            <a:off x="5743977" y="1158785"/>
            <a:ext cx="5891431" cy="369332"/>
          </a:xfrm>
          <a:prstGeom prst="rect">
            <a:avLst/>
          </a:prstGeom>
        </p:spPr>
        <p:txBody>
          <a:bodyPr wrap="square">
            <a:spAutoFit/>
          </a:bodyPr>
          <a:lstStyle/>
          <a:p>
            <a:pPr algn="r" rtl="1"/>
            <a:r>
              <a:rPr lang="fa-IR" b="1" dirty="0">
                <a:cs typeface="B Nazanin" panose="00000400000000000000" pitchFamily="2" charset="-78"/>
              </a:rPr>
              <a:t>مثال 1 : حذف گره </a:t>
            </a:r>
            <a:r>
              <a:rPr lang="en-US" b="1" dirty="0">
                <a:cs typeface="B Nazanin" panose="00000400000000000000" pitchFamily="2" charset="-78"/>
              </a:rPr>
              <a:t>C</a:t>
            </a:r>
            <a:r>
              <a:rPr lang="fa-IR" b="1" dirty="0">
                <a:cs typeface="B Nazanin" panose="00000400000000000000" pitchFamily="2" charset="-78"/>
              </a:rPr>
              <a:t> با برچسب </a:t>
            </a:r>
            <a:r>
              <a:rPr lang="en-US" b="1" dirty="0">
                <a:cs typeface="B Nazanin" panose="00000400000000000000" pitchFamily="2" charset="-78"/>
              </a:rPr>
              <a:t>Contact</a:t>
            </a:r>
            <a:endParaRPr lang="fa-IR" b="1" dirty="0">
              <a:cs typeface="B Nazanin" panose="00000400000000000000" pitchFamily="2" charset="-78"/>
            </a:endParaRPr>
          </a:p>
        </p:txBody>
      </p:sp>
      <p:sp>
        <p:nvSpPr>
          <p:cNvPr id="14" name="Rectangle 13">
            <a:extLst>
              <a:ext uri="{FF2B5EF4-FFF2-40B4-BE49-F238E27FC236}">
                <a16:creationId xmlns:a16="http://schemas.microsoft.com/office/drawing/2014/main" id="{DC324B6B-783D-435F-9032-6E0A6FF29DEC}"/>
              </a:ext>
            </a:extLst>
          </p:cNvPr>
          <p:cNvSpPr/>
          <p:nvPr/>
        </p:nvSpPr>
        <p:spPr>
          <a:xfrm>
            <a:off x="5743977" y="3012285"/>
            <a:ext cx="5891431" cy="369332"/>
          </a:xfrm>
          <a:prstGeom prst="rect">
            <a:avLst/>
          </a:prstGeom>
        </p:spPr>
        <p:txBody>
          <a:bodyPr wrap="square">
            <a:spAutoFit/>
          </a:bodyPr>
          <a:lstStyle/>
          <a:p>
            <a:pPr algn="r" rtl="1"/>
            <a:r>
              <a:rPr lang="fa-IR" b="1" dirty="0">
                <a:cs typeface="B Nazanin" panose="00000400000000000000" pitchFamily="2" charset="-78"/>
              </a:rPr>
              <a:t>مثال 2 : حذف گره های </a:t>
            </a:r>
            <a:r>
              <a:rPr lang="en-US" b="1" dirty="0">
                <a:cs typeface="B Nazanin" panose="00000400000000000000" pitchFamily="2" charset="-78"/>
              </a:rPr>
              <a:t>C</a:t>
            </a:r>
            <a:r>
              <a:rPr lang="fa-IR" b="1" dirty="0">
                <a:cs typeface="B Nazanin" panose="00000400000000000000" pitchFamily="2" charset="-78"/>
              </a:rPr>
              <a:t> ، </a:t>
            </a:r>
            <a:r>
              <a:rPr lang="en-US" b="1" dirty="0">
                <a:cs typeface="B Nazanin" panose="00000400000000000000" pitchFamily="2" charset="-78"/>
              </a:rPr>
              <a:t>P</a:t>
            </a:r>
            <a:r>
              <a:rPr lang="fa-IR" b="1" dirty="0">
                <a:cs typeface="B Nazanin" panose="00000400000000000000" pitchFamily="2" charset="-78"/>
              </a:rPr>
              <a:t> و ارتباط بین آنها</a:t>
            </a:r>
          </a:p>
        </p:txBody>
      </p:sp>
    </p:spTree>
    <p:extLst>
      <p:ext uri="{BB962C8B-B14F-4D97-AF65-F5344CB8AC3E}">
        <p14:creationId xmlns:p14="http://schemas.microsoft.com/office/powerpoint/2010/main" val="7170387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anim calcmode="lin" valueType="num">
                                      <p:cBhvr>
                                        <p:cTn id="22" dur="500" fill="hold"/>
                                        <p:tgtEl>
                                          <p:spTgt spid="12"/>
                                        </p:tgtEl>
                                        <p:attrNameLst>
                                          <p:attrName>ppt_x</p:attrName>
                                        </p:attrNameLst>
                                      </p:cBhvr>
                                      <p:tavLst>
                                        <p:tav tm="0">
                                          <p:val>
                                            <p:strVal val="#ppt_x"/>
                                          </p:val>
                                        </p:tav>
                                        <p:tav tm="100000">
                                          <p:val>
                                            <p:strVal val="#ppt_x"/>
                                          </p:val>
                                        </p:tav>
                                      </p:tavLst>
                                    </p:anim>
                                    <p:anim calcmode="lin" valueType="num">
                                      <p:cBhvr>
                                        <p:cTn id="23" dur="5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anim calcmode="lin" valueType="num">
                                      <p:cBhvr>
                                        <p:cTn id="40" dur="500" fill="hold"/>
                                        <p:tgtEl>
                                          <p:spTgt spid="11"/>
                                        </p:tgtEl>
                                        <p:attrNameLst>
                                          <p:attrName>ppt_x</p:attrName>
                                        </p:attrNameLst>
                                      </p:cBhvr>
                                      <p:tavLst>
                                        <p:tav tm="0">
                                          <p:val>
                                            <p:strVal val="#ppt_x"/>
                                          </p:val>
                                        </p:tav>
                                        <p:tav tm="100000">
                                          <p:val>
                                            <p:strVal val="#ppt_x"/>
                                          </p:val>
                                        </p:tav>
                                      </p:tavLst>
                                    </p:anim>
                                    <p:anim calcmode="lin" valueType="num">
                                      <p:cBhvr>
                                        <p:cTn id="4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Remove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8A4E1026-AFE9-4987-92B5-0356F13240A8}"/>
              </a:ext>
            </a:extLst>
          </p:cNvPr>
          <p:cNvSpPr/>
          <p:nvPr/>
        </p:nvSpPr>
        <p:spPr>
          <a:xfrm>
            <a:off x="5743977" y="1102513"/>
            <a:ext cx="5891431" cy="923330"/>
          </a:xfrm>
          <a:prstGeom prst="rect">
            <a:avLst/>
          </a:prstGeom>
        </p:spPr>
        <p:txBody>
          <a:bodyPr wrap="square">
            <a:spAutoFit/>
          </a:bodyPr>
          <a:lstStyle/>
          <a:p>
            <a:pPr algn="r" rtl="1"/>
            <a:r>
              <a:rPr lang="fa-IR" b="1" dirty="0">
                <a:cs typeface="B Nazanin" panose="00000400000000000000" pitchFamily="2" charset="-78"/>
              </a:rPr>
              <a:t>دستور </a:t>
            </a:r>
            <a:r>
              <a:rPr lang="en-US" b="1" dirty="0">
                <a:cs typeface="B Nazanin" panose="00000400000000000000" pitchFamily="2" charset="-78"/>
              </a:rPr>
              <a:t>Remove</a:t>
            </a:r>
            <a:r>
              <a:rPr lang="fa-IR" b="1" dirty="0">
                <a:cs typeface="B Nazanin" panose="00000400000000000000" pitchFamily="2" charset="-78"/>
              </a:rPr>
              <a:t> به دو صورت بکار می رود :</a:t>
            </a:r>
          </a:p>
          <a:p>
            <a:pPr algn="r" rtl="1"/>
            <a:endParaRPr lang="fa-IR" b="1" dirty="0">
              <a:cs typeface="B Nazanin" panose="00000400000000000000" pitchFamily="2" charset="-78"/>
            </a:endParaRPr>
          </a:p>
          <a:p>
            <a:pPr algn="r" rtl="1"/>
            <a:r>
              <a:rPr lang="fa-IR" b="1" dirty="0">
                <a:cs typeface="B Nazanin" panose="00000400000000000000" pitchFamily="2" charset="-78"/>
              </a:rPr>
              <a:t>1 – حذف برچسب های یک گره یا یک ارتباط</a:t>
            </a:r>
          </a:p>
        </p:txBody>
      </p:sp>
      <p:sp>
        <p:nvSpPr>
          <p:cNvPr id="11" name="Rectangle 10">
            <a:extLst>
              <a:ext uri="{FF2B5EF4-FFF2-40B4-BE49-F238E27FC236}">
                <a16:creationId xmlns:a16="http://schemas.microsoft.com/office/drawing/2014/main" id="{5BBD0FF8-1AF9-4297-9D5E-5035A4EAAFC4}"/>
              </a:ext>
            </a:extLst>
          </p:cNvPr>
          <p:cNvSpPr/>
          <p:nvPr/>
        </p:nvSpPr>
        <p:spPr>
          <a:xfrm>
            <a:off x="596347" y="2101029"/>
            <a:ext cx="3833985" cy="369332"/>
          </a:xfrm>
          <a:prstGeom prst="rect">
            <a:avLst/>
          </a:prstGeom>
        </p:spPr>
        <p:txBody>
          <a:bodyPr wrap="square">
            <a:spAutoFit/>
          </a:bodyPr>
          <a:lstStyle/>
          <a:p>
            <a:pPr algn="l"/>
            <a:r>
              <a:rPr lang="en-US" b="1" dirty="0">
                <a:cs typeface="B Nazanin" panose="00000400000000000000" pitchFamily="2" charset="-78"/>
              </a:rPr>
              <a:t>Remove  &lt;label-name-list&gt;</a:t>
            </a:r>
            <a:endParaRPr lang="fa-IR" b="1" dirty="0">
              <a:cs typeface="B Nazanin" panose="00000400000000000000" pitchFamily="2" charset="-78"/>
            </a:endParaRPr>
          </a:p>
        </p:txBody>
      </p:sp>
      <p:sp>
        <p:nvSpPr>
          <p:cNvPr id="12" name="Rectangle 11">
            <a:extLst>
              <a:ext uri="{FF2B5EF4-FFF2-40B4-BE49-F238E27FC236}">
                <a16:creationId xmlns:a16="http://schemas.microsoft.com/office/drawing/2014/main" id="{AE293E53-A8E5-44B7-8050-F375130540B4}"/>
              </a:ext>
            </a:extLst>
          </p:cNvPr>
          <p:cNvSpPr/>
          <p:nvPr/>
        </p:nvSpPr>
        <p:spPr>
          <a:xfrm>
            <a:off x="5743977" y="2701655"/>
            <a:ext cx="5891431" cy="369332"/>
          </a:xfrm>
          <a:prstGeom prst="rect">
            <a:avLst/>
          </a:prstGeom>
        </p:spPr>
        <p:txBody>
          <a:bodyPr wrap="square">
            <a:spAutoFit/>
          </a:bodyPr>
          <a:lstStyle/>
          <a:p>
            <a:pPr algn="r" rtl="1"/>
            <a:r>
              <a:rPr lang="fa-IR" b="1" dirty="0">
                <a:cs typeface="B Nazanin" panose="00000400000000000000" pitchFamily="2" charset="-78"/>
              </a:rPr>
              <a:t>2 – حذف خصوصیات یک گره یا یک ارتباط</a:t>
            </a:r>
          </a:p>
        </p:txBody>
      </p:sp>
      <p:sp>
        <p:nvSpPr>
          <p:cNvPr id="14" name="Rectangle 13">
            <a:extLst>
              <a:ext uri="{FF2B5EF4-FFF2-40B4-BE49-F238E27FC236}">
                <a16:creationId xmlns:a16="http://schemas.microsoft.com/office/drawing/2014/main" id="{558F02D2-2435-4B83-98F1-F32CAE6CED24}"/>
              </a:ext>
            </a:extLst>
          </p:cNvPr>
          <p:cNvSpPr/>
          <p:nvPr/>
        </p:nvSpPr>
        <p:spPr>
          <a:xfrm>
            <a:off x="596347" y="3401035"/>
            <a:ext cx="3833985" cy="369332"/>
          </a:xfrm>
          <a:prstGeom prst="rect">
            <a:avLst/>
          </a:prstGeom>
        </p:spPr>
        <p:txBody>
          <a:bodyPr wrap="square">
            <a:spAutoFit/>
          </a:bodyPr>
          <a:lstStyle/>
          <a:p>
            <a:pPr algn="l"/>
            <a:r>
              <a:rPr lang="en-US" b="1" dirty="0">
                <a:cs typeface="B Nazanin" panose="00000400000000000000" pitchFamily="2" charset="-78"/>
              </a:rPr>
              <a:t>Remove  &lt;property-name&gt;</a:t>
            </a:r>
            <a:endParaRPr lang="fa-IR" b="1" dirty="0">
              <a:cs typeface="B Nazanin" panose="00000400000000000000" pitchFamily="2" charset="-78"/>
            </a:endParaRPr>
          </a:p>
        </p:txBody>
      </p:sp>
    </p:spTree>
    <p:extLst>
      <p:ext uri="{BB962C8B-B14F-4D97-AF65-F5344CB8AC3E}">
        <p14:creationId xmlns:p14="http://schemas.microsoft.com/office/powerpoint/2010/main" val="166161417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P spid="12"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Remove</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E193950E-6EEE-4B8A-9E2E-72E4933A277A}"/>
              </a:ext>
            </a:extLst>
          </p:cNvPr>
          <p:cNvSpPr/>
          <p:nvPr/>
        </p:nvSpPr>
        <p:spPr>
          <a:xfrm>
            <a:off x="1600873" y="3762564"/>
            <a:ext cx="8990254" cy="684803"/>
          </a:xfrm>
          <a:prstGeom prst="rect">
            <a:avLst/>
          </a:prstGeom>
          <a:ln w="38100">
            <a:noFill/>
          </a:ln>
          <a:effectLst>
            <a:outerShdw blurRad="1905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l">
              <a:lnSpc>
                <a:spcPct val="150000"/>
              </a:lnSpc>
            </a:pPr>
            <a:r>
              <a:rPr lang="en-US" sz="2800" b="1" dirty="0">
                <a:solidFill>
                  <a:schemeClr val="bg1">
                    <a:lumMod val="50000"/>
                  </a:schemeClr>
                </a:solidFill>
                <a:cs typeface="B Nazanin" panose="00000400000000000000" pitchFamily="2" charset="-78"/>
              </a:rPr>
              <a:t>$</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MATCH</a:t>
            </a:r>
            <a:r>
              <a:rPr lang="en-US" sz="2800" b="1" dirty="0">
                <a:cs typeface="B Nazanin" panose="00000400000000000000" pitchFamily="2" charset="-78"/>
              </a:rPr>
              <a:t>  </a:t>
            </a:r>
            <a:r>
              <a:rPr lang="en-US" sz="2800" b="1" dirty="0">
                <a:solidFill>
                  <a:schemeClr val="bg1">
                    <a:lumMod val="50000"/>
                  </a:schemeClr>
                </a:solidFill>
                <a:cs typeface="B Nazanin" panose="00000400000000000000" pitchFamily="2" charset="-78"/>
              </a:rPr>
              <a:t>(</a:t>
            </a:r>
            <a:r>
              <a:rPr lang="en-US" sz="2800" b="1" dirty="0">
                <a:solidFill>
                  <a:srgbClr val="C00000"/>
                </a:solidFill>
                <a:cs typeface="B Nazanin" panose="00000400000000000000" pitchFamily="2" charset="-78"/>
              </a:rPr>
              <a:t> </a:t>
            </a:r>
            <a:r>
              <a:rPr lang="en-US" sz="2800" b="1" dirty="0">
                <a:solidFill>
                  <a:schemeClr val="accent2">
                    <a:lumMod val="50000"/>
                  </a:schemeClr>
                </a:solidFill>
                <a:cs typeface="B Nazanin" panose="00000400000000000000" pitchFamily="2" charset="-78"/>
              </a:rPr>
              <a:t>c:  Contact  </a:t>
            </a:r>
            <a:r>
              <a:rPr lang="en-US" sz="2800" b="1" dirty="0">
                <a:solidFill>
                  <a:schemeClr val="bg1">
                    <a:lumMod val="50000"/>
                  </a:schemeClr>
                </a:solidFill>
                <a:cs typeface="B Nazanin" panose="00000400000000000000" pitchFamily="2" charset="-78"/>
              </a:rPr>
              <a:t>)</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Remove</a:t>
            </a:r>
            <a:r>
              <a:rPr lang="en-US" sz="2800" b="1" dirty="0">
                <a:solidFill>
                  <a:schemeClr val="accent6"/>
                </a:solidFill>
                <a:cs typeface="B Nazanin" panose="00000400000000000000" pitchFamily="2" charset="-78"/>
              </a:rPr>
              <a:t>     c . mobile      </a:t>
            </a:r>
            <a:r>
              <a:rPr lang="en-US" sz="2800" b="1" dirty="0">
                <a:solidFill>
                  <a:schemeClr val="accent1"/>
                </a:solidFill>
                <a:cs typeface="B Nazanin" panose="00000400000000000000" pitchFamily="2" charset="-78"/>
              </a:rPr>
              <a:t>Return </a:t>
            </a:r>
            <a:r>
              <a:rPr lang="en-US" sz="2800" b="1" dirty="0">
                <a:solidFill>
                  <a:schemeClr val="accent6"/>
                </a:solidFill>
                <a:cs typeface="B Nazanin" panose="00000400000000000000" pitchFamily="2" charset="-78"/>
              </a:rPr>
              <a:t>c</a:t>
            </a:r>
            <a:endParaRPr lang="fa-IR" sz="2800" b="1" dirty="0">
              <a:solidFill>
                <a:schemeClr val="accent6"/>
              </a:solidFill>
              <a:cs typeface="B Nazanin" panose="00000400000000000000" pitchFamily="2" charset="-78"/>
            </a:endParaRPr>
          </a:p>
        </p:txBody>
      </p:sp>
      <p:sp>
        <p:nvSpPr>
          <p:cNvPr id="11" name="Rectangle 10">
            <a:extLst>
              <a:ext uri="{FF2B5EF4-FFF2-40B4-BE49-F238E27FC236}">
                <a16:creationId xmlns:a16="http://schemas.microsoft.com/office/drawing/2014/main" id="{1B10A5E5-490E-470B-8157-63A9E245FA74}"/>
              </a:ext>
            </a:extLst>
          </p:cNvPr>
          <p:cNvSpPr/>
          <p:nvPr/>
        </p:nvSpPr>
        <p:spPr>
          <a:xfrm>
            <a:off x="3254236" y="1724076"/>
            <a:ext cx="5683528" cy="684803"/>
          </a:xfrm>
          <a:prstGeom prst="rect">
            <a:avLst/>
          </a:prstGeom>
          <a:ln w="38100">
            <a:noFill/>
          </a:ln>
          <a:effectLst>
            <a:outerShdw blurRad="1905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l">
              <a:lnSpc>
                <a:spcPct val="150000"/>
              </a:lnSpc>
            </a:pPr>
            <a:r>
              <a:rPr lang="en-US" sz="2800" b="1" dirty="0">
                <a:solidFill>
                  <a:schemeClr val="bg1">
                    <a:lumMod val="50000"/>
                  </a:schemeClr>
                </a:solidFill>
                <a:cs typeface="B Nazanin" panose="00000400000000000000" pitchFamily="2" charset="-78"/>
              </a:rPr>
              <a:t>$</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MATCH</a:t>
            </a:r>
            <a:r>
              <a:rPr lang="en-US" sz="2800" b="1" dirty="0">
                <a:cs typeface="B Nazanin" panose="00000400000000000000" pitchFamily="2" charset="-78"/>
              </a:rPr>
              <a:t>  </a:t>
            </a:r>
            <a:r>
              <a:rPr lang="en-US" sz="2800" b="1" dirty="0">
                <a:solidFill>
                  <a:schemeClr val="bg1">
                    <a:lumMod val="50000"/>
                  </a:schemeClr>
                </a:solidFill>
                <a:cs typeface="B Nazanin" panose="00000400000000000000" pitchFamily="2" charset="-78"/>
              </a:rPr>
              <a:t>(</a:t>
            </a:r>
            <a:r>
              <a:rPr lang="en-US" sz="2800" b="1" dirty="0">
                <a:solidFill>
                  <a:srgbClr val="C00000"/>
                </a:solidFill>
                <a:cs typeface="B Nazanin" panose="00000400000000000000" pitchFamily="2" charset="-78"/>
              </a:rPr>
              <a:t> </a:t>
            </a:r>
            <a:r>
              <a:rPr lang="en-US" sz="2800" b="1" dirty="0">
                <a:solidFill>
                  <a:schemeClr val="accent2">
                    <a:lumMod val="50000"/>
                  </a:schemeClr>
                </a:solidFill>
                <a:cs typeface="B Nazanin" panose="00000400000000000000" pitchFamily="2" charset="-78"/>
              </a:rPr>
              <a:t>c:  Category </a:t>
            </a:r>
            <a:r>
              <a:rPr lang="en-US" sz="2800" b="1" dirty="0">
                <a:solidFill>
                  <a:schemeClr val="bg1">
                    <a:lumMod val="50000"/>
                  </a:schemeClr>
                </a:solidFill>
                <a:cs typeface="B Nazanin" panose="00000400000000000000" pitchFamily="2" charset="-78"/>
              </a:rPr>
              <a:t>) </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Remove</a:t>
            </a:r>
            <a:r>
              <a:rPr lang="en-US" sz="2800" b="1" dirty="0">
                <a:solidFill>
                  <a:schemeClr val="accent6"/>
                </a:solidFill>
                <a:cs typeface="B Nazanin" panose="00000400000000000000" pitchFamily="2" charset="-78"/>
              </a:rPr>
              <a:t>  c</a:t>
            </a:r>
            <a:endParaRPr lang="fa-IR" sz="2800" b="1" dirty="0">
              <a:solidFill>
                <a:schemeClr val="accent6"/>
              </a:solidFill>
              <a:cs typeface="B Nazanin" panose="00000400000000000000" pitchFamily="2" charset="-78"/>
            </a:endParaRPr>
          </a:p>
        </p:txBody>
      </p:sp>
      <p:sp>
        <p:nvSpPr>
          <p:cNvPr id="12" name="Rectangle 11">
            <a:extLst>
              <a:ext uri="{FF2B5EF4-FFF2-40B4-BE49-F238E27FC236}">
                <a16:creationId xmlns:a16="http://schemas.microsoft.com/office/drawing/2014/main" id="{C217DAE3-B7D5-46BA-B987-B704AA56CCE9}"/>
              </a:ext>
            </a:extLst>
          </p:cNvPr>
          <p:cNvSpPr/>
          <p:nvPr/>
        </p:nvSpPr>
        <p:spPr>
          <a:xfrm>
            <a:off x="5743977" y="978028"/>
            <a:ext cx="5891431" cy="369332"/>
          </a:xfrm>
          <a:prstGeom prst="rect">
            <a:avLst/>
          </a:prstGeom>
        </p:spPr>
        <p:txBody>
          <a:bodyPr wrap="square">
            <a:spAutoFit/>
          </a:bodyPr>
          <a:lstStyle/>
          <a:p>
            <a:pPr algn="r" rtl="1"/>
            <a:r>
              <a:rPr lang="fa-IR" b="1" dirty="0">
                <a:cs typeface="B Nazanin" panose="00000400000000000000" pitchFamily="2" charset="-78"/>
              </a:rPr>
              <a:t>مثال 1 : حذف برچسب </a:t>
            </a:r>
            <a:r>
              <a:rPr lang="en-US" b="1" dirty="0">
                <a:cs typeface="B Nazanin" panose="00000400000000000000" pitchFamily="2" charset="-78"/>
              </a:rPr>
              <a:t>Category</a:t>
            </a:r>
            <a:endParaRPr lang="fa-IR" b="1" dirty="0">
              <a:cs typeface="B Nazanin" panose="00000400000000000000" pitchFamily="2" charset="-78"/>
            </a:endParaRPr>
          </a:p>
        </p:txBody>
      </p:sp>
      <p:sp>
        <p:nvSpPr>
          <p:cNvPr id="14" name="Rectangle 13">
            <a:extLst>
              <a:ext uri="{FF2B5EF4-FFF2-40B4-BE49-F238E27FC236}">
                <a16:creationId xmlns:a16="http://schemas.microsoft.com/office/drawing/2014/main" id="{396DAEC7-0782-4B7F-B839-685E86AD564A}"/>
              </a:ext>
            </a:extLst>
          </p:cNvPr>
          <p:cNvSpPr/>
          <p:nvPr/>
        </p:nvSpPr>
        <p:spPr>
          <a:xfrm>
            <a:off x="5743977" y="3012285"/>
            <a:ext cx="5891431" cy="369332"/>
          </a:xfrm>
          <a:prstGeom prst="rect">
            <a:avLst/>
          </a:prstGeom>
        </p:spPr>
        <p:txBody>
          <a:bodyPr wrap="square">
            <a:spAutoFit/>
          </a:bodyPr>
          <a:lstStyle/>
          <a:p>
            <a:pPr algn="r" rtl="1"/>
            <a:r>
              <a:rPr lang="fa-IR" b="1" dirty="0">
                <a:cs typeface="B Nazanin" panose="00000400000000000000" pitchFamily="2" charset="-78"/>
              </a:rPr>
              <a:t>مثال 2 : حذف خاصیت موبایل از </a:t>
            </a:r>
            <a:r>
              <a:rPr lang="en-US" b="1" dirty="0">
                <a:cs typeface="B Nazanin" panose="00000400000000000000" pitchFamily="2" charset="-78"/>
              </a:rPr>
              <a:t>Contact</a:t>
            </a:r>
            <a:r>
              <a:rPr lang="fa-IR" b="1" dirty="0">
                <a:cs typeface="B Nazanin" panose="00000400000000000000" pitchFamily="2" charset="-78"/>
              </a:rPr>
              <a:t> </a:t>
            </a:r>
          </a:p>
        </p:txBody>
      </p:sp>
    </p:spTree>
    <p:extLst>
      <p:ext uri="{BB962C8B-B14F-4D97-AF65-F5344CB8AC3E}">
        <p14:creationId xmlns:p14="http://schemas.microsoft.com/office/powerpoint/2010/main" val="20030794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anim calcmode="lin" valueType="num">
                                      <p:cBhvr>
                                        <p:cTn id="22" dur="500" fill="hold"/>
                                        <p:tgtEl>
                                          <p:spTgt spid="12"/>
                                        </p:tgtEl>
                                        <p:attrNameLst>
                                          <p:attrName>ppt_x</p:attrName>
                                        </p:attrNameLst>
                                      </p:cBhvr>
                                      <p:tavLst>
                                        <p:tav tm="0">
                                          <p:val>
                                            <p:strVal val="#ppt_x"/>
                                          </p:val>
                                        </p:tav>
                                        <p:tav tm="100000">
                                          <p:val>
                                            <p:strVal val="#ppt_x"/>
                                          </p:val>
                                        </p:tav>
                                      </p:tavLst>
                                    </p:anim>
                                    <p:anim calcmode="lin" valueType="num">
                                      <p:cBhvr>
                                        <p:cTn id="23" dur="5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anim calcmode="lin" valueType="num">
                                      <p:cBhvr>
                                        <p:cTn id="40" dur="500" fill="hold"/>
                                        <p:tgtEl>
                                          <p:spTgt spid="10"/>
                                        </p:tgtEl>
                                        <p:attrNameLst>
                                          <p:attrName>ppt_x</p:attrName>
                                        </p:attrNameLst>
                                      </p:cBhvr>
                                      <p:tavLst>
                                        <p:tav tm="0">
                                          <p:val>
                                            <p:strVal val="#ppt_x"/>
                                          </p:val>
                                        </p:tav>
                                        <p:tav tm="100000">
                                          <p:val>
                                            <p:strVal val="#ppt_x"/>
                                          </p:val>
                                        </p:tav>
                                      </p:tavLst>
                                    </p:anim>
                                    <p:anim calcmode="lin" valueType="num">
                                      <p:cBhvr>
                                        <p:cTn id="4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Order By</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93BD2CF3-0A96-4085-8F1D-2EB7F61F8AE3}"/>
              </a:ext>
            </a:extLst>
          </p:cNvPr>
          <p:cNvSpPr/>
          <p:nvPr/>
        </p:nvSpPr>
        <p:spPr>
          <a:xfrm>
            <a:off x="4082603" y="1102513"/>
            <a:ext cx="7552805" cy="369332"/>
          </a:xfrm>
          <a:prstGeom prst="rect">
            <a:avLst/>
          </a:prstGeom>
        </p:spPr>
        <p:txBody>
          <a:bodyPr wrap="square">
            <a:spAutoFit/>
          </a:bodyPr>
          <a:lstStyle/>
          <a:p>
            <a:pPr algn="r" rtl="1"/>
            <a:r>
              <a:rPr lang="fa-IR" b="1" dirty="0">
                <a:cs typeface="B Nazanin" panose="00000400000000000000" pitchFamily="2" charset="-78"/>
              </a:rPr>
              <a:t>از دستور </a:t>
            </a:r>
            <a:r>
              <a:rPr lang="en-US" b="1" dirty="0">
                <a:cs typeface="B Nazanin" panose="00000400000000000000" pitchFamily="2" charset="-78"/>
              </a:rPr>
              <a:t>Order By</a:t>
            </a:r>
            <a:r>
              <a:rPr lang="fa-IR" b="1" dirty="0">
                <a:cs typeface="B Nazanin" panose="00000400000000000000" pitchFamily="2" charset="-78"/>
              </a:rPr>
              <a:t> برای مرتب کردن خروجی حاصل از </a:t>
            </a:r>
            <a:r>
              <a:rPr lang="en-US" b="1" dirty="0">
                <a:cs typeface="B Nazanin" panose="00000400000000000000" pitchFamily="2" charset="-78"/>
              </a:rPr>
              <a:t>Match</a:t>
            </a:r>
            <a:r>
              <a:rPr lang="fa-IR" b="1" dirty="0">
                <a:cs typeface="B Nazanin" panose="00000400000000000000" pitchFamily="2" charset="-78"/>
              </a:rPr>
              <a:t> استفاده می شود :</a:t>
            </a:r>
          </a:p>
        </p:txBody>
      </p:sp>
      <p:sp>
        <p:nvSpPr>
          <p:cNvPr id="11" name="Rectangle 10">
            <a:extLst>
              <a:ext uri="{FF2B5EF4-FFF2-40B4-BE49-F238E27FC236}">
                <a16:creationId xmlns:a16="http://schemas.microsoft.com/office/drawing/2014/main" id="{F682B952-1521-433B-A875-162E72AF15FF}"/>
              </a:ext>
            </a:extLst>
          </p:cNvPr>
          <p:cNvSpPr/>
          <p:nvPr/>
        </p:nvSpPr>
        <p:spPr>
          <a:xfrm>
            <a:off x="898553" y="2101029"/>
            <a:ext cx="7756049" cy="400110"/>
          </a:xfrm>
          <a:prstGeom prst="rect">
            <a:avLst/>
          </a:prstGeom>
        </p:spPr>
        <p:txBody>
          <a:bodyPr wrap="square">
            <a:spAutoFit/>
          </a:bodyPr>
          <a:lstStyle/>
          <a:p>
            <a:pPr algn="l"/>
            <a:r>
              <a:rPr lang="en-US" sz="2000" b="1" dirty="0">
                <a:cs typeface="B Nazanin" panose="00000400000000000000" pitchFamily="2" charset="-78"/>
              </a:rPr>
              <a:t>Order By   &lt;Property-name&gt;   </a:t>
            </a:r>
            <a:r>
              <a:rPr lang="en-US" sz="2000" b="1" dirty="0">
                <a:solidFill>
                  <a:schemeClr val="accent1"/>
                </a:solidFill>
                <a:cs typeface="B Nazanin" panose="00000400000000000000" pitchFamily="2" charset="-78"/>
              </a:rPr>
              <a:t>[DESC]</a:t>
            </a:r>
            <a:endParaRPr lang="fa-IR" sz="2000" b="1" dirty="0">
              <a:solidFill>
                <a:schemeClr val="accent1"/>
              </a:solidFill>
              <a:cs typeface="B Nazanin" panose="00000400000000000000" pitchFamily="2" charset="-78"/>
            </a:endParaRPr>
          </a:p>
        </p:txBody>
      </p:sp>
      <p:cxnSp>
        <p:nvCxnSpPr>
          <p:cNvPr id="12" name="Straight Connector 11">
            <a:extLst>
              <a:ext uri="{FF2B5EF4-FFF2-40B4-BE49-F238E27FC236}">
                <a16:creationId xmlns:a16="http://schemas.microsoft.com/office/drawing/2014/main" id="{922859A2-EEFF-4284-9493-7197EC22A3D8}"/>
              </a:ext>
            </a:extLst>
          </p:cNvPr>
          <p:cNvCxnSpPr/>
          <p:nvPr/>
        </p:nvCxnSpPr>
        <p:spPr>
          <a:xfrm>
            <a:off x="4437970" y="2470620"/>
            <a:ext cx="0" cy="34764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9EB6E72F-14DF-477A-AEAD-E8A25B03CE5E}"/>
              </a:ext>
            </a:extLst>
          </p:cNvPr>
          <p:cNvCxnSpPr/>
          <p:nvPr/>
        </p:nvCxnSpPr>
        <p:spPr>
          <a:xfrm>
            <a:off x="4437970" y="2818262"/>
            <a:ext cx="8552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B44E534-EC91-49D9-BF4A-6C26ABC9CB17}"/>
              </a:ext>
            </a:extLst>
          </p:cNvPr>
          <p:cNvSpPr/>
          <p:nvPr/>
        </p:nvSpPr>
        <p:spPr>
          <a:xfrm>
            <a:off x="5311283" y="2618207"/>
            <a:ext cx="2055431" cy="400110"/>
          </a:xfrm>
          <a:prstGeom prst="rect">
            <a:avLst/>
          </a:prstGeom>
        </p:spPr>
        <p:txBody>
          <a:bodyPr wrap="square">
            <a:spAutoFit/>
          </a:bodyPr>
          <a:lstStyle/>
          <a:p>
            <a:pPr algn="r" rtl="1"/>
            <a:r>
              <a:rPr lang="fa-IR" sz="2000" b="1" dirty="0">
                <a:solidFill>
                  <a:schemeClr val="accent5">
                    <a:lumMod val="75000"/>
                  </a:schemeClr>
                </a:solidFill>
                <a:cs typeface="B Nazanin" panose="00000400000000000000" pitchFamily="2" charset="-78"/>
              </a:rPr>
              <a:t>مرتب سازی نزولی</a:t>
            </a:r>
          </a:p>
        </p:txBody>
      </p:sp>
    </p:spTree>
    <p:extLst>
      <p:ext uri="{BB962C8B-B14F-4D97-AF65-F5344CB8AC3E}">
        <p14:creationId xmlns:p14="http://schemas.microsoft.com/office/powerpoint/2010/main" val="426129354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22" presetClass="entr" presetSubtype="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250"/>
                                        <p:tgtEl>
                                          <p:spTgt spid="12"/>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250"/>
                                        <p:tgtEl>
                                          <p:spTgt spid="14"/>
                                        </p:tgtEl>
                                      </p:cBhvr>
                                    </p:animEffect>
                                  </p:childTnLst>
                                </p:cTn>
                              </p:par>
                            </p:childTnLst>
                          </p:cTn>
                        </p:par>
                        <p:par>
                          <p:cTn id="38" fill="hold">
                            <p:stCondLst>
                              <p:cond delay="2250"/>
                            </p:stCondLst>
                            <p:childTnLst>
                              <p:par>
                                <p:cTn id="39" presetID="22" presetClass="entr" presetSubtype="2" fill="hold" grpId="0" nodeType="after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wipe(right)">
                                      <p:cBhvr>
                                        <p:cTn id="41" dur="25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P spid="1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Order By</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08FDAD76-653F-4699-A9EA-4B86F9196513}"/>
              </a:ext>
            </a:extLst>
          </p:cNvPr>
          <p:cNvSpPr/>
          <p:nvPr/>
        </p:nvSpPr>
        <p:spPr>
          <a:xfrm>
            <a:off x="2748607" y="2027680"/>
            <a:ext cx="6694785" cy="2677656"/>
          </a:xfrm>
          <a:prstGeom prst="rect">
            <a:avLst/>
          </a:prstGeom>
          <a:ln w="38100">
            <a:noFill/>
          </a:ln>
          <a:effectLst>
            <a:outerShdw blurRad="2540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l">
              <a:lnSpc>
                <a:spcPct val="150000"/>
              </a:lnSpc>
            </a:pPr>
            <a:r>
              <a:rPr lang="en-US" sz="2800" b="1" dirty="0">
                <a:solidFill>
                  <a:schemeClr val="bg1">
                    <a:lumMod val="50000"/>
                  </a:schemeClr>
                </a:solidFill>
                <a:cs typeface="B Nazanin" panose="00000400000000000000" pitchFamily="2" charset="-78"/>
              </a:rPr>
              <a:t>$</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MATCH</a:t>
            </a:r>
            <a:r>
              <a:rPr lang="en-US" sz="2800" b="1" dirty="0">
                <a:cs typeface="B Nazanin" panose="00000400000000000000" pitchFamily="2" charset="-78"/>
              </a:rPr>
              <a:t>  </a:t>
            </a:r>
            <a:r>
              <a:rPr lang="en-US" sz="2800" b="1" dirty="0">
                <a:solidFill>
                  <a:schemeClr val="bg1">
                    <a:lumMod val="50000"/>
                  </a:schemeClr>
                </a:solidFill>
                <a:cs typeface="B Nazanin" panose="00000400000000000000" pitchFamily="2" charset="-78"/>
              </a:rPr>
              <a:t>(</a:t>
            </a:r>
            <a:r>
              <a:rPr lang="en-US" sz="2800" b="1" dirty="0">
                <a:solidFill>
                  <a:srgbClr val="C00000"/>
                </a:solidFill>
                <a:cs typeface="B Nazanin" panose="00000400000000000000" pitchFamily="2" charset="-78"/>
              </a:rPr>
              <a:t> </a:t>
            </a:r>
            <a:r>
              <a:rPr lang="en-US" sz="2800" b="1" dirty="0">
                <a:solidFill>
                  <a:schemeClr val="accent2">
                    <a:lumMod val="50000"/>
                  </a:schemeClr>
                </a:solidFill>
                <a:cs typeface="B Nazanin" panose="00000400000000000000" pitchFamily="2" charset="-78"/>
              </a:rPr>
              <a:t>c:  Contact </a:t>
            </a:r>
            <a:r>
              <a:rPr lang="en-US" sz="2800" b="1" dirty="0">
                <a:solidFill>
                  <a:schemeClr val="bg1">
                    <a:lumMod val="50000"/>
                  </a:schemeClr>
                </a:solidFill>
                <a:cs typeface="B Nazanin" panose="00000400000000000000" pitchFamily="2" charset="-78"/>
              </a:rPr>
              <a:t>) </a:t>
            </a:r>
            <a:r>
              <a:rPr lang="en-US" sz="2800" b="1" dirty="0">
                <a:cs typeface="B Nazanin" panose="00000400000000000000" pitchFamily="2" charset="-78"/>
              </a:rPr>
              <a:t> </a:t>
            </a:r>
            <a:endParaRPr lang="en-US" sz="2800" b="1" dirty="0">
              <a:solidFill>
                <a:schemeClr val="accent6"/>
              </a:solidFill>
              <a:cs typeface="B Nazanin" panose="00000400000000000000" pitchFamily="2" charset="-78"/>
            </a:endParaRPr>
          </a:p>
          <a:p>
            <a:pPr algn="l">
              <a:lnSpc>
                <a:spcPct val="150000"/>
              </a:lnSpc>
            </a:pPr>
            <a:r>
              <a:rPr lang="en-US" sz="2800" b="1" dirty="0">
                <a:solidFill>
                  <a:schemeClr val="accent6"/>
                </a:solidFill>
                <a:cs typeface="B Nazanin" panose="00000400000000000000" pitchFamily="2" charset="-78"/>
              </a:rPr>
              <a:t>   </a:t>
            </a:r>
            <a:r>
              <a:rPr lang="en-US" sz="2800" b="1" dirty="0">
                <a:solidFill>
                  <a:schemeClr val="accent1"/>
                </a:solidFill>
                <a:cs typeface="B Nazanin" panose="00000400000000000000" pitchFamily="2" charset="-78"/>
              </a:rPr>
              <a:t>Return </a:t>
            </a:r>
          </a:p>
          <a:p>
            <a:pPr algn="l">
              <a:lnSpc>
                <a:spcPct val="150000"/>
              </a:lnSpc>
            </a:pPr>
            <a:r>
              <a:rPr lang="en-US" sz="2800" b="1" dirty="0">
                <a:solidFill>
                  <a:schemeClr val="accent6"/>
                </a:solidFill>
                <a:cs typeface="B Nazanin" panose="00000400000000000000" pitchFamily="2" charset="-78"/>
              </a:rPr>
              <a:t>   c . First Name </a:t>
            </a:r>
            <a:r>
              <a:rPr lang="en-US" sz="2800" b="1" dirty="0">
                <a:solidFill>
                  <a:srgbClr val="FF0000"/>
                </a:solidFill>
                <a:cs typeface="B Nazanin" panose="00000400000000000000" pitchFamily="2" charset="-78"/>
              </a:rPr>
              <a:t>,</a:t>
            </a:r>
            <a:r>
              <a:rPr lang="en-US" sz="2800" b="1" dirty="0">
                <a:solidFill>
                  <a:schemeClr val="accent6"/>
                </a:solidFill>
                <a:cs typeface="B Nazanin" panose="00000400000000000000" pitchFamily="2" charset="-78"/>
              </a:rPr>
              <a:t> c . Last Name </a:t>
            </a:r>
            <a:r>
              <a:rPr lang="en-US" sz="2800" b="1" dirty="0">
                <a:solidFill>
                  <a:srgbClr val="FF0000"/>
                </a:solidFill>
                <a:cs typeface="B Nazanin" panose="00000400000000000000" pitchFamily="2" charset="-78"/>
              </a:rPr>
              <a:t>,</a:t>
            </a:r>
            <a:r>
              <a:rPr lang="en-US" sz="2800" b="1" dirty="0">
                <a:solidFill>
                  <a:schemeClr val="accent6"/>
                </a:solidFill>
                <a:cs typeface="B Nazanin" panose="00000400000000000000" pitchFamily="2" charset="-78"/>
              </a:rPr>
              <a:t> c . Mobile</a:t>
            </a:r>
          </a:p>
          <a:p>
            <a:pPr algn="l">
              <a:lnSpc>
                <a:spcPct val="150000"/>
              </a:lnSpc>
            </a:pPr>
            <a:r>
              <a:rPr lang="en-US" sz="2800" b="1" dirty="0">
                <a:solidFill>
                  <a:schemeClr val="accent1"/>
                </a:solidFill>
                <a:cs typeface="B Nazanin" panose="00000400000000000000" pitchFamily="2" charset="-78"/>
              </a:rPr>
              <a:t>   Order By   </a:t>
            </a:r>
            <a:r>
              <a:rPr lang="en-US" sz="2800" b="1" dirty="0">
                <a:solidFill>
                  <a:schemeClr val="accent6"/>
                </a:solidFill>
                <a:cs typeface="B Nazanin" panose="00000400000000000000" pitchFamily="2" charset="-78"/>
              </a:rPr>
              <a:t>c . Last Name</a:t>
            </a:r>
            <a:endParaRPr lang="fa-IR" sz="2800" b="1" dirty="0">
              <a:solidFill>
                <a:schemeClr val="accent6"/>
              </a:solidFill>
              <a:cs typeface="B Nazanin" panose="00000400000000000000" pitchFamily="2" charset="-78"/>
            </a:endParaRPr>
          </a:p>
        </p:txBody>
      </p:sp>
      <p:sp>
        <p:nvSpPr>
          <p:cNvPr id="11" name="Rectangle 10">
            <a:extLst>
              <a:ext uri="{FF2B5EF4-FFF2-40B4-BE49-F238E27FC236}">
                <a16:creationId xmlns:a16="http://schemas.microsoft.com/office/drawing/2014/main" id="{EBFB6185-E840-4BEE-ABF8-13BCF372A580}"/>
              </a:ext>
            </a:extLst>
          </p:cNvPr>
          <p:cNvSpPr/>
          <p:nvPr/>
        </p:nvSpPr>
        <p:spPr>
          <a:xfrm>
            <a:off x="1346663" y="829174"/>
            <a:ext cx="10288746" cy="369332"/>
          </a:xfrm>
          <a:prstGeom prst="rect">
            <a:avLst/>
          </a:prstGeom>
        </p:spPr>
        <p:txBody>
          <a:bodyPr wrap="square">
            <a:spAutoFit/>
          </a:bodyPr>
          <a:lstStyle/>
          <a:p>
            <a:pPr algn="r" rtl="1"/>
            <a:r>
              <a:rPr lang="fa-IR" b="1" dirty="0">
                <a:cs typeface="B Nazanin" panose="00000400000000000000" pitchFamily="2" charset="-78"/>
              </a:rPr>
              <a:t>مثال زیر نام ، نام خانوادگی و موبایل افراد را بر حسب نام خانوادگی مرتب کرده نمایش می دهد :</a:t>
            </a:r>
          </a:p>
        </p:txBody>
      </p:sp>
    </p:spTree>
    <p:extLst>
      <p:ext uri="{BB962C8B-B14F-4D97-AF65-F5344CB8AC3E}">
        <p14:creationId xmlns:p14="http://schemas.microsoft.com/office/powerpoint/2010/main" val="349360687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Set</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EA8C16A6-95A2-47C8-98F1-EDFEF3621CAD}"/>
              </a:ext>
            </a:extLst>
          </p:cNvPr>
          <p:cNvSpPr/>
          <p:nvPr/>
        </p:nvSpPr>
        <p:spPr>
          <a:xfrm>
            <a:off x="4082603" y="1102513"/>
            <a:ext cx="7552805" cy="923330"/>
          </a:xfrm>
          <a:prstGeom prst="rect">
            <a:avLst/>
          </a:prstGeom>
        </p:spPr>
        <p:txBody>
          <a:bodyPr wrap="square">
            <a:spAutoFit/>
          </a:bodyPr>
          <a:lstStyle/>
          <a:p>
            <a:pPr algn="r" rtl="1"/>
            <a:r>
              <a:rPr lang="fa-IR" b="1" dirty="0">
                <a:cs typeface="B Nazanin" panose="00000400000000000000" pitchFamily="2" charset="-78"/>
              </a:rPr>
              <a:t>از دستور </a:t>
            </a:r>
            <a:r>
              <a:rPr lang="en-US" b="1" dirty="0">
                <a:cs typeface="B Nazanin" panose="00000400000000000000" pitchFamily="2" charset="-78"/>
              </a:rPr>
              <a:t>Set</a:t>
            </a:r>
            <a:r>
              <a:rPr lang="fa-IR" b="1" dirty="0">
                <a:cs typeface="B Nazanin" panose="00000400000000000000" pitchFamily="2" charset="-78"/>
              </a:rPr>
              <a:t> برای بروز رسانی  و به دو صورت زیر استفاده می شود :</a:t>
            </a:r>
          </a:p>
          <a:p>
            <a:pPr algn="r" rtl="1"/>
            <a:endParaRPr lang="fa-IR" b="1" dirty="0">
              <a:cs typeface="B Nazanin" panose="00000400000000000000" pitchFamily="2" charset="-78"/>
            </a:endParaRPr>
          </a:p>
          <a:p>
            <a:pPr algn="r" rtl="1"/>
            <a:r>
              <a:rPr lang="fa-IR" b="1" dirty="0">
                <a:cs typeface="B Nazanin" panose="00000400000000000000" pitchFamily="2" charset="-78"/>
              </a:rPr>
              <a:t>1 – اضافه کردن خاصیت جدید به یک گره یا ارتباط</a:t>
            </a:r>
          </a:p>
        </p:txBody>
      </p:sp>
      <p:sp>
        <p:nvSpPr>
          <p:cNvPr id="11" name="Rectangle 10">
            <a:extLst>
              <a:ext uri="{FF2B5EF4-FFF2-40B4-BE49-F238E27FC236}">
                <a16:creationId xmlns:a16="http://schemas.microsoft.com/office/drawing/2014/main" id="{8B9F19EA-890F-4D97-A681-6A7CE8A77FA3}"/>
              </a:ext>
            </a:extLst>
          </p:cNvPr>
          <p:cNvSpPr/>
          <p:nvPr/>
        </p:nvSpPr>
        <p:spPr>
          <a:xfrm>
            <a:off x="596348" y="2333619"/>
            <a:ext cx="5418086" cy="369332"/>
          </a:xfrm>
          <a:prstGeom prst="rect">
            <a:avLst/>
          </a:prstGeom>
        </p:spPr>
        <p:txBody>
          <a:bodyPr wrap="square">
            <a:spAutoFit/>
          </a:bodyPr>
          <a:lstStyle/>
          <a:p>
            <a:pPr algn="l"/>
            <a:r>
              <a:rPr lang="en-US" b="1" dirty="0">
                <a:cs typeface="B Nazanin" panose="00000400000000000000" pitchFamily="2" charset="-78"/>
              </a:rPr>
              <a:t>Set   &lt;node-label-name&gt; . &lt;property-name&gt;</a:t>
            </a:r>
            <a:endParaRPr lang="fa-IR" b="1" dirty="0">
              <a:cs typeface="B Nazanin" panose="00000400000000000000" pitchFamily="2" charset="-78"/>
            </a:endParaRPr>
          </a:p>
        </p:txBody>
      </p:sp>
      <p:sp>
        <p:nvSpPr>
          <p:cNvPr id="12" name="Rectangle 11">
            <a:extLst>
              <a:ext uri="{FF2B5EF4-FFF2-40B4-BE49-F238E27FC236}">
                <a16:creationId xmlns:a16="http://schemas.microsoft.com/office/drawing/2014/main" id="{243EAF1A-0615-4103-8BFC-E67C5EBDAD21}"/>
              </a:ext>
            </a:extLst>
          </p:cNvPr>
          <p:cNvSpPr/>
          <p:nvPr/>
        </p:nvSpPr>
        <p:spPr>
          <a:xfrm>
            <a:off x="4082603" y="2968362"/>
            <a:ext cx="7552805" cy="369332"/>
          </a:xfrm>
          <a:prstGeom prst="rect">
            <a:avLst/>
          </a:prstGeom>
        </p:spPr>
        <p:txBody>
          <a:bodyPr wrap="square">
            <a:spAutoFit/>
          </a:bodyPr>
          <a:lstStyle/>
          <a:p>
            <a:pPr algn="r" rtl="1"/>
            <a:r>
              <a:rPr lang="fa-IR" b="1" dirty="0">
                <a:cs typeface="B Nazanin" panose="00000400000000000000" pitchFamily="2" charset="-78"/>
              </a:rPr>
              <a:t>2 – اضافه کردن یا تغییر مقادیر خاصیت ها</a:t>
            </a:r>
          </a:p>
        </p:txBody>
      </p:sp>
      <p:sp>
        <p:nvSpPr>
          <p:cNvPr id="14" name="Rectangle 13">
            <a:extLst>
              <a:ext uri="{FF2B5EF4-FFF2-40B4-BE49-F238E27FC236}">
                <a16:creationId xmlns:a16="http://schemas.microsoft.com/office/drawing/2014/main" id="{E1634EE1-5532-43B5-B28E-8E21BE37DCFA}"/>
              </a:ext>
            </a:extLst>
          </p:cNvPr>
          <p:cNvSpPr/>
          <p:nvPr/>
        </p:nvSpPr>
        <p:spPr>
          <a:xfrm>
            <a:off x="596347" y="3512547"/>
            <a:ext cx="6809005" cy="369332"/>
          </a:xfrm>
          <a:prstGeom prst="rect">
            <a:avLst/>
          </a:prstGeom>
        </p:spPr>
        <p:txBody>
          <a:bodyPr wrap="square">
            <a:spAutoFit/>
          </a:bodyPr>
          <a:lstStyle/>
          <a:p>
            <a:pPr algn="l"/>
            <a:r>
              <a:rPr lang="en-US" b="1" dirty="0">
                <a:cs typeface="B Nazanin" panose="00000400000000000000" pitchFamily="2" charset="-78"/>
              </a:rPr>
              <a:t>Set   &lt;node-label-name&gt; . &lt;property-name&gt; = &lt;value&gt;</a:t>
            </a:r>
            <a:endParaRPr lang="fa-IR" b="1" dirty="0">
              <a:cs typeface="B Nazanin" panose="00000400000000000000" pitchFamily="2" charset="-78"/>
            </a:endParaRPr>
          </a:p>
        </p:txBody>
      </p:sp>
    </p:spTree>
    <p:extLst>
      <p:ext uri="{BB962C8B-B14F-4D97-AF65-F5344CB8AC3E}">
        <p14:creationId xmlns:p14="http://schemas.microsoft.com/office/powerpoint/2010/main" val="413026616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P spid="12"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 دستور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Set</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5231818A-36A4-4619-8A6A-5459835671A7}"/>
              </a:ext>
            </a:extLst>
          </p:cNvPr>
          <p:cNvSpPr/>
          <p:nvPr/>
        </p:nvSpPr>
        <p:spPr>
          <a:xfrm>
            <a:off x="2254193" y="2410444"/>
            <a:ext cx="7683613" cy="1331134"/>
          </a:xfrm>
          <a:prstGeom prst="rect">
            <a:avLst/>
          </a:prstGeom>
          <a:ln w="38100">
            <a:noFill/>
          </a:ln>
          <a:effectLst>
            <a:outerShdw blurRad="2540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l">
              <a:lnSpc>
                <a:spcPct val="150000"/>
              </a:lnSpc>
            </a:pPr>
            <a:r>
              <a:rPr lang="en-US" sz="2800" b="1" dirty="0">
                <a:solidFill>
                  <a:schemeClr val="bg1">
                    <a:lumMod val="50000"/>
                  </a:schemeClr>
                </a:solidFill>
                <a:cs typeface="B Nazanin" panose="00000400000000000000" pitchFamily="2" charset="-78"/>
              </a:rPr>
              <a:t>$</a:t>
            </a:r>
            <a:r>
              <a:rPr lang="en-US" sz="2800" b="1" dirty="0">
                <a:cs typeface="B Nazanin" panose="00000400000000000000" pitchFamily="2" charset="-78"/>
              </a:rPr>
              <a:t> </a:t>
            </a:r>
            <a:r>
              <a:rPr lang="en-US" sz="2800" b="1" dirty="0">
                <a:solidFill>
                  <a:schemeClr val="accent1"/>
                </a:solidFill>
                <a:cs typeface="B Nazanin" panose="00000400000000000000" pitchFamily="2" charset="-78"/>
              </a:rPr>
              <a:t>MATCH</a:t>
            </a:r>
            <a:r>
              <a:rPr lang="en-US" sz="2800" b="1" dirty="0">
                <a:cs typeface="B Nazanin" panose="00000400000000000000" pitchFamily="2" charset="-78"/>
              </a:rPr>
              <a:t>  </a:t>
            </a:r>
            <a:r>
              <a:rPr lang="en-US" sz="2800" b="1" dirty="0">
                <a:solidFill>
                  <a:schemeClr val="bg1">
                    <a:lumMod val="50000"/>
                  </a:schemeClr>
                </a:solidFill>
                <a:cs typeface="B Nazanin" panose="00000400000000000000" pitchFamily="2" charset="-78"/>
              </a:rPr>
              <a:t>(</a:t>
            </a:r>
            <a:r>
              <a:rPr lang="en-US" sz="2800" b="1" dirty="0">
                <a:solidFill>
                  <a:srgbClr val="C00000"/>
                </a:solidFill>
                <a:cs typeface="B Nazanin" panose="00000400000000000000" pitchFamily="2" charset="-78"/>
              </a:rPr>
              <a:t> </a:t>
            </a:r>
            <a:r>
              <a:rPr lang="en-US" sz="2800" b="1" dirty="0">
                <a:solidFill>
                  <a:schemeClr val="accent2">
                    <a:lumMod val="50000"/>
                  </a:schemeClr>
                </a:solidFill>
                <a:cs typeface="B Nazanin" panose="00000400000000000000" pitchFamily="2" charset="-78"/>
              </a:rPr>
              <a:t>c:  Contact </a:t>
            </a:r>
            <a:r>
              <a:rPr lang="en-US" sz="2800" b="1" dirty="0">
                <a:solidFill>
                  <a:schemeClr val="bg2">
                    <a:lumMod val="50000"/>
                  </a:schemeClr>
                </a:solidFill>
                <a:cs typeface="B Nazanin" panose="00000400000000000000" pitchFamily="2" charset="-78"/>
              </a:rPr>
              <a:t>{</a:t>
            </a:r>
            <a:r>
              <a:rPr lang="en-US" sz="2800" b="1" dirty="0">
                <a:solidFill>
                  <a:schemeClr val="accent2">
                    <a:lumMod val="50000"/>
                  </a:schemeClr>
                </a:solidFill>
                <a:cs typeface="B Nazanin" panose="00000400000000000000" pitchFamily="2" charset="-78"/>
              </a:rPr>
              <a:t>  </a:t>
            </a:r>
            <a:r>
              <a:rPr lang="en-US" sz="2800" b="1" dirty="0">
                <a:solidFill>
                  <a:schemeClr val="accent6"/>
                </a:solidFill>
                <a:cs typeface="B Nazanin" panose="00000400000000000000" pitchFamily="2" charset="-78"/>
              </a:rPr>
              <a:t>Last Name :</a:t>
            </a:r>
            <a:r>
              <a:rPr lang="en-US" sz="2800" b="1" dirty="0">
                <a:solidFill>
                  <a:schemeClr val="accent2">
                    <a:lumMod val="50000"/>
                  </a:schemeClr>
                </a:solidFill>
                <a:cs typeface="B Nazanin" panose="00000400000000000000" pitchFamily="2" charset="-78"/>
              </a:rPr>
              <a:t> ’ Ahmadi ’ </a:t>
            </a:r>
            <a:r>
              <a:rPr lang="en-US" sz="2800" b="1" dirty="0">
                <a:solidFill>
                  <a:schemeClr val="bg2">
                    <a:lumMod val="50000"/>
                  </a:schemeClr>
                </a:solidFill>
                <a:cs typeface="B Nazanin" panose="00000400000000000000" pitchFamily="2" charset="-78"/>
              </a:rPr>
              <a:t>} </a:t>
            </a:r>
            <a:r>
              <a:rPr lang="en-US" sz="2800" b="1" dirty="0">
                <a:solidFill>
                  <a:schemeClr val="bg1">
                    <a:lumMod val="50000"/>
                  </a:schemeClr>
                </a:solidFill>
                <a:cs typeface="B Nazanin" panose="00000400000000000000" pitchFamily="2" charset="-78"/>
              </a:rPr>
              <a:t>) </a:t>
            </a:r>
            <a:r>
              <a:rPr lang="en-US" sz="2800" b="1" dirty="0">
                <a:cs typeface="B Nazanin" panose="00000400000000000000" pitchFamily="2" charset="-78"/>
              </a:rPr>
              <a:t> </a:t>
            </a:r>
            <a:endParaRPr lang="en-US" sz="2800" b="1" dirty="0">
              <a:solidFill>
                <a:schemeClr val="accent6"/>
              </a:solidFill>
              <a:cs typeface="B Nazanin" panose="00000400000000000000" pitchFamily="2" charset="-78"/>
            </a:endParaRPr>
          </a:p>
          <a:p>
            <a:pPr algn="l">
              <a:lnSpc>
                <a:spcPct val="150000"/>
              </a:lnSpc>
            </a:pPr>
            <a:r>
              <a:rPr lang="en-US" sz="2800" b="1" dirty="0">
                <a:solidFill>
                  <a:schemeClr val="accent6"/>
                </a:solidFill>
                <a:cs typeface="B Nazanin" panose="00000400000000000000" pitchFamily="2" charset="-78"/>
              </a:rPr>
              <a:t>   </a:t>
            </a:r>
            <a:r>
              <a:rPr lang="en-US" sz="2800" b="1" dirty="0">
                <a:solidFill>
                  <a:schemeClr val="accent1"/>
                </a:solidFill>
                <a:cs typeface="B Nazanin" panose="00000400000000000000" pitchFamily="2" charset="-78"/>
              </a:rPr>
              <a:t>Set</a:t>
            </a:r>
            <a:r>
              <a:rPr lang="en-US" sz="2800" b="1" dirty="0">
                <a:solidFill>
                  <a:schemeClr val="accent6"/>
                </a:solidFill>
                <a:cs typeface="B Nazanin" panose="00000400000000000000" pitchFamily="2" charset="-78"/>
              </a:rPr>
              <a:t>   c . Age = </a:t>
            </a:r>
            <a:r>
              <a:rPr lang="en-US" sz="2800" b="1" dirty="0">
                <a:solidFill>
                  <a:schemeClr val="accent2">
                    <a:lumMod val="50000"/>
                  </a:schemeClr>
                </a:solidFill>
                <a:cs typeface="B Nazanin" panose="00000400000000000000" pitchFamily="2" charset="-78"/>
              </a:rPr>
              <a:t>30</a:t>
            </a:r>
            <a:endParaRPr lang="fa-IR" sz="2800" b="1" dirty="0">
              <a:solidFill>
                <a:schemeClr val="accent2">
                  <a:lumMod val="50000"/>
                </a:schemeClr>
              </a:solidFill>
              <a:cs typeface="B Nazanin" panose="00000400000000000000" pitchFamily="2" charset="-78"/>
            </a:endParaRPr>
          </a:p>
        </p:txBody>
      </p:sp>
      <p:sp>
        <p:nvSpPr>
          <p:cNvPr id="11" name="Rectangle 10">
            <a:extLst>
              <a:ext uri="{FF2B5EF4-FFF2-40B4-BE49-F238E27FC236}">
                <a16:creationId xmlns:a16="http://schemas.microsoft.com/office/drawing/2014/main" id="{E04CCDE9-7A52-445F-96BA-1B4C66FDA8CA}"/>
              </a:ext>
            </a:extLst>
          </p:cNvPr>
          <p:cNvSpPr/>
          <p:nvPr/>
        </p:nvSpPr>
        <p:spPr>
          <a:xfrm>
            <a:off x="1346663" y="1020556"/>
            <a:ext cx="10288746" cy="369332"/>
          </a:xfrm>
          <a:prstGeom prst="rect">
            <a:avLst/>
          </a:prstGeom>
        </p:spPr>
        <p:txBody>
          <a:bodyPr wrap="square">
            <a:spAutoFit/>
          </a:bodyPr>
          <a:lstStyle/>
          <a:p>
            <a:pPr algn="r" rtl="1"/>
            <a:r>
              <a:rPr lang="fa-IR" b="1" dirty="0">
                <a:cs typeface="B Nazanin" panose="00000400000000000000" pitchFamily="2" charset="-78"/>
              </a:rPr>
              <a:t>مثال زیر نام ، برای شخصی با نام خانوادگی احمدی ، خصیت سن را با مقدار 30 اضافه می کند :</a:t>
            </a:r>
          </a:p>
        </p:txBody>
      </p:sp>
    </p:spTree>
    <p:extLst>
      <p:ext uri="{BB962C8B-B14F-4D97-AF65-F5344CB8AC3E}">
        <p14:creationId xmlns:p14="http://schemas.microsoft.com/office/powerpoint/2010/main" val="40301998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26" name="Rectangle 25">
            <a:extLst>
              <a:ext uri="{FF2B5EF4-FFF2-40B4-BE49-F238E27FC236}">
                <a16:creationId xmlns:a16="http://schemas.microsoft.com/office/drawing/2014/main" id="{1967FB1D-774B-4A75-9BB3-8BBA9AF7B749}"/>
              </a:ext>
            </a:extLst>
          </p:cNvPr>
          <p:cNvSpPr/>
          <p:nvPr/>
        </p:nvSpPr>
        <p:spPr>
          <a:xfrm>
            <a:off x="596347" y="1019813"/>
            <a:ext cx="11039062" cy="369332"/>
          </a:xfrm>
          <a:prstGeom prst="rect">
            <a:avLst/>
          </a:prstGeom>
        </p:spPr>
        <p:txBody>
          <a:bodyPr wrap="square">
            <a:spAutoFit/>
          </a:bodyPr>
          <a:lstStyle/>
          <a:p>
            <a:pPr algn="r" rtl="1"/>
            <a:r>
              <a:rPr lang="fa-IR" b="1" dirty="0">
                <a:cs typeface="B Nazanin" panose="00000400000000000000" pitchFamily="2" charset="-78"/>
              </a:rPr>
              <a:t>پایگاه داده دفتر تلفن ( </a:t>
            </a:r>
            <a:r>
              <a:rPr lang="en-US" b="1" dirty="0">
                <a:cs typeface="B Nazanin" panose="00000400000000000000" pitchFamily="2" charset="-78"/>
              </a:rPr>
              <a:t>Phone Book</a:t>
            </a:r>
            <a:r>
              <a:rPr lang="fa-IR" b="1" dirty="0">
                <a:cs typeface="B Nazanin" panose="00000400000000000000" pitchFamily="2" charset="-78"/>
              </a:rPr>
              <a:t> ) را با سه جدول زیر در نظر بگیرید: </a:t>
            </a:r>
          </a:p>
        </p:txBody>
      </p:sp>
      <p:graphicFrame>
        <p:nvGraphicFramePr>
          <p:cNvPr id="27" name="Table 26">
            <a:extLst>
              <a:ext uri="{FF2B5EF4-FFF2-40B4-BE49-F238E27FC236}">
                <a16:creationId xmlns:a16="http://schemas.microsoft.com/office/drawing/2014/main" id="{565F2B48-1564-45D5-9806-3D51CDE614F2}"/>
              </a:ext>
            </a:extLst>
          </p:cNvPr>
          <p:cNvGraphicFramePr>
            <a:graphicFrameLocks noGrp="1"/>
          </p:cNvGraphicFramePr>
          <p:nvPr>
            <p:extLst>
              <p:ext uri="{D42A27DB-BD31-4B8C-83A1-F6EECF244321}">
                <p14:modId xmlns:p14="http://schemas.microsoft.com/office/powerpoint/2010/main" val="1974226240"/>
              </p:ext>
            </p:extLst>
          </p:nvPr>
        </p:nvGraphicFramePr>
        <p:xfrm>
          <a:off x="596346" y="2174042"/>
          <a:ext cx="2146853" cy="1376680"/>
        </p:xfrm>
        <a:graphic>
          <a:graphicData uri="http://schemas.openxmlformats.org/drawingml/2006/table">
            <a:tbl>
              <a:tblPr firstRow="1" bandRow="1">
                <a:tableStyleId>{5C22544A-7EE6-4342-B048-85BDC9FD1C3A}</a:tableStyleId>
              </a:tblPr>
              <a:tblGrid>
                <a:gridCol w="1255167">
                  <a:extLst>
                    <a:ext uri="{9D8B030D-6E8A-4147-A177-3AD203B41FA5}">
                      <a16:colId xmlns:a16="http://schemas.microsoft.com/office/drawing/2014/main" val="20000"/>
                    </a:ext>
                  </a:extLst>
                </a:gridCol>
                <a:gridCol w="891686">
                  <a:extLst>
                    <a:ext uri="{9D8B030D-6E8A-4147-A177-3AD203B41FA5}">
                      <a16:colId xmlns:a16="http://schemas.microsoft.com/office/drawing/2014/main" val="20001"/>
                    </a:ext>
                  </a:extLst>
                </a:gridCol>
              </a:tblGrid>
              <a:tr h="33579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0" dirty="0"/>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Code ( PK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baseline="0" dirty="0">
                          <a:solidFill>
                            <a:schemeClr val="bg1"/>
                          </a:solidFill>
                        </a:rPr>
                        <a:t>Name</a:t>
                      </a:r>
                      <a:endParaRPr lang="en-US"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1"/>
                  </a:ext>
                </a:extLst>
              </a:tr>
              <a:tr h="370840">
                <a:tc>
                  <a:txBody>
                    <a:bodyPr/>
                    <a:lstStyle/>
                    <a:p>
                      <a:pPr algn="ctr"/>
                      <a:r>
                        <a:rPr lang="en-US" dirty="0"/>
                        <a:t>100</a:t>
                      </a:r>
                    </a:p>
                    <a:p>
                      <a:pPr algn="ctr"/>
                      <a:r>
                        <a:rPr lang="en-US" dirty="0"/>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Family</a:t>
                      </a:r>
                    </a:p>
                    <a:p>
                      <a:pPr algn="ctr"/>
                      <a:r>
                        <a:rPr lang="en-US" dirty="0"/>
                        <a:t>Friend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8" name="Table 27">
            <a:extLst>
              <a:ext uri="{FF2B5EF4-FFF2-40B4-BE49-F238E27FC236}">
                <a16:creationId xmlns:a16="http://schemas.microsoft.com/office/drawing/2014/main" id="{ED4E55C7-E350-4984-A21D-744FF23E8525}"/>
              </a:ext>
            </a:extLst>
          </p:cNvPr>
          <p:cNvGraphicFramePr>
            <a:graphicFrameLocks noGrp="1"/>
          </p:cNvGraphicFramePr>
          <p:nvPr>
            <p:extLst>
              <p:ext uri="{D42A27DB-BD31-4B8C-83A1-F6EECF244321}">
                <p14:modId xmlns:p14="http://schemas.microsoft.com/office/powerpoint/2010/main" val="204977799"/>
              </p:ext>
            </p:extLst>
          </p:nvPr>
        </p:nvGraphicFramePr>
        <p:xfrm>
          <a:off x="9569307" y="2193111"/>
          <a:ext cx="2066098" cy="1381760"/>
        </p:xfrm>
        <a:graphic>
          <a:graphicData uri="http://schemas.openxmlformats.org/drawingml/2006/table">
            <a:tbl>
              <a:tblPr firstRow="1" bandRow="1">
                <a:tableStyleId>{5C22544A-7EE6-4342-B048-85BDC9FD1C3A}</a:tableStyleId>
              </a:tblPr>
              <a:tblGrid>
                <a:gridCol w="1229578">
                  <a:extLst>
                    <a:ext uri="{9D8B030D-6E8A-4147-A177-3AD203B41FA5}">
                      <a16:colId xmlns:a16="http://schemas.microsoft.com/office/drawing/2014/main" val="20000"/>
                    </a:ext>
                  </a:extLst>
                </a:gridCol>
                <a:gridCol w="836520">
                  <a:extLst>
                    <a:ext uri="{9D8B030D-6E8A-4147-A177-3AD203B41FA5}">
                      <a16:colId xmlns:a16="http://schemas.microsoft.com/office/drawing/2014/main" val="20001"/>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0" dirty="0"/>
                        <a:t>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10000"/>
                      </a:schemeClr>
                    </a:solidFill>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Code ( PK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1"/>
                          </a:solidFill>
                        </a:rPr>
                        <a:t>Name</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1"/>
                  </a:ext>
                </a:extLst>
              </a:tr>
              <a:tr h="370840">
                <a:tc>
                  <a:txBody>
                    <a:bodyPr/>
                    <a:lstStyle/>
                    <a:p>
                      <a:pPr algn="ctr"/>
                      <a:r>
                        <a:rPr lang="en-US" dirty="0"/>
                        <a:t>1</a:t>
                      </a:r>
                    </a:p>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Tehran</a:t>
                      </a:r>
                    </a:p>
                    <a:p>
                      <a:pPr algn="ctr"/>
                      <a:r>
                        <a:rPr lang="en-US" dirty="0"/>
                        <a:t>Karaj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9" name="Table 28">
            <a:extLst>
              <a:ext uri="{FF2B5EF4-FFF2-40B4-BE49-F238E27FC236}">
                <a16:creationId xmlns:a16="http://schemas.microsoft.com/office/drawing/2014/main" id="{E70ECA95-6D95-402E-8FF0-356E8DB703DD}"/>
              </a:ext>
            </a:extLst>
          </p:cNvPr>
          <p:cNvGraphicFramePr>
            <a:graphicFrameLocks noGrp="1"/>
          </p:cNvGraphicFramePr>
          <p:nvPr>
            <p:extLst>
              <p:ext uri="{D42A27DB-BD31-4B8C-83A1-F6EECF244321}">
                <p14:modId xmlns:p14="http://schemas.microsoft.com/office/powerpoint/2010/main" val="1822934447"/>
              </p:ext>
            </p:extLst>
          </p:nvPr>
        </p:nvGraphicFramePr>
        <p:xfrm>
          <a:off x="2898576" y="2174874"/>
          <a:ext cx="5497117" cy="1925320"/>
        </p:xfrm>
        <a:graphic>
          <a:graphicData uri="http://schemas.openxmlformats.org/drawingml/2006/table">
            <a:tbl>
              <a:tblPr firstRow="1" bandRow="1">
                <a:tableStyleId>{5C22544A-7EE6-4342-B048-85BDC9FD1C3A}</a:tableStyleId>
              </a:tblPr>
              <a:tblGrid>
                <a:gridCol w="939184">
                  <a:extLst>
                    <a:ext uri="{9D8B030D-6E8A-4147-A177-3AD203B41FA5}">
                      <a16:colId xmlns:a16="http://schemas.microsoft.com/office/drawing/2014/main" val="20000"/>
                    </a:ext>
                  </a:extLst>
                </a:gridCol>
                <a:gridCol w="998806">
                  <a:extLst>
                    <a:ext uri="{9D8B030D-6E8A-4147-A177-3AD203B41FA5}">
                      <a16:colId xmlns:a16="http://schemas.microsoft.com/office/drawing/2014/main" val="20001"/>
                    </a:ext>
                  </a:extLst>
                </a:gridCol>
                <a:gridCol w="1547447">
                  <a:extLst>
                    <a:ext uri="{9D8B030D-6E8A-4147-A177-3AD203B41FA5}">
                      <a16:colId xmlns:a16="http://schemas.microsoft.com/office/drawing/2014/main" val="20002"/>
                    </a:ext>
                  </a:extLst>
                </a:gridCol>
                <a:gridCol w="1125415">
                  <a:extLst>
                    <a:ext uri="{9D8B030D-6E8A-4147-A177-3AD203B41FA5}">
                      <a16:colId xmlns:a16="http://schemas.microsoft.com/office/drawing/2014/main" val="20003"/>
                    </a:ext>
                  </a:extLst>
                </a:gridCol>
                <a:gridCol w="886265">
                  <a:extLst>
                    <a:ext uri="{9D8B030D-6E8A-4147-A177-3AD203B41FA5}">
                      <a16:colId xmlns:a16="http://schemas.microsoft.com/office/drawing/2014/main" val="20004"/>
                    </a:ext>
                  </a:extLst>
                </a:gridCol>
              </a:tblGrid>
              <a:tr h="370840">
                <a:tc gridSpan="5">
                  <a:txBody>
                    <a:bodyPr/>
                    <a:lstStyle/>
                    <a:p>
                      <a:pPr algn="ctr"/>
                      <a:r>
                        <a:rPr lang="en-US" dirty="0"/>
                        <a:t>Contact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chemeClr val="bg1"/>
                          </a:solidFill>
                        </a:rPr>
                        <a:t>First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en-US" dirty="0">
                          <a:solidFill>
                            <a:schemeClr val="bg1"/>
                          </a:solidFill>
                        </a:rPr>
                        <a:t>Last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en-US" dirty="0">
                          <a:solidFill>
                            <a:schemeClr val="bg1"/>
                          </a:solidFill>
                        </a:rPr>
                        <a:t>Mobile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en-US" dirty="0">
                          <a:solidFill>
                            <a:schemeClr val="bg1"/>
                          </a:solidFill>
                        </a:rPr>
                        <a:t>Category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en-US" dirty="0">
                          <a:solidFill>
                            <a:schemeClr val="bg1"/>
                          </a:solidFill>
                        </a:rPr>
                        <a:t>City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001"/>
                  </a:ext>
                </a:extLst>
              </a:tr>
              <a:tr h="370840">
                <a:tc>
                  <a:txBody>
                    <a:bodyPr/>
                    <a:lstStyle/>
                    <a:p>
                      <a:pPr algn="ctr"/>
                      <a:r>
                        <a:rPr lang="en-US" dirty="0">
                          <a:solidFill>
                            <a:schemeClr val="tx1"/>
                          </a:solidFill>
                        </a:rPr>
                        <a:t>Ali</a:t>
                      </a:r>
                    </a:p>
                    <a:p>
                      <a:pPr algn="ctr"/>
                      <a:r>
                        <a:rPr lang="en-US" dirty="0">
                          <a:solidFill>
                            <a:schemeClr val="tx1"/>
                          </a:solidFill>
                        </a:rPr>
                        <a:t>Reza</a:t>
                      </a:r>
                    </a:p>
                    <a:p>
                      <a:pPr algn="ctr"/>
                      <a:r>
                        <a:rPr lang="en-US" dirty="0">
                          <a:solidFill>
                            <a:schemeClr val="tx1"/>
                          </a:solidFill>
                        </a:rPr>
                        <a:t>Zahra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Ahmadi</a:t>
                      </a:r>
                    </a:p>
                    <a:p>
                      <a:pPr algn="ctr"/>
                      <a:r>
                        <a:rPr lang="en-US" dirty="0">
                          <a:solidFill>
                            <a:schemeClr val="tx1"/>
                          </a:solidFill>
                        </a:rPr>
                        <a:t>Bagheri</a:t>
                      </a:r>
                    </a:p>
                    <a:p>
                      <a:pPr algn="ctr"/>
                      <a:r>
                        <a:rPr lang="en-US" dirty="0">
                          <a:solidFill>
                            <a:schemeClr val="tx1"/>
                          </a:solidFill>
                        </a:rPr>
                        <a:t>Moradi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dirty="0">
                          <a:solidFill>
                            <a:schemeClr val="dk1"/>
                          </a:solidFill>
                          <a:effectLst/>
                          <a:latin typeface="+mn-lt"/>
                          <a:ea typeface="+mn-ea"/>
                          <a:cs typeface="+mn-cs"/>
                        </a:rPr>
                        <a:t>09123239939</a:t>
                      </a:r>
                    </a:p>
                    <a:p>
                      <a:pPr algn="ctr"/>
                      <a:r>
                        <a:rPr lang="en-US" sz="1800" b="0" i="0" kern="1200" dirty="0">
                          <a:solidFill>
                            <a:schemeClr val="dk1"/>
                          </a:solidFill>
                          <a:effectLst/>
                          <a:latin typeface="+mn-lt"/>
                          <a:ea typeface="+mn-ea"/>
                          <a:cs typeface="+mn-cs"/>
                        </a:rPr>
                        <a:t>09190023119</a:t>
                      </a:r>
                    </a:p>
                    <a:p>
                      <a:pPr algn="ctr"/>
                      <a:r>
                        <a:rPr lang="en-US" sz="1800" b="0" i="0" kern="1200" dirty="0">
                          <a:solidFill>
                            <a:schemeClr val="dk1"/>
                          </a:solidFill>
                          <a:effectLst/>
                          <a:latin typeface="+mn-lt"/>
                          <a:ea typeface="+mn-ea"/>
                          <a:cs typeface="+mn-cs"/>
                        </a:rPr>
                        <a:t>09371323219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100</a:t>
                      </a:r>
                    </a:p>
                    <a:p>
                      <a:pPr algn="ctr"/>
                      <a:r>
                        <a:rPr lang="en-US" dirty="0">
                          <a:solidFill>
                            <a:schemeClr val="tx1"/>
                          </a:solidFill>
                        </a:rPr>
                        <a:t>100</a:t>
                      </a:r>
                    </a:p>
                    <a:p>
                      <a:pPr algn="ctr"/>
                      <a:r>
                        <a:rPr lang="en-US"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1</a:t>
                      </a:r>
                    </a:p>
                    <a:p>
                      <a:pPr algn="ctr"/>
                      <a:r>
                        <a:rPr lang="en-US" dirty="0">
                          <a:solidFill>
                            <a:schemeClr val="tx1"/>
                          </a:solidFill>
                        </a:rPr>
                        <a:t>2</a:t>
                      </a:r>
                    </a:p>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30" name="Straight Connector 29">
            <a:extLst>
              <a:ext uri="{FF2B5EF4-FFF2-40B4-BE49-F238E27FC236}">
                <a16:creationId xmlns:a16="http://schemas.microsoft.com/office/drawing/2014/main" id="{587AC742-1BFC-46AC-A605-A983A2FE2FC0}"/>
              </a:ext>
            </a:extLst>
          </p:cNvPr>
          <p:cNvCxnSpPr/>
          <p:nvPr/>
        </p:nvCxnSpPr>
        <p:spPr>
          <a:xfrm flipV="1">
            <a:off x="1148982" y="1962634"/>
            <a:ext cx="0" cy="63304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50D028-5E7D-40D9-B1F2-C131AB84077E}"/>
              </a:ext>
            </a:extLst>
          </p:cNvPr>
          <p:cNvSpPr/>
          <p:nvPr/>
        </p:nvSpPr>
        <p:spPr>
          <a:xfrm>
            <a:off x="596346" y="2595680"/>
            <a:ext cx="1221821" cy="26728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AB9ED36-E1C5-479B-99B1-4E2261FA3DC4}"/>
              </a:ext>
            </a:extLst>
          </p:cNvPr>
          <p:cNvCxnSpPr>
            <a:cxnSpLocks/>
          </p:cNvCxnSpPr>
          <p:nvPr/>
        </p:nvCxnSpPr>
        <p:spPr>
          <a:xfrm>
            <a:off x="1148982" y="1962634"/>
            <a:ext cx="577461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0A4FC2-205C-449F-9853-040F052A6AB0}"/>
              </a:ext>
            </a:extLst>
          </p:cNvPr>
          <p:cNvCxnSpPr/>
          <p:nvPr/>
        </p:nvCxnSpPr>
        <p:spPr>
          <a:xfrm>
            <a:off x="6923596" y="1962634"/>
            <a:ext cx="0" cy="633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26B9893-F6E3-4677-BDE4-F5BB02A4BC5C}"/>
              </a:ext>
            </a:extLst>
          </p:cNvPr>
          <p:cNvSpPr/>
          <p:nvPr/>
        </p:nvSpPr>
        <p:spPr>
          <a:xfrm>
            <a:off x="6457072" y="2592513"/>
            <a:ext cx="978191" cy="53771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D8BA533-C52E-4E1D-A76F-92858D29DB54}"/>
              </a:ext>
            </a:extLst>
          </p:cNvPr>
          <p:cNvSpPr/>
          <p:nvPr/>
        </p:nvSpPr>
        <p:spPr>
          <a:xfrm>
            <a:off x="9579940" y="2623074"/>
            <a:ext cx="1165648" cy="26885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C20B5F4-E4F4-4C12-87FC-FFB8758E119E}"/>
              </a:ext>
            </a:extLst>
          </p:cNvPr>
          <p:cNvCxnSpPr/>
          <p:nvPr/>
        </p:nvCxnSpPr>
        <p:spPr>
          <a:xfrm flipV="1">
            <a:off x="10140461" y="1962634"/>
            <a:ext cx="0" cy="63304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238BEF-C36E-41C9-A4D8-D5CBE3786BD7}"/>
              </a:ext>
            </a:extLst>
          </p:cNvPr>
          <p:cNvCxnSpPr>
            <a:cxnSpLocks/>
          </p:cNvCxnSpPr>
          <p:nvPr/>
        </p:nvCxnSpPr>
        <p:spPr>
          <a:xfrm>
            <a:off x="7912204" y="1962634"/>
            <a:ext cx="2228257"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1DAC5E2-D9EB-440B-AE17-25FB0CA17B31}"/>
              </a:ext>
            </a:extLst>
          </p:cNvPr>
          <p:cNvCxnSpPr/>
          <p:nvPr/>
        </p:nvCxnSpPr>
        <p:spPr>
          <a:xfrm>
            <a:off x="7912204" y="1962634"/>
            <a:ext cx="0" cy="63304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3A39402-9564-4842-A006-B4F6B043BBE5}"/>
              </a:ext>
            </a:extLst>
          </p:cNvPr>
          <p:cNvSpPr/>
          <p:nvPr/>
        </p:nvSpPr>
        <p:spPr>
          <a:xfrm>
            <a:off x="7566193" y="2595680"/>
            <a:ext cx="788261" cy="537714"/>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2E13A14-0602-41B4-8078-E07030A87FA8}"/>
              </a:ext>
            </a:extLst>
          </p:cNvPr>
          <p:cNvSpPr/>
          <p:nvPr/>
        </p:nvSpPr>
        <p:spPr>
          <a:xfrm>
            <a:off x="596347" y="4731649"/>
            <a:ext cx="11039061" cy="369332"/>
          </a:xfrm>
          <a:prstGeom prst="rect">
            <a:avLst/>
          </a:prstGeom>
        </p:spPr>
        <p:txBody>
          <a:bodyPr wrap="square">
            <a:spAutoFit/>
          </a:bodyPr>
          <a:lstStyle/>
          <a:p>
            <a:pPr algn="r" rtl="1"/>
            <a:r>
              <a:rPr lang="fa-IR" b="1" dirty="0">
                <a:cs typeface="B Nazanin" panose="00000400000000000000" pitchFamily="2" charset="-78"/>
              </a:rPr>
              <a:t>حال می توانید گراف طراحی شده از این پایگاه داده را با کلیک بر روی آیکن مقابل مشاهده فرمایید :</a:t>
            </a:r>
          </a:p>
        </p:txBody>
      </p:sp>
      <p:sp>
        <p:nvSpPr>
          <p:cNvPr id="41" name="Sun 40">
            <a:hlinkClick r:id="rId5" action="ppaction://hlinksldjump"/>
            <a:extLst>
              <a:ext uri="{FF2B5EF4-FFF2-40B4-BE49-F238E27FC236}">
                <a16:creationId xmlns:a16="http://schemas.microsoft.com/office/drawing/2014/main" id="{59682A2D-55F1-4ECB-983F-D57B1C094D52}"/>
              </a:ext>
            </a:extLst>
          </p:cNvPr>
          <p:cNvSpPr/>
          <p:nvPr/>
        </p:nvSpPr>
        <p:spPr>
          <a:xfrm>
            <a:off x="2799892" y="4554962"/>
            <a:ext cx="736636" cy="730351"/>
          </a:xfrm>
          <a:prstGeom prst="su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852717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anim calcmode="lin" valueType="num">
                                      <p:cBhvr>
                                        <p:cTn id="22" dur="500" fill="hold"/>
                                        <p:tgtEl>
                                          <p:spTgt spid="26"/>
                                        </p:tgtEl>
                                        <p:attrNameLst>
                                          <p:attrName>ppt_x</p:attrName>
                                        </p:attrNameLst>
                                      </p:cBhvr>
                                      <p:tavLst>
                                        <p:tav tm="0">
                                          <p:val>
                                            <p:strVal val="#ppt_x"/>
                                          </p:val>
                                        </p:tav>
                                        <p:tav tm="100000">
                                          <p:val>
                                            <p:strVal val="#ppt_x"/>
                                          </p:val>
                                        </p:tav>
                                      </p:tavLst>
                                    </p:anim>
                                    <p:anim calcmode="lin" valueType="num">
                                      <p:cBhvr>
                                        <p:cTn id="23" dur="500" fill="hold"/>
                                        <p:tgtEl>
                                          <p:spTgt spid="26"/>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7"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anim calcmode="lin" valueType="num">
                                      <p:cBhvr>
                                        <p:cTn id="28" dur="250" fill="hold"/>
                                        <p:tgtEl>
                                          <p:spTgt spid="27"/>
                                        </p:tgtEl>
                                        <p:attrNameLst>
                                          <p:attrName>ppt_x</p:attrName>
                                        </p:attrNameLst>
                                      </p:cBhvr>
                                      <p:tavLst>
                                        <p:tav tm="0">
                                          <p:val>
                                            <p:strVal val="#ppt_x"/>
                                          </p:val>
                                        </p:tav>
                                        <p:tav tm="100000">
                                          <p:val>
                                            <p:strVal val="#ppt_x"/>
                                          </p:val>
                                        </p:tav>
                                      </p:tavLst>
                                    </p:anim>
                                    <p:anim calcmode="lin" valueType="num">
                                      <p:cBhvr>
                                        <p:cTn id="29" dur="250" fill="hold"/>
                                        <p:tgtEl>
                                          <p:spTgt spid="27"/>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47" presetClass="entr" presetSubtype="0" fill="hold" nodeType="afterEffect">
                                  <p:stCondLst>
                                    <p:cond delay="1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250"/>
                                        <p:tgtEl>
                                          <p:spTgt spid="28"/>
                                        </p:tgtEl>
                                      </p:cBhvr>
                                    </p:animEffect>
                                    <p:anim calcmode="lin" valueType="num">
                                      <p:cBhvr>
                                        <p:cTn id="34" dur="250" fill="hold"/>
                                        <p:tgtEl>
                                          <p:spTgt spid="28"/>
                                        </p:tgtEl>
                                        <p:attrNameLst>
                                          <p:attrName>ppt_x</p:attrName>
                                        </p:attrNameLst>
                                      </p:cBhvr>
                                      <p:tavLst>
                                        <p:tav tm="0">
                                          <p:val>
                                            <p:strVal val="#ppt_x"/>
                                          </p:val>
                                        </p:tav>
                                        <p:tav tm="100000">
                                          <p:val>
                                            <p:strVal val="#ppt_x"/>
                                          </p:val>
                                        </p:tav>
                                      </p:tavLst>
                                    </p:anim>
                                    <p:anim calcmode="lin" valueType="num">
                                      <p:cBhvr>
                                        <p:cTn id="35" dur="250" fill="hold"/>
                                        <p:tgtEl>
                                          <p:spTgt spid="28"/>
                                        </p:tgtEl>
                                        <p:attrNameLst>
                                          <p:attrName>ppt_y</p:attrName>
                                        </p:attrNameLst>
                                      </p:cBhvr>
                                      <p:tavLst>
                                        <p:tav tm="0">
                                          <p:val>
                                            <p:strVal val="#ppt_y-.1"/>
                                          </p:val>
                                        </p:tav>
                                        <p:tav tm="100000">
                                          <p:val>
                                            <p:strVal val="#ppt_y"/>
                                          </p:val>
                                        </p:tav>
                                      </p:tavLst>
                                    </p:anim>
                                  </p:childTnLst>
                                </p:cTn>
                              </p:par>
                            </p:childTnLst>
                          </p:cTn>
                        </p:par>
                        <p:par>
                          <p:cTn id="36" fill="hold">
                            <p:stCondLst>
                              <p:cond delay="1850"/>
                            </p:stCondLst>
                            <p:childTnLst>
                              <p:par>
                                <p:cTn id="37" presetID="47"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anim calcmode="lin" valueType="num">
                                      <p:cBhvr>
                                        <p:cTn id="40" dur="250" fill="hold"/>
                                        <p:tgtEl>
                                          <p:spTgt spid="29"/>
                                        </p:tgtEl>
                                        <p:attrNameLst>
                                          <p:attrName>ppt_x</p:attrName>
                                        </p:attrNameLst>
                                      </p:cBhvr>
                                      <p:tavLst>
                                        <p:tav tm="0">
                                          <p:val>
                                            <p:strVal val="#ppt_x"/>
                                          </p:val>
                                        </p:tav>
                                        <p:tav tm="100000">
                                          <p:val>
                                            <p:strVal val="#ppt_x"/>
                                          </p:val>
                                        </p:tav>
                                      </p:tavLst>
                                    </p:anim>
                                    <p:anim calcmode="lin" valueType="num">
                                      <p:cBhvr>
                                        <p:cTn id="41" dur="250" fill="hold"/>
                                        <p:tgtEl>
                                          <p:spTgt spid="29"/>
                                        </p:tgtEl>
                                        <p:attrNameLst>
                                          <p:attrName>ppt_y</p:attrName>
                                        </p:attrNameLst>
                                      </p:cBhvr>
                                      <p:tavLst>
                                        <p:tav tm="0">
                                          <p:val>
                                            <p:strVal val="#ppt_y-.1"/>
                                          </p:val>
                                        </p:tav>
                                        <p:tav tm="100000">
                                          <p:val>
                                            <p:strVal val="#ppt_y"/>
                                          </p:val>
                                        </p:tav>
                                      </p:tavLst>
                                    </p:anim>
                                  </p:childTnLst>
                                </p:cTn>
                              </p:par>
                            </p:childTnLst>
                          </p:cTn>
                        </p:par>
                        <p:par>
                          <p:cTn id="42" fill="hold">
                            <p:stCondLst>
                              <p:cond delay="2100"/>
                            </p:stCondLst>
                            <p:childTnLst>
                              <p:par>
                                <p:cTn id="43" presetID="21" presetClass="entr" presetSubtype="1"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heel(1)">
                                      <p:cBhvr>
                                        <p:cTn id="45" dur="500"/>
                                        <p:tgtEl>
                                          <p:spTgt spid="31"/>
                                        </p:tgtEl>
                                      </p:cBhvr>
                                    </p:animEffect>
                                  </p:childTnLst>
                                </p:cTn>
                              </p:par>
                            </p:childTnLst>
                          </p:cTn>
                        </p:par>
                        <p:par>
                          <p:cTn id="46" fill="hold">
                            <p:stCondLst>
                              <p:cond delay="2600"/>
                            </p:stCondLst>
                            <p:childTnLst>
                              <p:par>
                                <p:cTn id="47" presetID="22" presetClass="entr" presetSubtype="4"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250"/>
                                        <p:tgtEl>
                                          <p:spTgt spid="30"/>
                                        </p:tgtEl>
                                      </p:cBhvr>
                                    </p:animEffect>
                                  </p:childTnLst>
                                </p:cTn>
                              </p:par>
                            </p:childTnLst>
                          </p:cTn>
                        </p:par>
                        <p:par>
                          <p:cTn id="50" fill="hold">
                            <p:stCondLst>
                              <p:cond delay="2850"/>
                            </p:stCondLst>
                            <p:childTnLst>
                              <p:par>
                                <p:cTn id="51" presetID="22" presetClass="entr" presetSubtype="8"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250"/>
                                        <p:tgtEl>
                                          <p:spTgt spid="32"/>
                                        </p:tgtEl>
                                      </p:cBhvr>
                                    </p:animEffect>
                                  </p:childTnLst>
                                </p:cTn>
                              </p:par>
                            </p:childTnLst>
                          </p:cTn>
                        </p:par>
                        <p:par>
                          <p:cTn id="54" fill="hold">
                            <p:stCondLst>
                              <p:cond delay="3100"/>
                            </p:stCondLst>
                            <p:childTnLst>
                              <p:par>
                                <p:cTn id="55" presetID="22" presetClass="entr" presetSubtype="1"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up)">
                                      <p:cBhvr>
                                        <p:cTn id="57" dur="250"/>
                                        <p:tgtEl>
                                          <p:spTgt spid="33"/>
                                        </p:tgtEl>
                                      </p:cBhvr>
                                    </p:animEffect>
                                  </p:childTnLst>
                                </p:cTn>
                              </p:par>
                            </p:childTnLst>
                          </p:cTn>
                        </p:par>
                        <p:par>
                          <p:cTn id="58" fill="hold">
                            <p:stCondLst>
                              <p:cond delay="3350"/>
                            </p:stCondLst>
                            <p:childTnLst>
                              <p:par>
                                <p:cTn id="59" presetID="21" presetClass="entr" presetSubtype="1"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heel(1)">
                                      <p:cBhvr>
                                        <p:cTn id="61" dur="500"/>
                                        <p:tgtEl>
                                          <p:spTgt spid="34"/>
                                        </p:tgtEl>
                                      </p:cBhvr>
                                    </p:animEffect>
                                  </p:childTnLst>
                                </p:cTn>
                              </p:par>
                            </p:childTnLst>
                          </p:cTn>
                        </p:par>
                        <p:par>
                          <p:cTn id="62" fill="hold">
                            <p:stCondLst>
                              <p:cond delay="3850"/>
                            </p:stCondLst>
                            <p:childTnLst>
                              <p:par>
                                <p:cTn id="63" presetID="21" presetClass="entr" presetSubtype="1"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heel(1)">
                                      <p:cBhvr>
                                        <p:cTn id="65" dur="500"/>
                                        <p:tgtEl>
                                          <p:spTgt spid="35"/>
                                        </p:tgtEl>
                                      </p:cBhvr>
                                    </p:animEffect>
                                  </p:childTnLst>
                                </p:cTn>
                              </p:par>
                            </p:childTnLst>
                          </p:cTn>
                        </p:par>
                        <p:par>
                          <p:cTn id="66" fill="hold">
                            <p:stCondLst>
                              <p:cond delay="4350"/>
                            </p:stCondLst>
                            <p:childTnLst>
                              <p:par>
                                <p:cTn id="67" presetID="22" presetClass="entr" presetSubtype="4" fill="hold"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down)">
                                      <p:cBhvr>
                                        <p:cTn id="69" dur="250"/>
                                        <p:tgtEl>
                                          <p:spTgt spid="36"/>
                                        </p:tgtEl>
                                      </p:cBhvr>
                                    </p:animEffect>
                                  </p:childTnLst>
                                </p:cTn>
                              </p:par>
                            </p:childTnLst>
                          </p:cTn>
                        </p:par>
                        <p:par>
                          <p:cTn id="70" fill="hold">
                            <p:stCondLst>
                              <p:cond delay="4600"/>
                            </p:stCondLst>
                            <p:childTnLst>
                              <p:par>
                                <p:cTn id="71" presetID="22" presetClass="entr" presetSubtype="2"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right)">
                                      <p:cBhvr>
                                        <p:cTn id="73" dur="250"/>
                                        <p:tgtEl>
                                          <p:spTgt spid="37"/>
                                        </p:tgtEl>
                                      </p:cBhvr>
                                    </p:animEffect>
                                  </p:childTnLst>
                                </p:cTn>
                              </p:par>
                            </p:childTnLst>
                          </p:cTn>
                        </p:par>
                        <p:par>
                          <p:cTn id="74" fill="hold">
                            <p:stCondLst>
                              <p:cond delay="4850"/>
                            </p:stCondLst>
                            <p:childTnLst>
                              <p:par>
                                <p:cTn id="75" presetID="22" presetClass="entr" presetSubtype="1" fill="hold"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up)">
                                      <p:cBhvr>
                                        <p:cTn id="77" dur="250"/>
                                        <p:tgtEl>
                                          <p:spTgt spid="38"/>
                                        </p:tgtEl>
                                      </p:cBhvr>
                                    </p:animEffect>
                                  </p:childTnLst>
                                </p:cTn>
                              </p:par>
                            </p:childTnLst>
                          </p:cTn>
                        </p:par>
                        <p:par>
                          <p:cTn id="78" fill="hold">
                            <p:stCondLst>
                              <p:cond delay="5100"/>
                            </p:stCondLst>
                            <p:childTnLst>
                              <p:par>
                                <p:cTn id="79" presetID="21" presetClass="entr" presetSubtype="1" fill="hold" grpId="0" nodeType="after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heel(1)">
                                      <p:cBhvr>
                                        <p:cTn id="81" dur="500"/>
                                        <p:tgtEl>
                                          <p:spTgt spid="39"/>
                                        </p:tgtEl>
                                      </p:cBhvr>
                                    </p:animEffect>
                                  </p:childTnLst>
                                </p:cTn>
                              </p:par>
                            </p:childTnLst>
                          </p:cTn>
                        </p:par>
                        <p:par>
                          <p:cTn id="82" fill="hold">
                            <p:stCondLst>
                              <p:cond delay="5600"/>
                            </p:stCondLst>
                            <p:childTnLst>
                              <p:par>
                                <p:cTn id="83" presetID="42" presetClass="entr" presetSubtype="0"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anim calcmode="lin" valueType="num">
                                      <p:cBhvr>
                                        <p:cTn id="86" dur="500" fill="hold"/>
                                        <p:tgtEl>
                                          <p:spTgt spid="40"/>
                                        </p:tgtEl>
                                        <p:attrNameLst>
                                          <p:attrName>ppt_x</p:attrName>
                                        </p:attrNameLst>
                                      </p:cBhvr>
                                      <p:tavLst>
                                        <p:tav tm="0">
                                          <p:val>
                                            <p:strVal val="#ppt_x"/>
                                          </p:val>
                                        </p:tav>
                                        <p:tav tm="100000">
                                          <p:val>
                                            <p:strVal val="#ppt_x"/>
                                          </p:val>
                                        </p:tav>
                                      </p:tavLst>
                                    </p:anim>
                                    <p:anim calcmode="lin" valueType="num">
                                      <p:cBhvr>
                                        <p:cTn id="87" dur="500" fill="hold"/>
                                        <p:tgtEl>
                                          <p:spTgt spid="40"/>
                                        </p:tgtEl>
                                        <p:attrNameLst>
                                          <p:attrName>ppt_y</p:attrName>
                                        </p:attrNameLst>
                                      </p:cBhvr>
                                      <p:tavLst>
                                        <p:tav tm="0">
                                          <p:val>
                                            <p:strVal val="#ppt_y+.1"/>
                                          </p:val>
                                        </p:tav>
                                        <p:tav tm="100000">
                                          <p:val>
                                            <p:strVal val="#ppt_y"/>
                                          </p:val>
                                        </p:tav>
                                      </p:tavLst>
                                    </p:anim>
                                  </p:childTnLst>
                                </p:cTn>
                              </p:par>
                            </p:childTnLst>
                          </p:cTn>
                        </p:par>
                        <p:par>
                          <p:cTn id="88" fill="hold">
                            <p:stCondLst>
                              <p:cond delay="6100"/>
                            </p:stCondLst>
                            <p:childTnLst>
                              <p:par>
                                <p:cTn id="89" presetID="21" presetClass="entr" presetSubtype="1"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heel(1)">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p:bldP spid="31" grpId="0" animBg="1"/>
      <p:bldP spid="34" grpId="0" animBg="1"/>
      <p:bldP spid="35" grpId="0" animBg="1"/>
      <p:bldP spid="39" grpId="0" animBg="1"/>
      <p:bldP spid="40" grpId="0"/>
      <p:bldP spid="4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Neo4j</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2A971D1B-734B-4C72-A7BF-27114C78F8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0407" y="780333"/>
            <a:ext cx="9775767" cy="4865555"/>
          </a:xfrm>
          <a:prstGeom prst="rect">
            <a:avLst/>
          </a:prstGeom>
          <a:solidFill>
            <a:srgbClr val="FFFFFF">
              <a:shade val="85000"/>
            </a:srgbClr>
          </a:solidFill>
          <a:ln w="88900" cap="sq">
            <a:solidFill>
              <a:srgbClr val="FFFFFF"/>
            </a:solidFill>
            <a:miter lim="800000"/>
          </a:ln>
          <a:effectLst>
            <a:outerShdw blurRad="2540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70542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مفهوم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ACID</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5B1A611D-B9C3-4234-9727-A2F7A38D7F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5777" y="1554009"/>
            <a:ext cx="1771650" cy="3133725"/>
          </a:xfrm>
          <a:prstGeom prst="rect">
            <a:avLst/>
          </a:prstGeom>
          <a:effectLst>
            <a:glow rad="139700">
              <a:schemeClr val="accent4">
                <a:lumMod val="50000"/>
                <a:alpha val="40000"/>
              </a:schemeClr>
            </a:glow>
          </a:effectLst>
        </p:spPr>
      </p:pic>
      <p:pic>
        <p:nvPicPr>
          <p:cNvPr id="11" name="Picture 10">
            <a:extLst>
              <a:ext uri="{FF2B5EF4-FFF2-40B4-BE49-F238E27FC236}">
                <a16:creationId xmlns:a16="http://schemas.microsoft.com/office/drawing/2014/main" id="{B80BAD4D-7E2B-4A95-B86F-8446401D31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71912" y="1554010"/>
            <a:ext cx="1781175" cy="3143250"/>
          </a:xfrm>
          <a:prstGeom prst="rect">
            <a:avLst/>
          </a:prstGeom>
          <a:effectLst>
            <a:glow rad="139700">
              <a:schemeClr val="accent4">
                <a:lumMod val="50000"/>
                <a:alpha val="40000"/>
              </a:schemeClr>
            </a:glow>
          </a:effectLst>
        </p:spPr>
      </p:pic>
      <p:pic>
        <p:nvPicPr>
          <p:cNvPr id="12" name="Picture 11">
            <a:extLst>
              <a:ext uri="{FF2B5EF4-FFF2-40B4-BE49-F238E27FC236}">
                <a16:creationId xmlns:a16="http://schemas.microsoft.com/office/drawing/2014/main" id="{1A5F9915-E76F-4AB8-8F7A-CED94655B9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6775" y="1554010"/>
            <a:ext cx="1771650" cy="3143250"/>
          </a:xfrm>
          <a:prstGeom prst="rect">
            <a:avLst/>
          </a:prstGeom>
          <a:effectLst>
            <a:glow rad="139700">
              <a:schemeClr val="accent4">
                <a:lumMod val="50000"/>
                <a:alpha val="40000"/>
              </a:schemeClr>
            </a:glow>
          </a:effectLst>
        </p:spPr>
      </p:pic>
      <p:pic>
        <p:nvPicPr>
          <p:cNvPr id="14" name="Picture 13">
            <a:extLst>
              <a:ext uri="{FF2B5EF4-FFF2-40B4-BE49-F238E27FC236}">
                <a16:creationId xmlns:a16="http://schemas.microsoft.com/office/drawing/2014/main" id="{D757850A-12C6-417D-8D9E-ADEECA5FC46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31015" y="1554010"/>
            <a:ext cx="1762125" cy="3133725"/>
          </a:xfrm>
          <a:prstGeom prst="rect">
            <a:avLst/>
          </a:prstGeom>
          <a:effectLst>
            <a:glow rad="139700">
              <a:schemeClr val="accent4">
                <a:lumMod val="50000"/>
                <a:alpha val="40000"/>
              </a:schemeClr>
            </a:glow>
          </a:effectLst>
        </p:spPr>
      </p:pic>
    </p:spTree>
    <p:extLst>
      <p:ext uri="{BB962C8B-B14F-4D97-AF65-F5344CB8AC3E}">
        <p14:creationId xmlns:p14="http://schemas.microsoft.com/office/powerpoint/2010/main" val="361753946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750"/>
                            </p:stCondLst>
                            <p:childTnLst>
                              <p:par>
                                <p:cTn id="25" presetID="47"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2750"/>
                            </p:stCondLst>
                            <p:childTnLst>
                              <p:par>
                                <p:cTn id="31" presetID="47"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3750"/>
                            </p:stCondLst>
                            <p:childTnLst>
                              <p:par>
                                <p:cTn id="37" presetID="47"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endPar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Oval 9">
            <a:hlinkClick r:id="rId5" action="ppaction://hlinksldjump"/>
            <a:extLst>
              <a:ext uri="{FF2B5EF4-FFF2-40B4-BE49-F238E27FC236}">
                <a16:creationId xmlns:a16="http://schemas.microsoft.com/office/drawing/2014/main" id="{79852680-64CB-47AC-B0E7-6EB3F27DEFFB}"/>
              </a:ext>
            </a:extLst>
          </p:cNvPr>
          <p:cNvSpPr/>
          <p:nvPr/>
        </p:nvSpPr>
        <p:spPr>
          <a:xfrm>
            <a:off x="9540884" y="1853518"/>
            <a:ext cx="722308" cy="1160747"/>
          </a:xfrm>
          <a:prstGeom prst="ellipse">
            <a:avLst/>
          </a:prstGeom>
          <a:gradFill>
            <a:gsLst>
              <a:gs pos="99000">
                <a:schemeClr val="tx2">
                  <a:lumMod val="50000"/>
                </a:schemeClr>
              </a:gs>
              <a:gs pos="81000">
                <a:schemeClr val="tx2">
                  <a:lumMod val="75000"/>
                </a:schemeClr>
              </a:gs>
              <a:gs pos="90000">
                <a:schemeClr val="tx2">
                  <a:lumMod val="20000"/>
                  <a:lumOff val="80000"/>
                </a:schemeClr>
              </a:gs>
            </a:gsLst>
            <a:path path="shape">
              <a:fillToRect l="50000" t="50000" r="50000" b="50000"/>
            </a:path>
          </a:gradFill>
          <a:ln w="66675">
            <a:solidFill>
              <a:schemeClr val="tx2">
                <a:lumMod val="50000"/>
              </a:schemeClr>
            </a:solidFill>
          </a:ln>
          <a:effectLst>
            <a:outerShdw blurRad="127000" dist="127000" dir="1800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1</a:t>
            </a:r>
            <a:endParaRPr lang="en-US" sz="2400" dirty="0">
              <a:cs typeface="B Titr" panose="00000700000000000000" pitchFamily="2" charset="-78"/>
            </a:endParaRPr>
          </a:p>
        </p:txBody>
      </p:sp>
      <p:sp>
        <p:nvSpPr>
          <p:cNvPr id="11" name="TextBox 10">
            <a:hlinkClick r:id="rId5" action="ppaction://hlinksldjump"/>
            <a:extLst>
              <a:ext uri="{FF2B5EF4-FFF2-40B4-BE49-F238E27FC236}">
                <a16:creationId xmlns:a16="http://schemas.microsoft.com/office/drawing/2014/main" id="{AAB2243C-8CDF-48C3-A060-4F2E97FCCFB3}"/>
              </a:ext>
            </a:extLst>
          </p:cNvPr>
          <p:cNvSpPr txBox="1"/>
          <p:nvPr/>
        </p:nvSpPr>
        <p:spPr>
          <a:xfrm>
            <a:off x="9278870" y="4646508"/>
            <a:ext cx="1336013" cy="338554"/>
          </a:xfrm>
          <a:prstGeom prst="rect">
            <a:avLst/>
          </a:prstGeom>
          <a:gradFill>
            <a:gsLst>
              <a:gs pos="99000">
                <a:schemeClr val="tx2">
                  <a:lumMod val="50000"/>
                </a:schemeClr>
              </a:gs>
              <a:gs pos="79000">
                <a:schemeClr val="tx2">
                  <a:lumMod val="75000"/>
                </a:schemeClr>
              </a:gs>
              <a:gs pos="89000">
                <a:schemeClr val="tx2">
                  <a:lumMod val="20000"/>
                  <a:lumOff val="80000"/>
                </a:schemeClr>
              </a:gs>
            </a:gsLst>
            <a:path path="shape">
              <a:fillToRect l="50000" t="50000" r="50000" b="50000"/>
            </a:path>
          </a:gradFill>
          <a:ln w="38100">
            <a:solidFill>
              <a:schemeClr val="tx2">
                <a:lumMod val="50000"/>
              </a:schemeClr>
            </a:solidFill>
          </a:ln>
          <a:effectLst>
            <a:outerShdw blurRad="127000" dist="127000" dir="1800000" algn="ctr" rotWithShape="0">
              <a:schemeClr val="tx2">
                <a:lumMod val="50000"/>
              </a:schemeClr>
            </a:outerShdw>
          </a:effectLst>
        </p:spPr>
        <p:txBody>
          <a:bodyPr wrap="square" rtlCol="0">
            <a:spAutoFit/>
          </a:bodyPr>
          <a:lstStyle/>
          <a:p>
            <a:pPr algn="ctr" rtl="1"/>
            <a:r>
              <a:rPr lang="fa-IR" sz="1600" b="1" dirty="0">
                <a:solidFill>
                  <a:schemeClr val="bg1"/>
                </a:solidFill>
                <a:cs typeface="B Titr" panose="00000700000000000000" pitchFamily="2" charset="-78"/>
              </a:rPr>
              <a:t>معرفی</a:t>
            </a:r>
          </a:p>
        </p:txBody>
      </p:sp>
      <p:grpSp>
        <p:nvGrpSpPr>
          <p:cNvPr id="12" name="Group 11">
            <a:extLst>
              <a:ext uri="{FF2B5EF4-FFF2-40B4-BE49-F238E27FC236}">
                <a16:creationId xmlns:a16="http://schemas.microsoft.com/office/drawing/2014/main" id="{B01D0643-E666-40BC-87AF-3E4CDD9EC902}"/>
              </a:ext>
            </a:extLst>
          </p:cNvPr>
          <p:cNvGrpSpPr/>
          <p:nvPr/>
        </p:nvGrpSpPr>
        <p:grpSpPr>
          <a:xfrm flipH="1">
            <a:off x="9826452" y="3050554"/>
            <a:ext cx="182795" cy="1553360"/>
            <a:chOff x="3160137" y="3014873"/>
            <a:chExt cx="78363" cy="665918"/>
          </a:xfrm>
          <a:solidFill>
            <a:schemeClr val="tx1">
              <a:lumMod val="85000"/>
              <a:lumOff val="15000"/>
            </a:schemeClr>
          </a:solidFill>
        </p:grpSpPr>
        <p:sp>
          <p:nvSpPr>
            <p:cNvPr id="14" name="Oval 13">
              <a:extLst>
                <a:ext uri="{FF2B5EF4-FFF2-40B4-BE49-F238E27FC236}">
                  <a16:creationId xmlns:a16="http://schemas.microsoft.com/office/drawing/2014/main" id="{674278CA-BB46-4239-8B06-BA91D531FDAF}"/>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5" name="Straight Arrow Connector 14">
              <a:extLst>
                <a:ext uri="{FF2B5EF4-FFF2-40B4-BE49-F238E27FC236}">
                  <a16:creationId xmlns:a16="http://schemas.microsoft.com/office/drawing/2014/main" id="{9FC380AF-AC67-4EAE-B0C7-15CE43AB7713}"/>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6" name="Oval 15">
            <a:hlinkClick r:id="rId11" action="ppaction://hlinksldjump"/>
            <a:extLst>
              <a:ext uri="{FF2B5EF4-FFF2-40B4-BE49-F238E27FC236}">
                <a16:creationId xmlns:a16="http://schemas.microsoft.com/office/drawing/2014/main" id="{A8C6B078-D3AA-44F2-A531-DE5819B21186}"/>
              </a:ext>
            </a:extLst>
          </p:cNvPr>
          <p:cNvSpPr/>
          <p:nvPr/>
        </p:nvSpPr>
        <p:spPr>
          <a:xfrm>
            <a:off x="7693114" y="1848325"/>
            <a:ext cx="722308" cy="1160747"/>
          </a:xfrm>
          <a:prstGeom prst="ellipse">
            <a:avLst/>
          </a:prstGeom>
          <a:gradFill>
            <a:gsLst>
              <a:gs pos="99000">
                <a:schemeClr val="tx2">
                  <a:lumMod val="50000"/>
                </a:schemeClr>
              </a:gs>
              <a:gs pos="81000">
                <a:schemeClr val="tx2">
                  <a:lumMod val="75000"/>
                </a:schemeClr>
              </a:gs>
              <a:gs pos="90000">
                <a:schemeClr val="tx2">
                  <a:lumMod val="20000"/>
                  <a:lumOff val="80000"/>
                </a:schemeClr>
              </a:gs>
            </a:gsLst>
            <a:path path="shape">
              <a:fillToRect l="50000" t="50000" r="50000" b="50000"/>
            </a:path>
          </a:gradFill>
          <a:ln w="66675">
            <a:solidFill>
              <a:schemeClr val="tx2">
                <a:lumMod val="50000"/>
              </a:schemeClr>
            </a:solidFill>
          </a:ln>
          <a:effectLst>
            <a:outerShdw blurRad="127000" dist="127000" dir="1800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2</a:t>
            </a:r>
            <a:endParaRPr lang="en-US" sz="2400" dirty="0">
              <a:cs typeface="B Titr" panose="00000700000000000000" pitchFamily="2" charset="-78"/>
            </a:endParaRPr>
          </a:p>
        </p:txBody>
      </p:sp>
      <p:grpSp>
        <p:nvGrpSpPr>
          <p:cNvPr id="17" name="Group 16">
            <a:extLst>
              <a:ext uri="{FF2B5EF4-FFF2-40B4-BE49-F238E27FC236}">
                <a16:creationId xmlns:a16="http://schemas.microsoft.com/office/drawing/2014/main" id="{1ECBA630-B40B-49FC-99C7-FBC321098D67}"/>
              </a:ext>
            </a:extLst>
          </p:cNvPr>
          <p:cNvGrpSpPr/>
          <p:nvPr/>
        </p:nvGrpSpPr>
        <p:grpSpPr>
          <a:xfrm flipH="1">
            <a:off x="7978682" y="3045361"/>
            <a:ext cx="182795" cy="1553360"/>
            <a:chOff x="3160137" y="3014873"/>
            <a:chExt cx="78363" cy="665918"/>
          </a:xfrm>
          <a:solidFill>
            <a:schemeClr val="tx1">
              <a:lumMod val="85000"/>
              <a:lumOff val="15000"/>
            </a:schemeClr>
          </a:solidFill>
        </p:grpSpPr>
        <p:sp>
          <p:nvSpPr>
            <p:cNvPr id="18" name="Oval 17">
              <a:extLst>
                <a:ext uri="{FF2B5EF4-FFF2-40B4-BE49-F238E27FC236}">
                  <a16:creationId xmlns:a16="http://schemas.microsoft.com/office/drawing/2014/main" id="{9021664B-A3A7-43B8-BA7E-547D7F1D0B98}"/>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9" name="Straight Arrow Connector 18">
              <a:extLst>
                <a:ext uri="{FF2B5EF4-FFF2-40B4-BE49-F238E27FC236}">
                  <a16:creationId xmlns:a16="http://schemas.microsoft.com/office/drawing/2014/main" id="{3FEB4A8D-BFEA-4C8B-A018-F57715995BD2}"/>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0" name="Oval 19">
            <a:hlinkClick r:id="rId12" action="ppaction://hlinksldjump"/>
            <a:extLst>
              <a:ext uri="{FF2B5EF4-FFF2-40B4-BE49-F238E27FC236}">
                <a16:creationId xmlns:a16="http://schemas.microsoft.com/office/drawing/2014/main" id="{8FB2E3C7-B14B-4EEB-8184-545618BDEFF7}"/>
              </a:ext>
            </a:extLst>
          </p:cNvPr>
          <p:cNvSpPr/>
          <p:nvPr/>
        </p:nvSpPr>
        <p:spPr>
          <a:xfrm>
            <a:off x="5788176" y="1863015"/>
            <a:ext cx="722308" cy="1160747"/>
          </a:xfrm>
          <a:prstGeom prst="ellipse">
            <a:avLst/>
          </a:prstGeom>
          <a:gradFill>
            <a:gsLst>
              <a:gs pos="99000">
                <a:schemeClr val="tx2">
                  <a:lumMod val="50000"/>
                </a:schemeClr>
              </a:gs>
              <a:gs pos="81000">
                <a:schemeClr val="tx2">
                  <a:lumMod val="75000"/>
                </a:schemeClr>
              </a:gs>
              <a:gs pos="90000">
                <a:schemeClr val="tx2">
                  <a:lumMod val="20000"/>
                  <a:lumOff val="80000"/>
                </a:schemeClr>
              </a:gs>
            </a:gsLst>
            <a:path path="shape">
              <a:fillToRect l="50000" t="50000" r="50000" b="50000"/>
            </a:path>
          </a:gradFill>
          <a:ln w="66675">
            <a:solidFill>
              <a:schemeClr val="tx2">
                <a:lumMod val="50000"/>
              </a:schemeClr>
            </a:solidFill>
          </a:ln>
          <a:effectLst>
            <a:outerShdw blurRad="127000" dist="127000" dir="1800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3</a:t>
            </a:r>
            <a:endParaRPr lang="en-US" sz="2400" dirty="0">
              <a:cs typeface="B Titr" panose="00000700000000000000" pitchFamily="2" charset="-78"/>
            </a:endParaRPr>
          </a:p>
        </p:txBody>
      </p:sp>
      <p:grpSp>
        <p:nvGrpSpPr>
          <p:cNvPr id="21" name="Group 20">
            <a:extLst>
              <a:ext uri="{FF2B5EF4-FFF2-40B4-BE49-F238E27FC236}">
                <a16:creationId xmlns:a16="http://schemas.microsoft.com/office/drawing/2014/main" id="{AC3CB111-EA22-43A5-97D7-762051FA96F0}"/>
              </a:ext>
            </a:extLst>
          </p:cNvPr>
          <p:cNvGrpSpPr/>
          <p:nvPr/>
        </p:nvGrpSpPr>
        <p:grpSpPr>
          <a:xfrm flipH="1">
            <a:off x="6061314" y="3056785"/>
            <a:ext cx="182795" cy="1553360"/>
            <a:chOff x="3160137" y="3014873"/>
            <a:chExt cx="78363" cy="665918"/>
          </a:xfrm>
          <a:solidFill>
            <a:schemeClr val="tx1">
              <a:lumMod val="85000"/>
              <a:lumOff val="15000"/>
            </a:schemeClr>
          </a:solidFill>
        </p:grpSpPr>
        <p:sp>
          <p:nvSpPr>
            <p:cNvPr id="22" name="Oval 21">
              <a:extLst>
                <a:ext uri="{FF2B5EF4-FFF2-40B4-BE49-F238E27FC236}">
                  <a16:creationId xmlns:a16="http://schemas.microsoft.com/office/drawing/2014/main" id="{2B9A01FC-BF15-40B1-95C8-C8AEF089BD62}"/>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3" name="Straight Arrow Connector 22">
              <a:extLst>
                <a:ext uri="{FF2B5EF4-FFF2-40B4-BE49-F238E27FC236}">
                  <a16:creationId xmlns:a16="http://schemas.microsoft.com/office/drawing/2014/main" id="{FBBEB57F-50C1-4979-A359-F0AEA0A1258C}"/>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4" name="Oval 23">
            <a:hlinkClick r:id="rId13" action="ppaction://hlinksldjump"/>
            <a:extLst>
              <a:ext uri="{FF2B5EF4-FFF2-40B4-BE49-F238E27FC236}">
                <a16:creationId xmlns:a16="http://schemas.microsoft.com/office/drawing/2014/main" id="{BCBC92C9-09C0-4E34-BF06-2E9E6627F427}"/>
              </a:ext>
            </a:extLst>
          </p:cNvPr>
          <p:cNvSpPr/>
          <p:nvPr/>
        </p:nvSpPr>
        <p:spPr>
          <a:xfrm>
            <a:off x="3803817" y="1848325"/>
            <a:ext cx="722308" cy="1160747"/>
          </a:xfrm>
          <a:prstGeom prst="ellipse">
            <a:avLst/>
          </a:prstGeom>
          <a:gradFill>
            <a:gsLst>
              <a:gs pos="99000">
                <a:schemeClr val="tx2">
                  <a:lumMod val="50000"/>
                </a:schemeClr>
              </a:gs>
              <a:gs pos="81000">
                <a:schemeClr val="tx2">
                  <a:lumMod val="75000"/>
                </a:schemeClr>
              </a:gs>
              <a:gs pos="90000">
                <a:schemeClr val="tx2">
                  <a:lumMod val="20000"/>
                  <a:lumOff val="80000"/>
                </a:schemeClr>
              </a:gs>
            </a:gsLst>
            <a:path path="shape">
              <a:fillToRect l="50000" t="50000" r="50000" b="50000"/>
            </a:path>
          </a:gradFill>
          <a:ln w="66675">
            <a:solidFill>
              <a:schemeClr val="tx2">
                <a:lumMod val="50000"/>
              </a:schemeClr>
            </a:solidFill>
          </a:ln>
          <a:effectLst>
            <a:outerShdw blurRad="127000" dist="127000" dir="1800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4</a:t>
            </a:r>
            <a:endParaRPr lang="en-US" sz="2400" dirty="0">
              <a:cs typeface="B Titr" panose="00000700000000000000" pitchFamily="2" charset="-78"/>
            </a:endParaRPr>
          </a:p>
        </p:txBody>
      </p:sp>
      <p:sp>
        <p:nvSpPr>
          <p:cNvPr id="25" name="TextBox 24">
            <a:hlinkClick r:id="rId13" action="ppaction://hlinksldjump"/>
            <a:extLst>
              <a:ext uri="{FF2B5EF4-FFF2-40B4-BE49-F238E27FC236}">
                <a16:creationId xmlns:a16="http://schemas.microsoft.com/office/drawing/2014/main" id="{17F5EE4F-867E-48E3-A326-7473B08F3885}"/>
              </a:ext>
            </a:extLst>
          </p:cNvPr>
          <p:cNvSpPr txBox="1"/>
          <p:nvPr/>
        </p:nvSpPr>
        <p:spPr>
          <a:xfrm>
            <a:off x="3541803" y="4641315"/>
            <a:ext cx="1336013" cy="338554"/>
          </a:xfrm>
          <a:prstGeom prst="rect">
            <a:avLst/>
          </a:prstGeom>
          <a:gradFill>
            <a:gsLst>
              <a:gs pos="99000">
                <a:schemeClr val="tx2">
                  <a:lumMod val="50000"/>
                </a:schemeClr>
              </a:gs>
              <a:gs pos="79000">
                <a:schemeClr val="tx2">
                  <a:lumMod val="75000"/>
                </a:schemeClr>
              </a:gs>
              <a:gs pos="89000">
                <a:schemeClr val="tx2">
                  <a:lumMod val="20000"/>
                  <a:lumOff val="80000"/>
                </a:schemeClr>
              </a:gs>
            </a:gsLst>
            <a:path path="shape">
              <a:fillToRect l="50000" t="50000" r="50000" b="50000"/>
            </a:path>
          </a:gradFill>
          <a:ln w="38100">
            <a:solidFill>
              <a:schemeClr val="tx2">
                <a:lumMod val="50000"/>
              </a:schemeClr>
            </a:solidFill>
          </a:ln>
          <a:effectLst>
            <a:outerShdw blurRad="127000" dist="127000" dir="1800000" algn="ctr" rotWithShape="0">
              <a:schemeClr val="tx2">
                <a:lumMod val="50000"/>
              </a:schemeClr>
            </a:outerShdw>
          </a:effectLst>
        </p:spPr>
        <p:txBody>
          <a:bodyPr wrap="square" rtlCol="0">
            <a:spAutoFit/>
          </a:bodyPr>
          <a:lstStyle/>
          <a:p>
            <a:pPr algn="ctr" rtl="1"/>
            <a:r>
              <a:rPr lang="fa-IR" sz="1600" b="1" dirty="0">
                <a:solidFill>
                  <a:schemeClr val="bg1"/>
                </a:solidFill>
                <a:cs typeface="B Titr" panose="00000700000000000000" pitchFamily="2" charset="-78"/>
              </a:rPr>
              <a:t>سطوح سازگاری</a:t>
            </a:r>
            <a:endParaRPr lang="en-US" sz="1600" b="1" dirty="0">
              <a:solidFill>
                <a:schemeClr val="bg1"/>
              </a:solidFill>
              <a:cs typeface="B Titr" panose="00000700000000000000" pitchFamily="2" charset="-78"/>
            </a:endParaRPr>
          </a:p>
        </p:txBody>
      </p:sp>
      <p:grpSp>
        <p:nvGrpSpPr>
          <p:cNvPr id="26" name="Group 25">
            <a:extLst>
              <a:ext uri="{FF2B5EF4-FFF2-40B4-BE49-F238E27FC236}">
                <a16:creationId xmlns:a16="http://schemas.microsoft.com/office/drawing/2014/main" id="{FA2925B6-25B3-4946-B262-F7E4B56C4BAA}"/>
              </a:ext>
            </a:extLst>
          </p:cNvPr>
          <p:cNvGrpSpPr/>
          <p:nvPr/>
        </p:nvGrpSpPr>
        <p:grpSpPr>
          <a:xfrm flipH="1">
            <a:off x="4089385" y="3045361"/>
            <a:ext cx="182795" cy="1553360"/>
            <a:chOff x="3160137" y="3014873"/>
            <a:chExt cx="78363" cy="665918"/>
          </a:xfrm>
          <a:solidFill>
            <a:schemeClr val="tx1">
              <a:lumMod val="85000"/>
              <a:lumOff val="15000"/>
            </a:schemeClr>
          </a:solidFill>
        </p:grpSpPr>
        <p:sp>
          <p:nvSpPr>
            <p:cNvPr id="27" name="Oval 26">
              <a:extLst>
                <a:ext uri="{FF2B5EF4-FFF2-40B4-BE49-F238E27FC236}">
                  <a16:creationId xmlns:a16="http://schemas.microsoft.com/office/drawing/2014/main" id="{77B3C3A2-42A3-4F05-A86A-6305F3B59AF5}"/>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8" name="Straight Arrow Connector 27">
              <a:extLst>
                <a:ext uri="{FF2B5EF4-FFF2-40B4-BE49-F238E27FC236}">
                  <a16:creationId xmlns:a16="http://schemas.microsoft.com/office/drawing/2014/main" id="{B965FD2D-9AB8-43B9-A577-5F2BBF5BD8D7}"/>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hlinkClick r:id="rId11" action="ppaction://hlinksldjump"/>
            <a:extLst>
              <a:ext uri="{FF2B5EF4-FFF2-40B4-BE49-F238E27FC236}">
                <a16:creationId xmlns:a16="http://schemas.microsoft.com/office/drawing/2014/main" id="{D7DAD910-776C-4895-A656-59C59B9BCFB1}"/>
              </a:ext>
            </a:extLst>
          </p:cNvPr>
          <p:cNvSpPr txBox="1"/>
          <p:nvPr/>
        </p:nvSpPr>
        <p:spPr>
          <a:xfrm>
            <a:off x="7382827" y="4641315"/>
            <a:ext cx="1336013" cy="338554"/>
          </a:xfrm>
          <a:prstGeom prst="rect">
            <a:avLst/>
          </a:prstGeom>
          <a:gradFill>
            <a:gsLst>
              <a:gs pos="99000">
                <a:schemeClr val="tx2">
                  <a:lumMod val="50000"/>
                </a:schemeClr>
              </a:gs>
              <a:gs pos="79000">
                <a:schemeClr val="tx2">
                  <a:lumMod val="75000"/>
                </a:schemeClr>
              </a:gs>
              <a:gs pos="89000">
                <a:schemeClr val="tx2">
                  <a:lumMod val="20000"/>
                  <a:lumOff val="80000"/>
                </a:schemeClr>
              </a:gs>
            </a:gsLst>
            <a:path path="shape">
              <a:fillToRect l="50000" t="50000" r="50000" b="50000"/>
            </a:path>
          </a:gradFill>
          <a:ln w="38100">
            <a:solidFill>
              <a:schemeClr val="tx2">
                <a:lumMod val="50000"/>
              </a:schemeClr>
            </a:solidFill>
          </a:ln>
          <a:effectLst>
            <a:outerShdw blurRad="127000" dist="127000" dir="1800000" algn="ctr" rotWithShape="0">
              <a:schemeClr val="tx2">
                <a:lumMod val="50000"/>
              </a:schemeClr>
            </a:outerShdw>
          </a:effectLst>
        </p:spPr>
        <p:txBody>
          <a:bodyPr wrap="square" rtlCol="0">
            <a:spAutoFit/>
          </a:bodyPr>
          <a:lstStyle/>
          <a:p>
            <a:pPr algn="ctr" rtl="1"/>
            <a:r>
              <a:rPr lang="fa-IR" sz="1600" b="1" dirty="0">
                <a:solidFill>
                  <a:schemeClr val="bg1"/>
                </a:solidFill>
                <a:cs typeface="B Titr" panose="00000700000000000000" pitchFamily="2" charset="-78"/>
              </a:rPr>
              <a:t>ویژگی‌ها</a:t>
            </a:r>
          </a:p>
        </p:txBody>
      </p:sp>
      <p:sp>
        <p:nvSpPr>
          <p:cNvPr id="30" name="TextBox 29">
            <a:hlinkClick r:id="rId14" action="ppaction://hlinksldjump"/>
            <a:extLst>
              <a:ext uri="{FF2B5EF4-FFF2-40B4-BE49-F238E27FC236}">
                <a16:creationId xmlns:a16="http://schemas.microsoft.com/office/drawing/2014/main" id="{2EAB085B-9078-4CE5-B1EF-0F2F51D5BEA7}"/>
              </a:ext>
            </a:extLst>
          </p:cNvPr>
          <p:cNvSpPr txBox="1"/>
          <p:nvPr/>
        </p:nvSpPr>
        <p:spPr>
          <a:xfrm>
            <a:off x="5474273" y="4646502"/>
            <a:ext cx="1336013" cy="338554"/>
          </a:xfrm>
          <a:prstGeom prst="rect">
            <a:avLst/>
          </a:prstGeom>
          <a:gradFill>
            <a:gsLst>
              <a:gs pos="99000">
                <a:schemeClr val="tx2">
                  <a:lumMod val="50000"/>
                </a:schemeClr>
              </a:gs>
              <a:gs pos="79000">
                <a:schemeClr val="tx2">
                  <a:lumMod val="75000"/>
                </a:schemeClr>
              </a:gs>
              <a:gs pos="89000">
                <a:schemeClr val="tx2">
                  <a:lumMod val="20000"/>
                  <a:lumOff val="80000"/>
                </a:schemeClr>
              </a:gs>
            </a:gsLst>
            <a:path path="shape">
              <a:fillToRect l="50000" t="50000" r="50000" b="50000"/>
            </a:path>
          </a:gradFill>
          <a:ln w="38100">
            <a:solidFill>
              <a:schemeClr val="tx2">
                <a:lumMod val="50000"/>
              </a:schemeClr>
            </a:solidFill>
          </a:ln>
          <a:effectLst>
            <a:outerShdw blurRad="127000" dist="127000" dir="1800000" algn="ctr" rotWithShape="0">
              <a:schemeClr val="tx2">
                <a:lumMod val="50000"/>
              </a:schemeClr>
            </a:outerShdw>
          </a:effectLst>
        </p:spPr>
        <p:txBody>
          <a:bodyPr wrap="square" rtlCol="0">
            <a:spAutoFit/>
          </a:bodyPr>
          <a:lstStyle/>
          <a:p>
            <a:pPr algn="ctr" rtl="1"/>
            <a:r>
              <a:rPr lang="fa-IR" sz="1600" b="1" dirty="0">
                <a:solidFill>
                  <a:schemeClr val="bg1"/>
                </a:solidFill>
                <a:cs typeface="B Titr" panose="00000700000000000000" pitchFamily="2" charset="-78"/>
              </a:rPr>
              <a:t>مدل داده‌ای</a:t>
            </a:r>
          </a:p>
        </p:txBody>
      </p:sp>
      <p:sp>
        <p:nvSpPr>
          <p:cNvPr id="31" name="Oval 30">
            <a:hlinkClick r:id="rId15" action="ppaction://hlinksldjump"/>
            <a:extLst>
              <a:ext uri="{FF2B5EF4-FFF2-40B4-BE49-F238E27FC236}">
                <a16:creationId xmlns:a16="http://schemas.microsoft.com/office/drawing/2014/main" id="{940B9108-8B50-4885-9C6A-DDAC35F9732E}"/>
              </a:ext>
            </a:extLst>
          </p:cNvPr>
          <p:cNvSpPr/>
          <p:nvPr/>
        </p:nvSpPr>
        <p:spPr>
          <a:xfrm>
            <a:off x="1960271" y="1852691"/>
            <a:ext cx="722308" cy="1160747"/>
          </a:xfrm>
          <a:prstGeom prst="ellipse">
            <a:avLst/>
          </a:prstGeom>
          <a:gradFill>
            <a:gsLst>
              <a:gs pos="99000">
                <a:schemeClr val="tx2">
                  <a:lumMod val="50000"/>
                </a:schemeClr>
              </a:gs>
              <a:gs pos="81000">
                <a:schemeClr val="tx2">
                  <a:lumMod val="75000"/>
                </a:schemeClr>
              </a:gs>
              <a:gs pos="90000">
                <a:schemeClr val="tx2">
                  <a:lumMod val="20000"/>
                  <a:lumOff val="80000"/>
                </a:schemeClr>
              </a:gs>
            </a:gsLst>
            <a:path path="shape">
              <a:fillToRect l="50000" t="50000" r="50000" b="50000"/>
            </a:path>
          </a:gradFill>
          <a:ln w="66675">
            <a:solidFill>
              <a:schemeClr val="tx2">
                <a:lumMod val="50000"/>
              </a:schemeClr>
            </a:solidFill>
          </a:ln>
          <a:effectLst>
            <a:outerShdw blurRad="127000" dist="127000" dir="1800000" algn="ctr" rotWithShape="0">
              <a:schemeClr val="tx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5</a:t>
            </a:r>
            <a:endParaRPr lang="en-US" sz="2400" dirty="0">
              <a:cs typeface="B Titr" panose="00000700000000000000" pitchFamily="2" charset="-78"/>
            </a:endParaRPr>
          </a:p>
        </p:txBody>
      </p:sp>
      <p:sp>
        <p:nvSpPr>
          <p:cNvPr id="32" name="TextBox 31">
            <a:hlinkClick r:id="rId15" action="ppaction://hlinksldjump"/>
            <a:extLst>
              <a:ext uri="{FF2B5EF4-FFF2-40B4-BE49-F238E27FC236}">
                <a16:creationId xmlns:a16="http://schemas.microsoft.com/office/drawing/2014/main" id="{C16E1B12-EFC4-4E2E-8CB2-AF56D062F6B8}"/>
              </a:ext>
            </a:extLst>
          </p:cNvPr>
          <p:cNvSpPr txBox="1"/>
          <p:nvPr/>
        </p:nvSpPr>
        <p:spPr>
          <a:xfrm>
            <a:off x="1698257" y="4645681"/>
            <a:ext cx="1336013" cy="338554"/>
          </a:xfrm>
          <a:prstGeom prst="rect">
            <a:avLst/>
          </a:prstGeom>
          <a:gradFill>
            <a:gsLst>
              <a:gs pos="99000">
                <a:schemeClr val="tx2">
                  <a:lumMod val="50000"/>
                </a:schemeClr>
              </a:gs>
              <a:gs pos="79000">
                <a:schemeClr val="tx2">
                  <a:lumMod val="75000"/>
                </a:schemeClr>
              </a:gs>
              <a:gs pos="89000">
                <a:schemeClr val="tx2">
                  <a:lumMod val="20000"/>
                  <a:lumOff val="80000"/>
                </a:schemeClr>
              </a:gs>
            </a:gsLst>
            <a:path path="shape">
              <a:fillToRect l="50000" t="50000" r="50000" b="50000"/>
            </a:path>
          </a:gradFill>
          <a:ln w="38100">
            <a:solidFill>
              <a:schemeClr val="tx2">
                <a:lumMod val="50000"/>
              </a:schemeClr>
            </a:solidFill>
          </a:ln>
          <a:effectLst>
            <a:outerShdw blurRad="127000" dist="127000" dir="1800000" algn="ctr" rotWithShape="0">
              <a:schemeClr val="tx2">
                <a:lumMod val="50000"/>
              </a:schemeClr>
            </a:outerShdw>
          </a:effectLst>
        </p:spPr>
        <p:txBody>
          <a:bodyPr wrap="square" rtlCol="0">
            <a:spAutoFit/>
          </a:bodyPr>
          <a:lstStyle/>
          <a:p>
            <a:pPr algn="ctr" rtl="1"/>
            <a:r>
              <a:rPr lang="fa-IR" sz="1600" b="1" dirty="0">
                <a:solidFill>
                  <a:schemeClr val="bg1"/>
                </a:solidFill>
                <a:cs typeface="B Titr" panose="00000700000000000000" pitchFamily="2" charset="-78"/>
              </a:rPr>
              <a:t>فاکتور تکرار</a:t>
            </a:r>
            <a:endParaRPr lang="en-US" sz="1600" b="1" dirty="0">
              <a:solidFill>
                <a:schemeClr val="bg1"/>
              </a:solidFill>
              <a:cs typeface="B Titr" panose="00000700000000000000" pitchFamily="2" charset="-78"/>
            </a:endParaRPr>
          </a:p>
        </p:txBody>
      </p:sp>
      <p:grpSp>
        <p:nvGrpSpPr>
          <p:cNvPr id="33" name="Group 32">
            <a:extLst>
              <a:ext uri="{FF2B5EF4-FFF2-40B4-BE49-F238E27FC236}">
                <a16:creationId xmlns:a16="http://schemas.microsoft.com/office/drawing/2014/main" id="{ECF4D3DB-A332-4EBC-B0D3-18485001F0AE}"/>
              </a:ext>
            </a:extLst>
          </p:cNvPr>
          <p:cNvGrpSpPr/>
          <p:nvPr/>
        </p:nvGrpSpPr>
        <p:grpSpPr>
          <a:xfrm flipH="1">
            <a:off x="2245839" y="3049727"/>
            <a:ext cx="182795" cy="1553360"/>
            <a:chOff x="3160137" y="3014873"/>
            <a:chExt cx="78363" cy="665918"/>
          </a:xfrm>
          <a:solidFill>
            <a:schemeClr val="tx1">
              <a:lumMod val="85000"/>
              <a:lumOff val="15000"/>
            </a:schemeClr>
          </a:solidFill>
        </p:grpSpPr>
        <p:sp>
          <p:nvSpPr>
            <p:cNvPr id="34" name="Oval 33">
              <a:extLst>
                <a:ext uri="{FF2B5EF4-FFF2-40B4-BE49-F238E27FC236}">
                  <a16:creationId xmlns:a16="http://schemas.microsoft.com/office/drawing/2014/main" id="{1A1D81B4-C119-4245-B748-F654EF130ACC}"/>
                </a:ext>
              </a:extLst>
            </p:cNvPr>
            <p:cNvSpPr/>
            <p:nvPr/>
          </p:nvSpPr>
          <p:spPr>
            <a:xfrm>
              <a:off x="3160137" y="3014873"/>
              <a:ext cx="78363" cy="78363"/>
            </a:xfrm>
            <a:prstGeom prst="ellipse">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5" name="Straight Arrow Connector 34">
              <a:extLst>
                <a:ext uri="{FF2B5EF4-FFF2-40B4-BE49-F238E27FC236}">
                  <a16:creationId xmlns:a16="http://schemas.microsoft.com/office/drawing/2014/main" id="{259D25AE-B4CB-4A0A-9EB8-6BA1A10D8B1C}"/>
                </a:ext>
              </a:extLst>
            </p:cNvPr>
            <p:cNvCxnSpPr/>
            <p:nvPr/>
          </p:nvCxnSpPr>
          <p:spPr>
            <a:xfrm flipH="1">
              <a:off x="3199320" y="3054054"/>
              <a:ext cx="1" cy="626737"/>
            </a:xfrm>
            <a:prstGeom prst="straightConnector1">
              <a:avLst/>
            </a:prstGeom>
            <a:grpFill/>
            <a:ln>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9007273"/>
      </p:ext>
    </p:extLst>
  </p:cSld>
  <p:clrMapOvr>
    <a:masterClrMapping/>
  </p:clrMapOvr>
  <p:transition spd="slow">
    <p:split orient="vert"/>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 presetClass="entr" presetSubtype="1" fill="hold" grpId="0" nodeType="afterEffect" p14:presetBounceEnd="86000">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14:bounceEnd="86000">
                                          <p:cBhvr additive="base">
                                            <p:cTn id="21" dur="250" fill="hold"/>
                                            <p:tgtEl>
                                              <p:spTgt spid="10"/>
                                            </p:tgtEl>
                                            <p:attrNameLst>
                                              <p:attrName>ppt_x</p:attrName>
                                            </p:attrNameLst>
                                          </p:cBhvr>
                                          <p:tavLst>
                                            <p:tav tm="0">
                                              <p:val>
                                                <p:strVal val="#ppt_x"/>
                                              </p:val>
                                            </p:tav>
                                            <p:tav tm="100000">
                                              <p:val>
                                                <p:strVal val="#ppt_x"/>
                                              </p:val>
                                            </p:tav>
                                          </p:tavLst>
                                        </p:anim>
                                        <p:anim calcmode="lin" valueType="num" p14:bounceEnd="86000">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250"/>
                                            <p:tgtEl>
                                              <p:spTgt spid="12"/>
                                            </p:tgtEl>
                                          </p:cBhvr>
                                        </p:animEffect>
                                      </p:childTnLst>
                                    </p:cTn>
                                  </p:par>
                                </p:childTnLst>
                              </p:cTn>
                            </p:par>
                            <p:par>
                              <p:cTn id="27" fill="hold">
                                <p:stCondLst>
                                  <p:cond delay="1250"/>
                                </p:stCondLst>
                                <p:childTnLst>
                                  <p:par>
                                    <p:cTn id="28" presetID="22" presetClass="entr" presetSubtype="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250"/>
                                            <p:tgtEl>
                                              <p:spTgt spid="11"/>
                                            </p:tgtEl>
                                          </p:cBhvr>
                                        </p:animEffect>
                                      </p:childTnLst>
                                    </p:cTn>
                                  </p:par>
                                </p:childTnLst>
                              </p:cTn>
                            </p:par>
                            <p:par>
                              <p:cTn id="31" fill="hold">
                                <p:stCondLst>
                                  <p:cond delay="1500"/>
                                </p:stCondLst>
                                <p:childTnLst>
                                  <p:par>
                                    <p:cTn id="32" presetID="2" presetClass="entr" presetSubtype="1" fill="hold" grpId="0" nodeType="afterEffect" p14:presetBounceEnd="86000">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14:bounceEnd="86000">
                                          <p:cBhvr additive="base">
                                            <p:cTn id="34" dur="250" fill="hold"/>
                                            <p:tgtEl>
                                              <p:spTgt spid="16"/>
                                            </p:tgtEl>
                                            <p:attrNameLst>
                                              <p:attrName>ppt_x</p:attrName>
                                            </p:attrNameLst>
                                          </p:cBhvr>
                                          <p:tavLst>
                                            <p:tav tm="0">
                                              <p:val>
                                                <p:strVal val="#ppt_x"/>
                                              </p:val>
                                            </p:tav>
                                            <p:tav tm="100000">
                                              <p:val>
                                                <p:strVal val="#ppt_x"/>
                                              </p:val>
                                            </p:tav>
                                          </p:tavLst>
                                        </p:anim>
                                        <p:anim calcmode="lin" valueType="num" p14:bounceEnd="86000">
                                          <p:cBhvr additive="base">
                                            <p:cTn id="35" dur="250" fill="hold"/>
                                            <p:tgtEl>
                                              <p:spTgt spid="16"/>
                                            </p:tgtEl>
                                            <p:attrNameLst>
                                              <p:attrName>ppt_y</p:attrName>
                                            </p:attrNameLst>
                                          </p:cBhvr>
                                          <p:tavLst>
                                            <p:tav tm="0">
                                              <p:val>
                                                <p:strVal val="0-#ppt_h/2"/>
                                              </p:val>
                                            </p:tav>
                                            <p:tav tm="100000">
                                              <p:val>
                                                <p:strVal val="#ppt_y"/>
                                              </p:val>
                                            </p:tav>
                                          </p:tavLst>
                                        </p:anim>
                                      </p:childTnLst>
                                    </p:cTn>
                                  </p:par>
                                </p:childTnLst>
                              </p:cTn>
                            </p:par>
                            <p:par>
                              <p:cTn id="36" fill="hold">
                                <p:stCondLst>
                                  <p:cond delay="1750"/>
                                </p:stCondLst>
                                <p:childTnLst>
                                  <p:par>
                                    <p:cTn id="37" presetID="22" presetClass="entr" presetSubtype="1" fill="hold" nodeType="afterEffect">
                                      <p:stCondLst>
                                        <p:cond delay="20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250"/>
                                            <p:tgtEl>
                                              <p:spTgt spid="17"/>
                                            </p:tgtEl>
                                          </p:cBhvr>
                                        </p:animEffect>
                                      </p:childTnLst>
                                    </p:cTn>
                                  </p:par>
                                </p:childTnLst>
                              </p:cTn>
                            </p:par>
                            <p:par>
                              <p:cTn id="40" fill="hold">
                                <p:stCondLst>
                                  <p:cond delay="2200"/>
                                </p:stCondLst>
                                <p:childTnLst>
                                  <p:par>
                                    <p:cTn id="41" presetID="22" presetClass="entr" presetSubtype="1"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250"/>
                                            <p:tgtEl>
                                              <p:spTgt spid="29"/>
                                            </p:tgtEl>
                                          </p:cBhvr>
                                        </p:animEffect>
                                      </p:childTnLst>
                                    </p:cTn>
                                  </p:par>
                                </p:childTnLst>
                              </p:cTn>
                            </p:par>
                            <p:par>
                              <p:cTn id="44" fill="hold">
                                <p:stCondLst>
                                  <p:cond delay="2450"/>
                                </p:stCondLst>
                                <p:childTnLst>
                                  <p:par>
                                    <p:cTn id="45" presetID="2" presetClass="entr" presetSubtype="1" fill="hold" grpId="0" nodeType="afterEffect" p14:presetBounceEnd="86000">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14:bounceEnd="86000">
                                          <p:cBhvr additive="base">
                                            <p:cTn id="47" dur="250" fill="hold"/>
                                            <p:tgtEl>
                                              <p:spTgt spid="20"/>
                                            </p:tgtEl>
                                            <p:attrNameLst>
                                              <p:attrName>ppt_x</p:attrName>
                                            </p:attrNameLst>
                                          </p:cBhvr>
                                          <p:tavLst>
                                            <p:tav tm="0">
                                              <p:val>
                                                <p:strVal val="#ppt_x"/>
                                              </p:val>
                                            </p:tav>
                                            <p:tav tm="100000">
                                              <p:val>
                                                <p:strVal val="#ppt_x"/>
                                              </p:val>
                                            </p:tav>
                                          </p:tavLst>
                                        </p:anim>
                                        <p:anim calcmode="lin" valueType="num" p14:bounceEnd="86000">
                                          <p:cBhvr additive="base">
                                            <p:cTn id="48" dur="250" fill="hold"/>
                                            <p:tgtEl>
                                              <p:spTgt spid="20"/>
                                            </p:tgtEl>
                                            <p:attrNameLst>
                                              <p:attrName>ppt_y</p:attrName>
                                            </p:attrNameLst>
                                          </p:cBhvr>
                                          <p:tavLst>
                                            <p:tav tm="0">
                                              <p:val>
                                                <p:strVal val="0-#ppt_h/2"/>
                                              </p:val>
                                            </p:tav>
                                            <p:tav tm="100000">
                                              <p:val>
                                                <p:strVal val="#ppt_y"/>
                                              </p:val>
                                            </p:tav>
                                          </p:tavLst>
                                        </p:anim>
                                      </p:childTnLst>
                                    </p:cTn>
                                  </p:par>
                                </p:childTnLst>
                              </p:cTn>
                            </p:par>
                            <p:par>
                              <p:cTn id="49" fill="hold">
                                <p:stCondLst>
                                  <p:cond delay="2700"/>
                                </p:stCondLst>
                                <p:childTnLst>
                                  <p:par>
                                    <p:cTn id="50" presetID="22" presetClass="entr" presetSubtype="1"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up)">
                                          <p:cBhvr>
                                            <p:cTn id="52" dur="250"/>
                                            <p:tgtEl>
                                              <p:spTgt spid="21"/>
                                            </p:tgtEl>
                                          </p:cBhvr>
                                        </p:animEffect>
                                      </p:childTnLst>
                                    </p:cTn>
                                  </p:par>
                                </p:childTnLst>
                              </p:cTn>
                            </p:par>
                            <p:par>
                              <p:cTn id="53" fill="hold">
                                <p:stCondLst>
                                  <p:cond delay="2950"/>
                                </p:stCondLst>
                                <p:childTnLst>
                                  <p:par>
                                    <p:cTn id="54" presetID="22" presetClass="entr" presetSubtype="1"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up)">
                                          <p:cBhvr>
                                            <p:cTn id="56" dur="250"/>
                                            <p:tgtEl>
                                              <p:spTgt spid="30"/>
                                            </p:tgtEl>
                                          </p:cBhvr>
                                        </p:animEffect>
                                      </p:childTnLst>
                                    </p:cTn>
                                  </p:par>
                                </p:childTnLst>
                              </p:cTn>
                            </p:par>
                            <p:par>
                              <p:cTn id="57" fill="hold">
                                <p:stCondLst>
                                  <p:cond delay="3200"/>
                                </p:stCondLst>
                                <p:childTnLst>
                                  <p:par>
                                    <p:cTn id="58" presetID="2" presetClass="entr" presetSubtype="1" fill="hold" grpId="0" nodeType="afterEffect" p14:presetBounceEnd="86000">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14:bounceEnd="86000">
                                          <p:cBhvr additive="base">
                                            <p:cTn id="60" dur="250" fill="hold"/>
                                            <p:tgtEl>
                                              <p:spTgt spid="24"/>
                                            </p:tgtEl>
                                            <p:attrNameLst>
                                              <p:attrName>ppt_x</p:attrName>
                                            </p:attrNameLst>
                                          </p:cBhvr>
                                          <p:tavLst>
                                            <p:tav tm="0">
                                              <p:val>
                                                <p:strVal val="#ppt_x"/>
                                              </p:val>
                                            </p:tav>
                                            <p:tav tm="100000">
                                              <p:val>
                                                <p:strVal val="#ppt_x"/>
                                              </p:val>
                                            </p:tav>
                                          </p:tavLst>
                                        </p:anim>
                                        <p:anim calcmode="lin" valueType="num" p14:bounceEnd="86000">
                                          <p:cBhvr additive="base">
                                            <p:cTn id="61" dur="250" fill="hold"/>
                                            <p:tgtEl>
                                              <p:spTgt spid="24"/>
                                            </p:tgtEl>
                                            <p:attrNameLst>
                                              <p:attrName>ppt_y</p:attrName>
                                            </p:attrNameLst>
                                          </p:cBhvr>
                                          <p:tavLst>
                                            <p:tav tm="0">
                                              <p:val>
                                                <p:strVal val="0-#ppt_h/2"/>
                                              </p:val>
                                            </p:tav>
                                            <p:tav tm="100000">
                                              <p:val>
                                                <p:strVal val="#ppt_y"/>
                                              </p:val>
                                            </p:tav>
                                          </p:tavLst>
                                        </p:anim>
                                      </p:childTnLst>
                                    </p:cTn>
                                  </p:par>
                                </p:childTnLst>
                              </p:cTn>
                            </p:par>
                            <p:par>
                              <p:cTn id="62" fill="hold">
                                <p:stCondLst>
                                  <p:cond delay="3450"/>
                                </p:stCondLst>
                                <p:childTnLst>
                                  <p:par>
                                    <p:cTn id="63" presetID="22" presetClass="entr" presetSubtype="1"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up)">
                                          <p:cBhvr>
                                            <p:cTn id="65" dur="250"/>
                                            <p:tgtEl>
                                              <p:spTgt spid="26"/>
                                            </p:tgtEl>
                                          </p:cBhvr>
                                        </p:animEffect>
                                      </p:childTnLst>
                                    </p:cTn>
                                  </p:par>
                                </p:childTnLst>
                              </p:cTn>
                            </p:par>
                            <p:par>
                              <p:cTn id="66" fill="hold">
                                <p:stCondLst>
                                  <p:cond delay="3700"/>
                                </p:stCondLst>
                                <p:childTnLst>
                                  <p:par>
                                    <p:cTn id="67" presetID="22" presetClass="entr" presetSubtype="1"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up)">
                                          <p:cBhvr>
                                            <p:cTn id="69" dur="250"/>
                                            <p:tgtEl>
                                              <p:spTgt spid="25"/>
                                            </p:tgtEl>
                                          </p:cBhvr>
                                        </p:animEffect>
                                      </p:childTnLst>
                                    </p:cTn>
                                  </p:par>
                                </p:childTnLst>
                              </p:cTn>
                            </p:par>
                            <p:par>
                              <p:cTn id="70" fill="hold">
                                <p:stCondLst>
                                  <p:cond delay="3950"/>
                                </p:stCondLst>
                                <p:childTnLst>
                                  <p:par>
                                    <p:cTn id="71" presetID="2" presetClass="entr" presetSubtype="1" fill="hold" grpId="0" nodeType="afterEffect" p14:presetBounceEnd="86000">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14:bounceEnd="86000">
                                          <p:cBhvr additive="base">
                                            <p:cTn id="73" dur="250" fill="hold"/>
                                            <p:tgtEl>
                                              <p:spTgt spid="31"/>
                                            </p:tgtEl>
                                            <p:attrNameLst>
                                              <p:attrName>ppt_x</p:attrName>
                                            </p:attrNameLst>
                                          </p:cBhvr>
                                          <p:tavLst>
                                            <p:tav tm="0">
                                              <p:val>
                                                <p:strVal val="#ppt_x"/>
                                              </p:val>
                                            </p:tav>
                                            <p:tav tm="100000">
                                              <p:val>
                                                <p:strVal val="#ppt_x"/>
                                              </p:val>
                                            </p:tav>
                                          </p:tavLst>
                                        </p:anim>
                                        <p:anim calcmode="lin" valueType="num" p14:bounceEnd="86000">
                                          <p:cBhvr additive="base">
                                            <p:cTn id="74" dur="250" fill="hold"/>
                                            <p:tgtEl>
                                              <p:spTgt spid="31"/>
                                            </p:tgtEl>
                                            <p:attrNameLst>
                                              <p:attrName>ppt_y</p:attrName>
                                            </p:attrNameLst>
                                          </p:cBhvr>
                                          <p:tavLst>
                                            <p:tav tm="0">
                                              <p:val>
                                                <p:strVal val="0-#ppt_h/2"/>
                                              </p:val>
                                            </p:tav>
                                            <p:tav tm="100000">
                                              <p:val>
                                                <p:strVal val="#ppt_y"/>
                                              </p:val>
                                            </p:tav>
                                          </p:tavLst>
                                        </p:anim>
                                      </p:childTnLst>
                                    </p:cTn>
                                  </p:par>
                                </p:childTnLst>
                              </p:cTn>
                            </p:par>
                            <p:par>
                              <p:cTn id="75" fill="hold">
                                <p:stCondLst>
                                  <p:cond delay="4200"/>
                                </p:stCondLst>
                                <p:childTnLst>
                                  <p:par>
                                    <p:cTn id="76" presetID="22" presetClass="entr" presetSubtype="1" fill="hold"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up)">
                                          <p:cBhvr>
                                            <p:cTn id="78" dur="250"/>
                                            <p:tgtEl>
                                              <p:spTgt spid="33"/>
                                            </p:tgtEl>
                                          </p:cBhvr>
                                        </p:animEffect>
                                      </p:childTnLst>
                                    </p:cTn>
                                  </p:par>
                                </p:childTnLst>
                              </p:cTn>
                            </p:par>
                            <p:par>
                              <p:cTn id="79" fill="hold">
                                <p:stCondLst>
                                  <p:cond delay="4450"/>
                                </p:stCondLst>
                                <p:childTnLst>
                                  <p:par>
                                    <p:cTn id="80" presetID="22" presetClass="entr" presetSubtype="1"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up)">
                                          <p:cBhvr>
                                            <p:cTn id="82"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6" grpId="0" animBg="1"/>
          <p:bldP spid="20" grpId="0" animBg="1"/>
          <p:bldP spid="24" grpId="0" animBg="1"/>
          <p:bldP spid="25" grpId="0" animBg="1"/>
          <p:bldP spid="29" grpId="0" animBg="1"/>
          <p:bldP spid="30" grpId="0" animBg="1"/>
          <p:bldP spid="31" grpId="0" animBg="1"/>
          <p:bldP spid="3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250" fill="hold"/>
                                            <p:tgtEl>
                                              <p:spTgt spid="10"/>
                                            </p:tgtEl>
                                            <p:attrNameLst>
                                              <p:attrName>ppt_x</p:attrName>
                                            </p:attrNameLst>
                                          </p:cBhvr>
                                          <p:tavLst>
                                            <p:tav tm="0">
                                              <p:val>
                                                <p:strVal val="#ppt_x"/>
                                              </p:val>
                                            </p:tav>
                                            <p:tav tm="100000">
                                              <p:val>
                                                <p:strVal val="#ppt_x"/>
                                              </p:val>
                                            </p:tav>
                                          </p:tavLst>
                                        </p:anim>
                                        <p:anim calcmode="lin" valueType="num">
                                          <p:cBhvr additive="base">
                                            <p:cTn id="22" dur="250" fill="hold"/>
                                            <p:tgtEl>
                                              <p:spTgt spid="10"/>
                                            </p:tgtEl>
                                            <p:attrNameLst>
                                              <p:attrName>ppt_y</p:attrName>
                                            </p:attrNameLst>
                                          </p:cBhvr>
                                          <p:tavLst>
                                            <p:tav tm="0">
                                              <p:val>
                                                <p:strVal val="0-#ppt_h/2"/>
                                              </p:val>
                                            </p:tav>
                                            <p:tav tm="100000">
                                              <p:val>
                                                <p:strVal val="#ppt_y"/>
                                              </p:val>
                                            </p:tav>
                                          </p:tavLst>
                                        </p:anim>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250"/>
                                            <p:tgtEl>
                                              <p:spTgt spid="12"/>
                                            </p:tgtEl>
                                          </p:cBhvr>
                                        </p:animEffect>
                                      </p:childTnLst>
                                    </p:cTn>
                                  </p:par>
                                </p:childTnLst>
                              </p:cTn>
                            </p:par>
                            <p:par>
                              <p:cTn id="27" fill="hold">
                                <p:stCondLst>
                                  <p:cond delay="1250"/>
                                </p:stCondLst>
                                <p:childTnLst>
                                  <p:par>
                                    <p:cTn id="28" presetID="22" presetClass="entr" presetSubtype="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250"/>
                                            <p:tgtEl>
                                              <p:spTgt spid="11"/>
                                            </p:tgtEl>
                                          </p:cBhvr>
                                        </p:animEffect>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250" fill="hold"/>
                                            <p:tgtEl>
                                              <p:spTgt spid="16"/>
                                            </p:tgtEl>
                                            <p:attrNameLst>
                                              <p:attrName>ppt_x</p:attrName>
                                            </p:attrNameLst>
                                          </p:cBhvr>
                                          <p:tavLst>
                                            <p:tav tm="0">
                                              <p:val>
                                                <p:strVal val="#ppt_x"/>
                                              </p:val>
                                            </p:tav>
                                            <p:tav tm="100000">
                                              <p:val>
                                                <p:strVal val="#ppt_x"/>
                                              </p:val>
                                            </p:tav>
                                          </p:tavLst>
                                        </p:anim>
                                        <p:anim calcmode="lin" valueType="num">
                                          <p:cBhvr additive="base">
                                            <p:cTn id="35" dur="250" fill="hold"/>
                                            <p:tgtEl>
                                              <p:spTgt spid="16"/>
                                            </p:tgtEl>
                                            <p:attrNameLst>
                                              <p:attrName>ppt_y</p:attrName>
                                            </p:attrNameLst>
                                          </p:cBhvr>
                                          <p:tavLst>
                                            <p:tav tm="0">
                                              <p:val>
                                                <p:strVal val="0-#ppt_h/2"/>
                                              </p:val>
                                            </p:tav>
                                            <p:tav tm="100000">
                                              <p:val>
                                                <p:strVal val="#ppt_y"/>
                                              </p:val>
                                            </p:tav>
                                          </p:tavLst>
                                        </p:anim>
                                      </p:childTnLst>
                                    </p:cTn>
                                  </p:par>
                                </p:childTnLst>
                              </p:cTn>
                            </p:par>
                            <p:par>
                              <p:cTn id="36" fill="hold">
                                <p:stCondLst>
                                  <p:cond delay="1750"/>
                                </p:stCondLst>
                                <p:childTnLst>
                                  <p:par>
                                    <p:cTn id="37" presetID="22" presetClass="entr" presetSubtype="1" fill="hold" nodeType="afterEffect">
                                      <p:stCondLst>
                                        <p:cond delay="20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250"/>
                                            <p:tgtEl>
                                              <p:spTgt spid="17"/>
                                            </p:tgtEl>
                                          </p:cBhvr>
                                        </p:animEffect>
                                      </p:childTnLst>
                                    </p:cTn>
                                  </p:par>
                                </p:childTnLst>
                              </p:cTn>
                            </p:par>
                            <p:par>
                              <p:cTn id="40" fill="hold">
                                <p:stCondLst>
                                  <p:cond delay="2200"/>
                                </p:stCondLst>
                                <p:childTnLst>
                                  <p:par>
                                    <p:cTn id="41" presetID="22" presetClass="entr" presetSubtype="1"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250"/>
                                            <p:tgtEl>
                                              <p:spTgt spid="29"/>
                                            </p:tgtEl>
                                          </p:cBhvr>
                                        </p:animEffect>
                                      </p:childTnLst>
                                    </p:cTn>
                                  </p:par>
                                </p:childTnLst>
                              </p:cTn>
                            </p:par>
                            <p:par>
                              <p:cTn id="44" fill="hold">
                                <p:stCondLst>
                                  <p:cond delay="2450"/>
                                </p:stCondLst>
                                <p:childTnLst>
                                  <p:par>
                                    <p:cTn id="45" presetID="2" presetClass="entr" presetSubtype="1"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250" fill="hold"/>
                                            <p:tgtEl>
                                              <p:spTgt spid="20"/>
                                            </p:tgtEl>
                                            <p:attrNameLst>
                                              <p:attrName>ppt_x</p:attrName>
                                            </p:attrNameLst>
                                          </p:cBhvr>
                                          <p:tavLst>
                                            <p:tav tm="0">
                                              <p:val>
                                                <p:strVal val="#ppt_x"/>
                                              </p:val>
                                            </p:tav>
                                            <p:tav tm="100000">
                                              <p:val>
                                                <p:strVal val="#ppt_x"/>
                                              </p:val>
                                            </p:tav>
                                          </p:tavLst>
                                        </p:anim>
                                        <p:anim calcmode="lin" valueType="num">
                                          <p:cBhvr additive="base">
                                            <p:cTn id="48" dur="250" fill="hold"/>
                                            <p:tgtEl>
                                              <p:spTgt spid="20"/>
                                            </p:tgtEl>
                                            <p:attrNameLst>
                                              <p:attrName>ppt_y</p:attrName>
                                            </p:attrNameLst>
                                          </p:cBhvr>
                                          <p:tavLst>
                                            <p:tav tm="0">
                                              <p:val>
                                                <p:strVal val="0-#ppt_h/2"/>
                                              </p:val>
                                            </p:tav>
                                            <p:tav tm="100000">
                                              <p:val>
                                                <p:strVal val="#ppt_y"/>
                                              </p:val>
                                            </p:tav>
                                          </p:tavLst>
                                        </p:anim>
                                      </p:childTnLst>
                                    </p:cTn>
                                  </p:par>
                                </p:childTnLst>
                              </p:cTn>
                            </p:par>
                            <p:par>
                              <p:cTn id="49" fill="hold">
                                <p:stCondLst>
                                  <p:cond delay="2700"/>
                                </p:stCondLst>
                                <p:childTnLst>
                                  <p:par>
                                    <p:cTn id="50" presetID="22" presetClass="entr" presetSubtype="1"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up)">
                                          <p:cBhvr>
                                            <p:cTn id="52" dur="250"/>
                                            <p:tgtEl>
                                              <p:spTgt spid="21"/>
                                            </p:tgtEl>
                                          </p:cBhvr>
                                        </p:animEffect>
                                      </p:childTnLst>
                                    </p:cTn>
                                  </p:par>
                                </p:childTnLst>
                              </p:cTn>
                            </p:par>
                            <p:par>
                              <p:cTn id="53" fill="hold">
                                <p:stCondLst>
                                  <p:cond delay="2950"/>
                                </p:stCondLst>
                                <p:childTnLst>
                                  <p:par>
                                    <p:cTn id="54" presetID="22" presetClass="entr" presetSubtype="1"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up)">
                                          <p:cBhvr>
                                            <p:cTn id="56" dur="250"/>
                                            <p:tgtEl>
                                              <p:spTgt spid="30"/>
                                            </p:tgtEl>
                                          </p:cBhvr>
                                        </p:animEffect>
                                      </p:childTnLst>
                                    </p:cTn>
                                  </p:par>
                                </p:childTnLst>
                              </p:cTn>
                            </p:par>
                            <p:par>
                              <p:cTn id="57" fill="hold">
                                <p:stCondLst>
                                  <p:cond delay="3200"/>
                                </p:stCondLst>
                                <p:childTnLst>
                                  <p:par>
                                    <p:cTn id="58" presetID="2" presetClass="entr" presetSubtype="1"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250" fill="hold"/>
                                            <p:tgtEl>
                                              <p:spTgt spid="24"/>
                                            </p:tgtEl>
                                            <p:attrNameLst>
                                              <p:attrName>ppt_x</p:attrName>
                                            </p:attrNameLst>
                                          </p:cBhvr>
                                          <p:tavLst>
                                            <p:tav tm="0">
                                              <p:val>
                                                <p:strVal val="#ppt_x"/>
                                              </p:val>
                                            </p:tav>
                                            <p:tav tm="100000">
                                              <p:val>
                                                <p:strVal val="#ppt_x"/>
                                              </p:val>
                                            </p:tav>
                                          </p:tavLst>
                                        </p:anim>
                                        <p:anim calcmode="lin" valueType="num">
                                          <p:cBhvr additive="base">
                                            <p:cTn id="61" dur="250" fill="hold"/>
                                            <p:tgtEl>
                                              <p:spTgt spid="24"/>
                                            </p:tgtEl>
                                            <p:attrNameLst>
                                              <p:attrName>ppt_y</p:attrName>
                                            </p:attrNameLst>
                                          </p:cBhvr>
                                          <p:tavLst>
                                            <p:tav tm="0">
                                              <p:val>
                                                <p:strVal val="0-#ppt_h/2"/>
                                              </p:val>
                                            </p:tav>
                                            <p:tav tm="100000">
                                              <p:val>
                                                <p:strVal val="#ppt_y"/>
                                              </p:val>
                                            </p:tav>
                                          </p:tavLst>
                                        </p:anim>
                                      </p:childTnLst>
                                    </p:cTn>
                                  </p:par>
                                </p:childTnLst>
                              </p:cTn>
                            </p:par>
                            <p:par>
                              <p:cTn id="62" fill="hold">
                                <p:stCondLst>
                                  <p:cond delay="3450"/>
                                </p:stCondLst>
                                <p:childTnLst>
                                  <p:par>
                                    <p:cTn id="63" presetID="22" presetClass="entr" presetSubtype="1"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up)">
                                          <p:cBhvr>
                                            <p:cTn id="65" dur="250"/>
                                            <p:tgtEl>
                                              <p:spTgt spid="26"/>
                                            </p:tgtEl>
                                          </p:cBhvr>
                                        </p:animEffect>
                                      </p:childTnLst>
                                    </p:cTn>
                                  </p:par>
                                </p:childTnLst>
                              </p:cTn>
                            </p:par>
                            <p:par>
                              <p:cTn id="66" fill="hold">
                                <p:stCondLst>
                                  <p:cond delay="3700"/>
                                </p:stCondLst>
                                <p:childTnLst>
                                  <p:par>
                                    <p:cTn id="67" presetID="22" presetClass="entr" presetSubtype="1"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up)">
                                          <p:cBhvr>
                                            <p:cTn id="69" dur="250"/>
                                            <p:tgtEl>
                                              <p:spTgt spid="25"/>
                                            </p:tgtEl>
                                          </p:cBhvr>
                                        </p:animEffect>
                                      </p:childTnLst>
                                    </p:cTn>
                                  </p:par>
                                </p:childTnLst>
                              </p:cTn>
                            </p:par>
                            <p:par>
                              <p:cTn id="70" fill="hold">
                                <p:stCondLst>
                                  <p:cond delay="3950"/>
                                </p:stCondLst>
                                <p:childTnLst>
                                  <p:par>
                                    <p:cTn id="71" presetID="2" presetClass="entr" presetSubtype="1"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250" fill="hold"/>
                                            <p:tgtEl>
                                              <p:spTgt spid="31"/>
                                            </p:tgtEl>
                                            <p:attrNameLst>
                                              <p:attrName>ppt_x</p:attrName>
                                            </p:attrNameLst>
                                          </p:cBhvr>
                                          <p:tavLst>
                                            <p:tav tm="0">
                                              <p:val>
                                                <p:strVal val="#ppt_x"/>
                                              </p:val>
                                            </p:tav>
                                            <p:tav tm="100000">
                                              <p:val>
                                                <p:strVal val="#ppt_x"/>
                                              </p:val>
                                            </p:tav>
                                          </p:tavLst>
                                        </p:anim>
                                        <p:anim calcmode="lin" valueType="num">
                                          <p:cBhvr additive="base">
                                            <p:cTn id="74" dur="250" fill="hold"/>
                                            <p:tgtEl>
                                              <p:spTgt spid="31"/>
                                            </p:tgtEl>
                                            <p:attrNameLst>
                                              <p:attrName>ppt_y</p:attrName>
                                            </p:attrNameLst>
                                          </p:cBhvr>
                                          <p:tavLst>
                                            <p:tav tm="0">
                                              <p:val>
                                                <p:strVal val="0-#ppt_h/2"/>
                                              </p:val>
                                            </p:tav>
                                            <p:tav tm="100000">
                                              <p:val>
                                                <p:strVal val="#ppt_y"/>
                                              </p:val>
                                            </p:tav>
                                          </p:tavLst>
                                        </p:anim>
                                      </p:childTnLst>
                                    </p:cTn>
                                  </p:par>
                                </p:childTnLst>
                              </p:cTn>
                            </p:par>
                            <p:par>
                              <p:cTn id="75" fill="hold">
                                <p:stCondLst>
                                  <p:cond delay="4200"/>
                                </p:stCondLst>
                                <p:childTnLst>
                                  <p:par>
                                    <p:cTn id="76" presetID="22" presetClass="entr" presetSubtype="1" fill="hold"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up)">
                                          <p:cBhvr>
                                            <p:cTn id="78" dur="250"/>
                                            <p:tgtEl>
                                              <p:spTgt spid="33"/>
                                            </p:tgtEl>
                                          </p:cBhvr>
                                        </p:animEffect>
                                      </p:childTnLst>
                                    </p:cTn>
                                  </p:par>
                                </p:childTnLst>
                              </p:cTn>
                            </p:par>
                            <p:par>
                              <p:cTn id="79" fill="hold">
                                <p:stCondLst>
                                  <p:cond delay="4450"/>
                                </p:stCondLst>
                                <p:childTnLst>
                                  <p:par>
                                    <p:cTn id="80" presetID="22" presetClass="entr" presetSubtype="1"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up)">
                                          <p:cBhvr>
                                            <p:cTn id="82"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6" grpId="0" animBg="1"/>
          <p:bldP spid="20" grpId="0" animBg="1"/>
          <p:bldP spid="24" grpId="0" animBg="1"/>
          <p:bldP spid="25" grpId="0" animBg="1"/>
          <p:bldP spid="29" grpId="0" animBg="1"/>
          <p:bldP spid="30" grpId="0" animBg="1"/>
          <p:bldP spid="31" grpId="0" animBg="1"/>
          <p:bldP spid="32" grpId="0" animBg="1"/>
        </p:bldLst>
      </p:timing>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معرفی</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38F5AEC4-1BD4-4509-918E-BE775AF7860D}"/>
              </a:ext>
            </a:extLst>
          </p:cNvPr>
          <p:cNvSpPr/>
          <p:nvPr/>
        </p:nvSpPr>
        <p:spPr>
          <a:xfrm>
            <a:off x="596347" y="883302"/>
            <a:ext cx="11039061" cy="1719702"/>
          </a:xfrm>
          <a:prstGeom prst="rect">
            <a:avLst/>
          </a:prstGeom>
        </p:spPr>
        <p:txBody>
          <a:bodyPr wrap="square">
            <a:spAutoFit/>
          </a:bodyPr>
          <a:lstStyle/>
          <a:p>
            <a:pPr algn="just" rtl="1">
              <a:lnSpc>
                <a:spcPct val="150000"/>
              </a:lnSpc>
            </a:pPr>
            <a:r>
              <a:rPr lang="fa-IR" b="1" dirty="0">
                <a:cs typeface="B Nazanin" panose="00000400000000000000" pitchFamily="2" charset="-78"/>
              </a:rPr>
              <a:t>در پایگاه‌های داده‌ی مبتنی بر پرس‌وجو نظیر کساندرا، طراحی پایگاه‌داده بر اساس دو معیار انجام می‌شود :</a:t>
            </a:r>
          </a:p>
          <a:p>
            <a:pPr lvl="1" algn="just" rtl="1">
              <a:lnSpc>
                <a:spcPct val="150000"/>
              </a:lnSpc>
            </a:pPr>
            <a:r>
              <a:rPr lang="fa-IR" b="1" dirty="0">
                <a:cs typeface="B Nazanin" panose="00000400000000000000" pitchFamily="2" charset="-78"/>
              </a:rPr>
              <a:t>1 – موجودیت‌ها و ارتباطات آن‌ها</a:t>
            </a:r>
          </a:p>
          <a:p>
            <a:pPr lvl="1" algn="just" rtl="1">
              <a:lnSpc>
                <a:spcPct val="150000"/>
              </a:lnSpc>
            </a:pPr>
            <a:r>
              <a:rPr lang="fa-IR" b="1" dirty="0">
                <a:cs typeface="B Nazanin" panose="00000400000000000000" pitchFamily="2" charset="-78"/>
              </a:rPr>
              <a:t>2 – پرس‌وجوهای مورد نیاز</a:t>
            </a:r>
          </a:p>
          <a:p>
            <a:pPr algn="just" rtl="1">
              <a:lnSpc>
                <a:spcPct val="150000"/>
              </a:lnSpc>
            </a:pPr>
            <a:r>
              <a:rPr lang="fa-IR" b="1" dirty="0">
                <a:cs typeface="B Nazanin" panose="00000400000000000000" pitchFamily="2" charset="-78"/>
              </a:rPr>
              <a:t>بنابراین، داده‌های مرتبط با یک پرس‌وجو در یک محل و در یک سرور قرار می‌گیرند و هنگام بازیابی اطلاعات سرعت بسیار بالا خواهد بود. </a:t>
            </a:r>
          </a:p>
        </p:txBody>
      </p:sp>
    </p:spTree>
    <p:extLst>
      <p:ext uri="{BB962C8B-B14F-4D97-AF65-F5344CB8AC3E}">
        <p14:creationId xmlns:p14="http://schemas.microsoft.com/office/powerpoint/2010/main" val="421052081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ویژگی‌ها</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DCADB804-E772-409A-9438-6DC3045FA1BA}"/>
              </a:ext>
            </a:extLst>
          </p:cNvPr>
          <p:cNvSpPr/>
          <p:nvPr/>
        </p:nvSpPr>
        <p:spPr>
          <a:xfrm>
            <a:off x="6412230" y="1960279"/>
            <a:ext cx="4592691" cy="3046988"/>
          </a:xfrm>
          <a:prstGeom prst="rect">
            <a:avLst/>
          </a:prstGeom>
          <a:gradFill flip="none" rotWithShape="1">
            <a:gsLst>
              <a:gs pos="99000">
                <a:schemeClr val="tx2">
                  <a:lumMod val="50000"/>
                </a:schemeClr>
              </a:gs>
              <a:gs pos="79000">
                <a:schemeClr val="bg1"/>
              </a:gs>
              <a:gs pos="88000">
                <a:schemeClr val="tx2">
                  <a:lumMod val="75000"/>
                </a:schemeClr>
              </a:gs>
              <a:gs pos="93000">
                <a:schemeClr val="tx2">
                  <a:lumMod val="20000"/>
                  <a:lumOff val="80000"/>
                </a:schemeClr>
              </a:gs>
            </a:gsLst>
            <a:path path="rect">
              <a:fillToRect l="50000" t="50000" r="50000" b="50000"/>
            </a:path>
            <a:tileRect/>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marL="342900" lvl="0" indent="-342900" algn="justLow" rtl="1">
              <a:lnSpc>
                <a:spcPct val="120000"/>
              </a:lnSpc>
              <a:spcAft>
                <a:spcPts val="0"/>
              </a:spcAft>
              <a:buFont typeface="Wingdings" panose="05000000000000000000" pitchFamily="2" charset="2"/>
              <a:buChar char="v"/>
            </a:pPr>
            <a:endParaRPr lang="fa-IR" sz="2000" b="1" dirty="0">
              <a:latin typeface="Times New Roman" panose="02020603050405020304" pitchFamily="18" charset="0"/>
              <a:ea typeface="Times New Roman" panose="02020603050405020304" pitchFamily="18" charset="0"/>
              <a:cs typeface="B Nazanin" panose="00000400000000000000" pitchFamily="2" charset="-78"/>
            </a:endParaRP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قابلیت دسترسی بالا</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تحمل پذیری خطا</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شِمای </a:t>
            </a:r>
            <a:r>
              <a:rPr lang="en-US" sz="2000" b="1" dirty="0">
                <a:latin typeface="Times New Roman" panose="02020603050405020304" pitchFamily="18" charset="0"/>
                <a:ea typeface="Times New Roman" panose="02020603050405020304" pitchFamily="18" charset="0"/>
                <a:cs typeface="B Nazanin" panose="00000400000000000000" pitchFamily="2" charset="-78"/>
              </a:rPr>
              <a:t>Schema on Read</a:t>
            </a:r>
            <a:endParaRPr lang="fa-IR" sz="2000" b="1" dirty="0">
              <a:latin typeface="Times New Roman" panose="02020603050405020304" pitchFamily="18" charset="0"/>
              <a:ea typeface="Times New Roman" panose="02020603050405020304" pitchFamily="18" charset="0"/>
              <a:cs typeface="B Nazanin" panose="00000400000000000000" pitchFamily="2" charset="-78"/>
            </a:endParaRP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قابلیت توزیع پذیری بالا</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سازگاری قابل تنظیم</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معماری </a:t>
            </a:r>
            <a:r>
              <a:rPr lang="en-US" sz="2000" b="1" dirty="0">
                <a:latin typeface="Times New Roman" panose="02020603050405020304" pitchFamily="18" charset="0"/>
                <a:ea typeface="Times New Roman" panose="02020603050405020304" pitchFamily="18" charset="0"/>
                <a:cs typeface="B Nazanin" panose="00000400000000000000" pitchFamily="2" charset="-78"/>
              </a:rPr>
              <a:t>Peer to Peer</a:t>
            </a:r>
          </a:p>
          <a:p>
            <a:pPr lvl="0" algn="ctr" rtl="1">
              <a:lnSpc>
                <a:spcPct val="120000"/>
              </a:lnSpc>
              <a:spcAft>
                <a:spcPts val="0"/>
              </a:spcAft>
            </a:pPr>
            <a:endParaRPr lang="en-US" sz="2000" b="1"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
        <p:nvSpPr>
          <p:cNvPr id="11" name="Rectangle 10">
            <a:extLst>
              <a:ext uri="{FF2B5EF4-FFF2-40B4-BE49-F238E27FC236}">
                <a16:creationId xmlns:a16="http://schemas.microsoft.com/office/drawing/2014/main" id="{0B40428F-1466-460A-A22E-B9DE6321FEF3}"/>
              </a:ext>
            </a:extLst>
          </p:cNvPr>
          <p:cNvSpPr/>
          <p:nvPr/>
        </p:nvSpPr>
        <p:spPr>
          <a:xfrm>
            <a:off x="1160424" y="1288091"/>
            <a:ext cx="9844498" cy="461665"/>
          </a:xfrm>
          <a:prstGeom prst="rect">
            <a:avLst/>
          </a:prstGeom>
          <a:gradFill>
            <a:gsLst>
              <a:gs pos="92000">
                <a:schemeClr val="tx2">
                  <a:lumMod val="20000"/>
                  <a:lumOff val="80000"/>
                </a:schemeClr>
              </a:gs>
              <a:gs pos="56000">
                <a:schemeClr val="bg1"/>
              </a:gs>
              <a:gs pos="88000">
                <a:schemeClr val="tx2">
                  <a:lumMod val="75000"/>
                </a:schemeClr>
              </a:gs>
              <a:gs pos="100000">
                <a:schemeClr val="tx2">
                  <a:lumMod val="50000"/>
                </a:schemeClr>
              </a:gs>
            </a:gsLst>
            <a:path path="shape">
              <a:fillToRect l="50000" t="50000" r="50000" b="50000"/>
            </a:path>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marL="60325"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Titr" panose="00000700000000000000" pitchFamily="2" charset="-78"/>
              </a:rPr>
              <a:t>ویژگی‌های پايگاه‌داده‌ی کساندرا</a:t>
            </a:r>
            <a:endParaRPr lang="en-US" sz="2000" b="1" dirty="0">
              <a:latin typeface="Times New Roman" panose="02020603050405020304" pitchFamily="18" charset="0"/>
              <a:ea typeface="Times New Roman" panose="02020603050405020304" pitchFamily="18" charset="0"/>
              <a:cs typeface="B Titr" panose="00000700000000000000" pitchFamily="2" charset="-78"/>
            </a:endParaRPr>
          </a:p>
        </p:txBody>
      </p:sp>
      <p:sp>
        <p:nvSpPr>
          <p:cNvPr id="12" name="Rectangle 11">
            <a:extLst>
              <a:ext uri="{FF2B5EF4-FFF2-40B4-BE49-F238E27FC236}">
                <a16:creationId xmlns:a16="http://schemas.microsoft.com/office/drawing/2014/main" id="{828BC49C-7007-4387-B54D-00F3F55088F9}"/>
              </a:ext>
            </a:extLst>
          </p:cNvPr>
          <p:cNvSpPr/>
          <p:nvPr/>
        </p:nvSpPr>
        <p:spPr>
          <a:xfrm>
            <a:off x="1160424" y="1960279"/>
            <a:ext cx="4592691" cy="3046988"/>
          </a:xfrm>
          <a:prstGeom prst="rect">
            <a:avLst/>
          </a:prstGeom>
          <a:gradFill flip="none" rotWithShape="1">
            <a:gsLst>
              <a:gs pos="99000">
                <a:schemeClr val="tx2">
                  <a:lumMod val="50000"/>
                </a:schemeClr>
              </a:gs>
              <a:gs pos="79000">
                <a:schemeClr val="bg1"/>
              </a:gs>
              <a:gs pos="88000">
                <a:schemeClr val="tx2">
                  <a:lumMod val="75000"/>
                </a:schemeClr>
              </a:gs>
              <a:gs pos="93000">
                <a:schemeClr val="tx2">
                  <a:lumMod val="20000"/>
                  <a:lumOff val="80000"/>
                </a:schemeClr>
              </a:gs>
            </a:gsLst>
            <a:path path="rect">
              <a:fillToRect l="50000" t="50000" r="50000" b="50000"/>
            </a:path>
            <a:tileRect/>
          </a:gradFill>
          <a:ln w="25400">
            <a:solidFill>
              <a:schemeClr val="tx2">
                <a:lumMod val="50000"/>
              </a:schemeClr>
            </a:solidFill>
          </a:ln>
          <a:effectLst>
            <a:outerShdw blurRad="127000" dist="127000" dir="1800000" algn="ctr" rotWithShape="0">
              <a:schemeClr val="tx2">
                <a:lumMod val="50000"/>
              </a:schemeClr>
            </a:outerShdw>
          </a:effectLst>
        </p:spPr>
        <p:txBody>
          <a:bodyPr wrap="square">
            <a:spAutoFit/>
          </a:bodyPr>
          <a:lstStyle/>
          <a:p>
            <a:pPr marL="342900" lvl="0" indent="-342900" algn="justLow" rtl="1">
              <a:lnSpc>
                <a:spcPct val="120000"/>
              </a:lnSpc>
              <a:spcAft>
                <a:spcPts val="0"/>
              </a:spcAft>
              <a:buFont typeface="Wingdings" panose="05000000000000000000" pitchFamily="2" charset="2"/>
              <a:buChar char="v"/>
            </a:pPr>
            <a:endParaRPr lang="fa-IR" sz="2000" b="1" dirty="0">
              <a:latin typeface="Times New Roman" panose="02020603050405020304" pitchFamily="18" charset="0"/>
              <a:ea typeface="Times New Roman" panose="02020603050405020304" pitchFamily="18" charset="0"/>
              <a:cs typeface="B Nazanin" panose="00000400000000000000" pitchFamily="2" charset="-78"/>
            </a:endParaRPr>
          </a:p>
          <a:p>
            <a:pPr algn="ctr" rtl="1">
              <a:lnSpc>
                <a:spcPct val="120000"/>
              </a:lnSpc>
            </a:pPr>
            <a:r>
              <a:rPr lang="fa-IR" sz="2000" b="1" dirty="0">
                <a:latin typeface="Times New Roman" panose="02020603050405020304" pitchFamily="18" charset="0"/>
                <a:ea typeface="Times New Roman" panose="02020603050405020304" pitchFamily="18" charset="0"/>
                <a:cs typeface="B Nazanin" panose="00000400000000000000" pitchFamily="2" charset="-78"/>
              </a:rPr>
              <a:t>مقیاس پذیری از نوع افقی</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متن باز بودن</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سرعت خواندن و نوشتن سریع</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انعطاف پذیری بالا</a:t>
            </a:r>
          </a:p>
          <a:p>
            <a:pPr lvl="0" algn="ctr" rtl="1">
              <a:lnSpc>
                <a:spcPct val="120000"/>
              </a:lnSpc>
              <a:spcAft>
                <a:spcPts val="0"/>
              </a:spcAft>
            </a:pPr>
            <a:r>
              <a:rPr lang="fa-IR" sz="2000" b="1" dirty="0">
                <a:latin typeface="Times New Roman" panose="02020603050405020304" pitchFamily="18" charset="0"/>
                <a:ea typeface="Times New Roman" panose="02020603050405020304" pitchFamily="18" charset="0"/>
                <a:cs typeface="B Nazanin" panose="00000400000000000000" pitchFamily="2" charset="-78"/>
              </a:rPr>
              <a:t>پشتیبانی از تکرار</a:t>
            </a:r>
          </a:p>
          <a:p>
            <a:pPr algn="ctr" rtl="1">
              <a:lnSpc>
                <a:spcPct val="120000"/>
              </a:lnSpc>
            </a:pPr>
            <a:r>
              <a:rPr lang="fa-IR" sz="2000" b="1" dirty="0">
                <a:latin typeface="Times New Roman" panose="02020603050405020304" pitchFamily="18" charset="0"/>
                <a:ea typeface="Times New Roman" panose="02020603050405020304" pitchFamily="18" charset="0"/>
                <a:cs typeface="B Nazanin" panose="00000400000000000000" pitchFamily="2" charset="-78"/>
              </a:rPr>
              <a:t>قرار داشتن در دسته </a:t>
            </a:r>
            <a:r>
              <a:rPr lang="en-US" sz="2000" b="1" dirty="0">
                <a:latin typeface="Times New Roman" panose="02020603050405020304" pitchFamily="18" charset="0"/>
                <a:ea typeface="Times New Roman" panose="02020603050405020304" pitchFamily="18" charset="0"/>
                <a:cs typeface="B Nazanin" panose="00000400000000000000" pitchFamily="2" charset="-78"/>
              </a:rPr>
              <a:t>AP</a:t>
            </a:r>
          </a:p>
          <a:p>
            <a:pPr lvl="0" algn="ctr" rtl="1">
              <a:lnSpc>
                <a:spcPct val="120000"/>
              </a:lnSpc>
              <a:spcAft>
                <a:spcPts val="0"/>
              </a:spcAft>
            </a:pPr>
            <a:endParaRPr lang="en-US" sz="2000" b="1"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144939201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250"/>
                                        <p:tgtEl>
                                          <p:spTgt spid="10"/>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مدل داده‌ای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C73EDD84-6B7A-4DDA-8943-1AC95537ED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91405" y="2713408"/>
            <a:ext cx="9208129" cy="2440271"/>
          </a:xfrm>
          <a:prstGeom prst="rect">
            <a:avLst/>
          </a:prstGeom>
          <a:noFill/>
          <a:ln w="25400">
            <a:noFill/>
          </a:ln>
          <a:effectLst>
            <a:outerShdw blurRad="127000" dist="127000" dir="1800000" algn="ctr" rotWithShape="0">
              <a:schemeClr val="tx2">
                <a:lumMod val="50000"/>
              </a:schemeClr>
            </a:outerShdw>
          </a:effectLst>
        </p:spPr>
      </p:pic>
      <p:graphicFrame>
        <p:nvGraphicFramePr>
          <p:cNvPr id="11" name="Table 10">
            <a:extLst>
              <a:ext uri="{FF2B5EF4-FFF2-40B4-BE49-F238E27FC236}">
                <a16:creationId xmlns:a16="http://schemas.microsoft.com/office/drawing/2014/main" id="{D9AAC722-EBA6-4FC6-B5F8-804A400D09EC}"/>
              </a:ext>
            </a:extLst>
          </p:cNvPr>
          <p:cNvGraphicFramePr>
            <a:graphicFrameLocks noGrp="1"/>
          </p:cNvGraphicFramePr>
          <p:nvPr>
            <p:extLst>
              <p:ext uri="{D42A27DB-BD31-4B8C-83A1-F6EECF244321}">
                <p14:modId xmlns:p14="http://schemas.microsoft.com/office/powerpoint/2010/main" val="4062621545"/>
              </p:ext>
            </p:extLst>
          </p:nvPr>
        </p:nvGraphicFramePr>
        <p:xfrm>
          <a:off x="2047106" y="1325879"/>
          <a:ext cx="8096729" cy="1131571"/>
        </p:xfrm>
        <a:graphic>
          <a:graphicData uri="http://schemas.openxmlformats.org/drawingml/2006/table">
            <a:tbl>
              <a:tblPr rtl="1" firstRow="1" firstCol="1" bandRow="1"/>
              <a:tblGrid>
                <a:gridCol w="4165945">
                  <a:extLst>
                    <a:ext uri="{9D8B030D-6E8A-4147-A177-3AD203B41FA5}">
                      <a16:colId xmlns:a16="http://schemas.microsoft.com/office/drawing/2014/main" val="20000"/>
                    </a:ext>
                  </a:extLst>
                </a:gridCol>
                <a:gridCol w="3930784">
                  <a:extLst>
                    <a:ext uri="{9D8B030D-6E8A-4147-A177-3AD203B41FA5}">
                      <a16:colId xmlns:a16="http://schemas.microsoft.com/office/drawing/2014/main" val="20001"/>
                    </a:ext>
                  </a:extLst>
                </a:gridCol>
              </a:tblGrid>
              <a:tr h="428308">
                <a:tc>
                  <a:txBody>
                    <a:bodyPr/>
                    <a:lstStyle/>
                    <a:p>
                      <a:pPr algn="just" rtl="1">
                        <a:spcAft>
                          <a:spcPts val="0"/>
                        </a:spcAft>
                      </a:pPr>
                      <a:r>
                        <a:rPr lang="fa-IR" sz="1800" b="1" dirty="0">
                          <a:effectLst/>
                          <a:latin typeface="Times New Roman" panose="02020603050405020304" pitchFamily="18" charset="0"/>
                          <a:ea typeface="Times New Roman" panose="02020603050405020304" pitchFamily="18" charset="0"/>
                          <a:cs typeface="Nazanin" panose="00000400000000000000" pitchFamily="2" charset="-78"/>
                        </a:rPr>
                        <a:t>مرحله اول : </a:t>
                      </a:r>
                      <a:r>
                        <a:rPr lang="fa-IR" sz="1800" dirty="0">
                          <a:effectLst/>
                          <a:latin typeface="Times New Roman" panose="02020603050405020304" pitchFamily="18" charset="0"/>
                          <a:ea typeface="Times New Roman" panose="02020603050405020304" pitchFamily="18" charset="0"/>
                          <a:cs typeface="Nazanin" panose="00000400000000000000" pitchFamily="2" charset="-78"/>
                        </a:rPr>
                        <a:t>تحلیل نیازمندی‌ها</a:t>
                      </a:r>
                      <a:endParaRPr lang="en-US" sz="1600" dirty="0">
                        <a:effectLst/>
                        <a:latin typeface="Times New Roman" panose="02020603050405020304" pitchFamily="18" charset="0"/>
                        <a:ea typeface="Times New Roman" panose="02020603050405020304" pitchFamily="18" charset="0"/>
                        <a:cs typeface="Nazanin" panose="00000400000000000000" pitchFamily="2" charset="-78"/>
                      </a:endParaRPr>
                    </a:p>
                  </a:txBody>
                  <a:tcPr marL="68580" marR="68580" marT="0" marB="0">
                    <a:lnL>
                      <a:noFill/>
                    </a:lnL>
                    <a:lnR>
                      <a:noFill/>
                    </a:lnR>
                    <a:lnT>
                      <a:noFill/>
                    </a:lnT>
                    <a:lnB>
                      <a:noFill/>
                    </a:lnB>
                  </a:tcPr>
                </a:tc>
                <a:tc>
                  <a:txBody>
                    <a:bodyPr/>
                    <a:lstStyle/>
                    <a:p>
                      <a:pPr algn="just" rtl="1">
                        <a:spcAft>
                          <a:spcPts val="0"/>
                        </a:spcAft>
                      </a:pPr>
                      <a:r>
                        <a:rPr lang="fa-IR" sz="1800" b="1" dirty="0">
                          <a:effectLst/>
                          <a:latin typeface="Times New Roman" panose="02020603050405020304" pitchFamily="18" charset="0"/>
                          <a:ea typeface="Times New Roman" panose="02020603050405020304" pitchFamily="18" charset="0"/>
                          <a:cs typeface="Nazanin" panose="00000400000000000000" pitchFamily="2" charset="-78"/>
                        </a:rPr>
                        <a:t>مرحله دوم :</a:t>
                      </a:r>
                      <a:r>
                        <a:rPr lang="fa-IR" sz="1800" dirty="0">
                          <a:effectLst/>
                          <a:latin typeface="Times New Roman" panose="02020603050405020304" pitchFamily="18" charset="0"/>
                          <a:ea typeface="Times New Roman" panose="02020603050405020304" pitchFamily="18" charset="0"/>
                          <a:cs typeface="Nazanin" panose="00000400000000000000" pitchFamily="2" charset="-78"/>
                        </a:rPr>
                        <a:t> شناسایی موجودیت‌ها و ارتباط بین آن‌ها</a:t>
                      </a:r>
                      <a:endParaRPr lang="en-US" sz="1600" dirty="0">
                        <a:effectLst/>
                        <a:latin typeface="Times New Roman" panose="02020603050405020304" pitchFamily="18" charset="0"/>
                        <a:ea typeface="Times New Roman" panose="02020603050405020304" pitchFamily="18" charset="0"/>
                        <a:cs typeface="Nazanin" panose="00000400000000000000" pitchFamily="2" charset="-78"/>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r h="428308">
                <a:tc>
                  <a:txBody>
                    <a:bodyPr/>
                    <a:lstStyle/>
                    <a:p>
                      <a:pPr algn="just" rtl="1">
                        <a:spcAft>
                          <a:spcPts val="0"/>
                        </a:spcAft>
                      </a:pPr>
                      <a:r>
                        <a:rPr lang="fa-IR" sz="1800" b="1">
                          <a:effectLst/>
                          <a:latin typeface="Times New Roman" panose="02020603050405020304" pitchFamily="18" charset="0"/>
                          <a:ea typeface="Times New Roman" panose="02020603050405020304" pitchFamily="18" charset="0"/>
                          <a:cs typeface="Nazanin" panose="00000400000000000000" pitchFamily="2" charset="-78"/>
                        </a:rPr>
                        <a:t>مرحله سوم :</a:t>
                      </a:r>
                      <a:r>
                        <a:rPr lang="fa-IR" sz="1800">
                          <a:effectLst/>
                          <a:latin typeface="Times New Roman" panose="02020603050405020304" pitchFamily="18" charset="0"/>
                          <a:ea typeface="Times New Roman" panose="02020603050405020304" pitchFamily="18" charset="0"/>
                          <a:cs typeface="Nazanin" panose="00000400000000000000" pitchFamily="2" charset="-78"/>
                        </a:rPr>
                        <a:t> شناسایی پرس‌و‌جوها                                          </a:t>
                      </a:r>
                      <a:endParaRPr lang="en-US" sz="1600">
                        <a:effectLst/>
                        <a:latin typeface="Times New Roman" panose="02020603050405020304" pitchFamily="18" charset="0"/>
                        <a:ea typeface="Times New Roman" panose="02020603050405020304" pitchFamily="18" charset="0"/>
                        <a:cs typeface="Nazanin" panose="00000400000000000000" pitchFamily="2" charset="-78"/>
                      </a:endParaRPr>
                    </a:p>
                  </a:txBody>
                  <a:tcPr marL="68580" marR="68580" marT="0" marB="0">
                    <a:lnL>
                      <a:noFill/>
                    </a:lnL>
                    <a:lnR>
                      <a:noFill/>
                    </a:lnR>
                    <a:lnT>
                      <a:noFill/>
                    </a:lnT>
                    <a:lnB>
                      <a:noFill/>
                    </a:lnB>
                  </a:tcPr>
                </a:tc>
                <a:tc>
                  <a:txBody>
                    <a:bodyPr/>
                    <a:lstStyle/>
                    <a:p>
                      <a:pPr algn="just" rtl="1">
                        <a:spcAft>
                          <a:spcPts val="0"/>
                        </a:spcAft>
                      </a:pPr>
                      <a:r>
                        <a:rPr lang="fa-IR" sz="1800" b="1" dirty="0">
                          <a:effectLst/>
                          <a:latin typeface="Times New Roman" panose="02020603050405020304" pitchFamily="18" charset="0"/>
                          <a:ea typeface="Times New Roman" panose="02020603050405020304" pitchFamily="18" charset="0"/>
                          <a:cs typeface="Nazanin" panose="00000400000000000000" pitchFamily="2" charset="-78"/>
                        </a:rPr>
                        <a:t>مرحله چهارم :</a:t>
                      </a:r>
                      <a:r>
                        <a:rPr lang="fa-IR" sz="1800" dirty="0">
                          <a:effectLst/>
                          <a:latin typeface="Times New Roman" panose="02020603050405020304" pitchFamily="18" charset="0"/>
                          <a:ea typeface="Times New Roman" panose="02020603050405020304" pitchFamily="18" charset="0"/>
                          <a:cs typeface="Nazanin" panose="00000400000000000000" pitchFamily="2" charset="-78"/>
                        </a:rPr>
                        <a:t> تعیین شما ( </a:t>
                      </a:r>
                      <a:r>
                        <a:rPr lang="en-US" sz="1600" dirty="0">
                          <a:effectLst/>
                          <a:latin typeface="Times New Roman" panose="02020603050405020304" pitchFamily="18" charset="0"/>
                          <a:ea typeface="Times New Roman" panose="02020603050405020304" pitchFamily="18" charset="0"/>
                          <a:cs typeface="Nazanin" panose="00000400000000000000" pitchFamily="2" charset="-78"/>
                        </a:rPr>
                        <a:t>Schema</a:t>
                      </a:r>
                      <a:r>
                        <a:rPr lang="fa-IR" sz="1800" dirty="0">
                          <a:effectLst/>
                          <a:latin typeface="Times New Roman" panose="02020603050405020304" pitchFamily="18" charset="0"/>
                          <a:ea typeface="Times New Roman" panose="02020603050405020304" pitchFamily="18" charset="0"/>
                          <a:cs typeface="Nazanin" panose="00000400000000000000" pitchFamily="2" charset="-78"/>
                        </a:rPr>
                        <a:t> )</a:t>
                      </a:r>
                      <a:endParaRPr lang="en-US" sz="1600" dirty="0">
                        <a:effectLst/>
                        <a:latin typeface="Times New Roman" panose="02020603050405020304" pitchFamily="18" charset="0"/>
                        <a:ea typeface="Times New Roman" panose="02020603050405020304" pitchFamily="18" charset="0"/>
                        <a:cs typeface="Nazanin" panose="00000400000000000000" pitchFamily="2" charset="-78"/>
                      </a:endParaRPr>
                    </a:p>
                  </a:txBody>
                  <a:tcPr marL="68580" marR="68580" marT="0" marB="0">
                    <a:lnL>
                      <a:noFill/>
                    </a:lnL>
                    <a:lnR>
                      <a:noFill/>
                    </a:lnR>
                    <a:lnT>
                      <a:noFill/>
                    </a:lnT>
                    <a:lnB>
                      <a:noFill/>
                    </a:lnB>
                  </a:tcPr>
                </a:tc>
                <a:extLst>
                  <a:ext uri="{0D108BD9-81ED-4DB2-BD59-A6C34878D82A}">
                    <a16:rowId xmlns:a16="http://schemas.microsoft.com/office/drawing/2014/main" val="10001"/>
                  </a:ext>
                </a:extLst>
              </a:tr>
              <a:tr h="274955">
                <a:tc>
                  <a:txBody>
                    <a:bodyPr/>
                    <a:lstStyle/>
                    <a:p>
                      <a:pPr algn="just" rtl="1">
                        <a:spcAft>
                          <a:spcPts val="0"/>
                        </a:spcAft>
                      </a:pPr>
                      <a:r>
                        <a:rPr lang="fa-IR" sz="1800" b="1" dirty="0">
                          <a:effectLst/>
                          <a:latin typeface="Times New Roman" panose="02020603050405020304" pitchFamily="18" charset="0"/>
                          <a:ea typeface="Times New Roman" panose="02020603050405020304" pitchFamily="18" charset="0"/>
                          <a:cs typeface="Nazanin" panose="00000400000000000000" pitchFamily="2" charset="-78"/>
                        </a:rPr>
                        <a:t>مرحله پنجم :</a:t>
                      </a:r>
                      <a:r>
                        <a:rPr lang="fa-IR" sz="1800" dirty="0">
                          <a:effectLst/>
                          <a:latin typeface="Times New Roman" panose="02020603050405020304" pitchFamily="18" charset="0"/>
                          <a:ea typeface="Times New Roman" panose="02020603050405020304" pitchFamily="18" charset="0"/>
                          <a:cs typeface="Nazanin" panose="00000400000000000000" pitchFamily="2" charset="-78"/>
                        </a:rPr>
                        <a:t> بهینه‌سازی               </a:t>
                      </a:r>
                      <a:endParaRPr lang="en-US" sz="1600" dirty="0">
                        <a:effectLst/>
                        <a:latin typeface="Times New Roman" panose="02020603050405020304" pitchFamily="18" charset="0"/>
                        <a:ea typeface="Times New Roman" panose="02020603050405020304" pitchFamily="18" charset="0"/>
                        <a:cs typeface="Nazanin" panose="00000400000000000000" pitchFamily="2" charset="-78"/>
                      </a:endParaRPr>
                    </a:p>
                  </a:txBody>
                  <a:tcPr marL="68580" marR="68580" marT="0" marB="0">
                    <a:lnL>
                      <a:noFill/>
                    </a:lnL>
                    <a:lnR>
                      <a:noFill/>
                    </a:lnR>
                    <a:lnT>
                      <a:noFill/>
                    </a:lnT>
                    <a:lnB>
                      <a:noFill/>
                    </a:lnB>
                  </a:tcPr>
                </a:tc>
                <a:tc>
                  <a:txBody>
                    <a:bodyPr/>
                    <a:lstStyle/>
                    <a:p>
                      <a:pPr algn="r" rtl="1">
                        <a:spcAft>
                          <a:spcPts val="0"/>
                        </a:spcAft>
                      </a:pPr>
                      <a:r>
                        <a:rPr lang="fa-IR" sz="1800" b="1" dirty="0">
                          <a:effectLst/>
                          <a:latin typeface="Times New Roman" panose="02020603050405020304" pitchFamily="18" charset="0"/>
                          <a:ea typeface="Times New Roman" panose="02020603050405020304" pitchFamily="18" charset="0"/>
                          <a:cs typeface="Nazanin" panose="00000400000000000000" pitchFamily="2" charset="-78"/>
                        </a:rPr>
                        <a:t>مرحله ششم :</a:t>
                      </a:r>
                      <a:r>
                        <a:rPr lang="fa-IR" sz="1800" dirty="0">
                          <a:effectLst/>
                          <a:latin typeface="Times New Roman" panose="02020603050405020304" pitchFamily="18" charset="0"/>
                          <a:ea typeface="Times New Roman" panose="02020603050405020304" pitchFamily="18" charset="0"/>
                          <a:cs typeface="Nazanin" panose="00000400000000000000" pitchFamily="2" charset="-78"/>
                        </a:rPr>
                        <a:t> پیاده‌سازی با زبان </a:t>
                      </a:r>
                      <a:r>
                        <a:rPr lang="en-US" sz="1600" dirty="0">
                          <a:effectLst/>
                          <a:latin typeface="Times New Roman" panose="02020603050405020304" pitchFamily="18" charset="0"/>
                          <a:ea typeface="Times New Roman" panose="02020603050405020304" pitchFamily="18" charset="0"/>
                          <a:cs typeface="Nazanin" panose="00000400000000000000" pitchFamily="2" charset="-78"/>
                        </a:rPr>
                        <a:t>CQL</a:t>
                      </a:r>
                      <a:r>
                        <a:rPr lang="en-US" sz="1800" dirty="0">
                          <a:effectLst/>
                          <a:latin typeface="Nazanin" panose="00000400000000000000" pitchFamily="2" charset="-78"/>
                          <a:ea typeface="Times New Roman" panose="02020603050405020304" pitchFamily="18" charset="0"/>
                          <a:cs typeface="Nazanin" panose="00000400000000000000" pitchFamily="2" charset="-78"/>
                        </a:rPr>
                        <a:t> </a:t>
                      </a:r>
                      <a:endParaRPr lang="en-US" sz="1600" dirty="0">
                        <a:effectLst/>
                        <a:latin typeface="Times New Roman" panose="02020603050405020304" pitchFamily="18" charset="0"/>
                        <a:ea typeface="Times New Roman" panose="02020603050405020304" pitchFamily="18" charset="0"/>
                        <a:cs typeface="Nazanin" panose="00000400000000000000" pitchFamily="2" charset="-78"/>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bl>
          </a:graphicData>
        </a:graphic>
      </p:graphicFrame>
      <p:sp>
        <p:nvSpPr>
          <p:cNvPr id="12" name="Rectangle 11">
            <a:hlinkClick r:id="rId5" action="ppaction://hlinksldjump"/>
            <a:extLst>
              <a:ext uri="{FF2B5EF4-FFF2-40B4-BE49-F238E27FC236}">
                <a16:creationId xmlns:a16="http://schemas.microsoft.com/office/drawing/2014/main" id="{789BA77D-78BB-47D2-BE24-0FBF1C043F67}"/>
              </a:ext>
            </a:extLst>
          </p:cNvPr>
          <p:cNvSpPr/>
          <p:nvPr/>
        </p:nvSpPr>
        <p:spPr>
          <a:xfrm>
            <a:off x="1567606" y="2825386"/>
            <a:ext cx="1458624" cy="957943"/>
          </a:xfrm>
          <a:prstGeom prst="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rId12" action="ppaction://hlinksldjump"/>
            <a:extLst>
              <a:ext uri="{FF2B5EF4-FFF2-40B4-BE49-F238E27FC236}">
                <a16:creationId xmlns:a16="http://schemas.microsoft.com/office/drawing/2014/main" id="{893C19CE-3B27-48E3-A284-5E553B3B12C6}"/>
              </a:ext>
            </a:extLst>
          </p:cNvPr>
          <p:cNvSpPr/>
          <p:nvPr/>
        </p:nvSpPr>
        <p:spPr>
          <a:xfrm>
            <a:off x="1567606" y="4115727"/>
            <a:ext cx="1458624" cy="957943"/>
          </a:xfrm>
          <a:prstGeom prst="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hlinkClick r:id="rId13" action="ppaction://hlinksldjump"/>
            <a:extLst>
              <a:ext uri="{FF2B5EF4-FFF2-40B4-BE49-F238E27FC236}">
                <a16:creationId xmlns:a16="http://schemas.microsoft.com/office/drawing/2014/main" id="{9F84570D-C319-44CB-B717-8F2751B3E859}"/>
              </a:ext>
            </a:extLst>
          </p:cNvPr>
          <p:cNvSpPr/>
          <p:nvPr/>
        </p:nvSpPr>
        <p:spPr>
          <a:xfrm>
            <a:off x="3366655" y="3172690"/>
            <a:ext cx="1690254" cy="1371601"/>
          </a:xfrm>
          <a:prstGeom prst="roundRect">
            <a:avLst>
              <a:gd name="adj" fmla="val 4123"/>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hlinkClick r:id="rId14" action="ppaction://hlinksldjump"/>
            <a:extLst>
              <a:ext uri="{FF2B5EF4-FFF2-40B4-BE49-F238E27FC236}">
                <a16:creationId xmlns:a16="http://schemas.microsoft.com/office/drawing/2014/main" id="{35A9684F-150F-430E-A665-890BF7A81C33}"/>
              </a:ext>
            </a:extLst>
          </p:cNvPr>
          <p:cNvSpPr/>
          <p:nvPr/>
        </p:nvSpPr>
        <p:spPr>
          <a:xfrm>
            <a:off x="5364069" y="3360288"/>
            <a:ext cx="1458624" cy="957943"/>
          </a:xfrm>
          <a:prstGeom prst="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rId15" action="ppaction://hlinksldjump"/>
            <a:extLst>
              <a:ext uri="{FF2B5EF4-FFF2-40B4-BE49-F238E27FC236}">
                <a16:creationId xmlns:a16="http://schemas.microsoft.com/office/drawing/2014/main" id="{0ADBEE15-D2AC-4EE6-A58F-713BEB469BE5}"/>
              </a:ext>
            </a:extLst>
          </p:cNvPr>
          <p:cNvSpPr/>
          <p:nvPr/>
        </p:nvSpPr>
        <p:spPr>
          <a:xfrm>
            <a:off x="9110080" y="3360288"/>
            <a:ext cx="1458624" cy="957943"/>
          </a:xfrm>
          <a:prstGeom prst="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73662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21" presetClass="entr" presetSubtype="1"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heel(1)">
                                      <p:cBhvr>
                                        <p:cTn id="33" dur="1000"/>
                                        <p:tgtEl>
                                          <p:spTgt spid="12"/>
                                        </p:tgtEl>
                                      </p:cBhvr>
                                    </p:animEffect>
                                  </p:childTnLst>
                                </p:cTn>
                              </p:par>
                            </p:childTnLst>
                          </p:cTn>
                        </p:par>
                        <p:par>
                          <p:cTn id="34" fill="hold">
                            <p:stCondLst>
                              <p:cond delay="2750"/>
                            </p:stCondLst>
                            <p:childTnLst>
                              <p:par>
                                <p:cTn id="35" presetID="21" presetClass="entr" presetSubtype="1"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heel(1)">
                                      <p:cBhvr>
                                        <p:cTn id="37" dur="1000"/>
                                        <p:tgtEl>
                                          <p:spTgt spid="14"/>
                                        </p:tgtEl>
                                      </p:cBhvr>
                                    </p:animEffect>
                                  </p:childTnLst>
                                </p:cTn>
                              </p:par>
                            </p:childTnLst>
                          </p:cTn>
                        </p:par>
                        <p:par>
                          <p:cTn id="38" fill="hold">
                            <p:stCondLst>
                              <p:cond delay="3750"/>
                            </p:stCondLst>
                            <p:childTnLst>
                              <p:par>
                                <p:cTn id="39" presetID="21" presetClass="entr" presetSubtype="1"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heel(1)">
                                      <p:cBhvr>
                                        <p:cTn id="41" dur="1000"/>
                                        <p:tgtEl>
                                          <p:spTgt spid="15"/>
                                        </p:tgtEl>
                                      </p:cBhvr>
                                    </p:animEffect>
                                  </p:childTnLst>
                                </p:cTn>
                              </p:par>
                            </p:childTnLst>
                          </p:cTn>
                        </p:par>
                        <p:par>
                          <p:cTn id="42" fill="hold">
                            <p:stCondLst>
                              <p:cond delay="4750"/>
                            </p:stCondLst>
                            <p:childTnLst>
                              <p:par>
                                <p:cTn id="43" presetID="21" presetClass="entr" presetSubtype="1"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heel(1)">
                                      <p:cBhvr>
                                        <p:cTn id="45" dur="1000"/>
                                        <p:tgtEl>
                                          <p:spTgt spid="16"/>
                                        </p:tgtEl>
                                      </p:cBhvr>
                                    </p:animEffect>
                                  </p:childTnLst>
                                </p:cTn>
                              </p:par>
                            </p:childTnLst>
                          </p:cTn>
                        </p:par>
                        <p:par>
                          <p:cTn id="46" fill="hold">
                            <p:stCondLst>
                              <p:cond delay="5750"/>
                            </p:stCondLst>
                            <p:childTnLst>
                              <p:par>
                                <p:cTn id="47" presetID="21" presetClass="entr" presetSubtype="1"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heel(1)">
                                      <p:cBhvr>
                                        <p:cTn id="4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15" grpId="0" animBg="1"/>
      <p:bldP spid="16" grpId="0" animBg="1"/>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مدل داده‌ای مفهومی</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8" name="Picture 17">
            <a:extLst>
              <a:ext uri="{FF2B5EF4-FFF2-40B4-BE49-F238E27FC236}">
                <a16:creationId xmlns:a16="http://schemas.microsoft.com/office/drawing/2014/main" id="{BAF9B4B5-D0B1-4758-9C39-2DB3D8CECC6E}"/>
              </a:ext>
            </a:extLst>
          </p:cNvPr>
          <p:cNvPicPr/>
          <p:nvPr/>
        </p:nvPicPr>
        <p:blipFill>
          <a:blip r:embed="rId10">
            <a:extLst>
              <a:ext uri="{28A0092B-C50C-407E-A947-70E740481C1C}">
                <a14:useLocalDpi xmlns:a14="http://schemas.microsoft.com/office/drawing/2010/main" val="0"/>
              </a:ext>
            </a:extLst>
          </a:blip>
          <a:stretch>
            <a:fillRect/>
          </a:stretch>
        </p:blipFill>
        <p:spPr>
          <a:xfrm>
            <a:off x="2276230" y="2044490"/>
            <a:ext cx="7629769" cy="2678598"/>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427741163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anim calcmode="lin" valueType="num">
                                      <p:cBhvr>
                                        <p:cTn id="22" dur="500" fill="hold"/>
                                        <p:tgtEl>
                                          <p:spTgt spid="18"/>
                                        </p:tgtEl>
                                        <p:attrNameLst>
                                          <p:attrName>ppt_x</p:attrName>
                                        </p:attrNameLst>
                                      </p:cBhvr>
                                      <p:tavLst>
                                        <p:tav tm="0">
                                          <p:val>
                                            <p:strVal val="#ppt_x"/>
                                          </p:val>
                                        </p:tav>
                                        <p:tav tm="100000">
                                          <p:val>
                                            <p:strVal val="#ppt_x"/>
                                          </p:val>
                                        </p:tav>
                                      </p:tavLst>
                                    </p:anim>
                                    <p:anim calcmode="lin" valueType="num">
                                      <p:cBhvr>
                                        <p:cTn id="2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نمودار جریان کاری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9C53661B-BE7E-4D89-9E67-C7C7425BD45F}"/>
              </a:ext>
            </a:extLst>
          </p:cNvPr>
          <p:cNvSpPr/>
          <p:nvPr/>
        </p:nvSpPr>
        <p:spPr>
          <a:xfrm>
            <a:off x="5749636" y="932657"/>
            <a:ext cx="5885772" cy="2003625"/>
          </a:xfrm>
          <a:prstGeom prst="rect">
            <a:avLst/>
          </a:prstGeom>
        </p:spPr>
        <p:txBody>
          <a:bodyPr wrap="square">
            <a:spAutoFit/>
          </a:bodyPr>
          <a:lstStyle/>
          <a:p>
            <a:pPr marL="75565" algn="just" rtl="1">
              <a:lnSpc>
                <a:spcPct val="115000"/>
              </a:lnSpc>
              <a:spcAft>
                <a:spcPts val="0"/>
              </a:spcAft>
            </a:pPr>
            <a:r>
              <a:rPr lang="fa-IR" b="1" dirty="0">
                <a:latin typeface="Calibri" panose="020F0502020204030204" pitchFamily="34" charset="0"/>
                <a:ea typeface="B Nazanin" panose="00000400000000000000" pitchFamily="2" charset="-78"/>
                <a:cs typeface="B Nazanin" panose="00000400000000000000" pitchFamily="2" charset="-78"/>
              </a:rPr>
              <a:t>مثال : </a:t>
            </a:r>
          </a:p>
          <a:p>
            <a:pPr marL="75565" algn="just" rtl="1">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Q1</a:t>
            </a:r>
            <a:r>
              <a:rPr lang="fa-IR" dirty="0">
                <a:latin typeface="Calibri" panose="020F0502020204030204" pitchFamily="34" charset="0"/>
                <a:ea typeface="B Nazanin" panose="00000400000000000000" pitchFamily="2" charset="-78"/>
                <a:cs typeface="B Nazanin" panose="00000400000000000000" pitchFamily="2" charset="-78"/>
              </a:rPr>
              <a:t>: یافتن یک کاربر با ایمیل خاص.</a:t>
            </a:r>
            <a:endParaRPr lang="en-US" dirty="0">
              <a:latin typeface="Calibri" panose="020F0502020204030204" pitchFamily="34" charset="0"/>
              <a:ea typeface="B Nazanin" panose="00000400000000000000" pitchFamily="2" charset="-78"/>
              <a:cs typeface="B Nazanin" panose="00000400000000000000" pitchFamily="2" charset="-78"/>
            </a:endParaRPr>
          </a:p>
          <a:p>
            <a:pPr marL="75565" algn="r" rtl="1">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Q2</a:t>
            </a:r>
            <a:r>
              <a:rPr lang="fa-IR" dirty="0">
                <a:latin typeface="Calibri" panose="020F0502020204030204" pitchFamily="34" charset="0"/>
                <a:ea typeface="B Nazanin" panose="00000400000000000000" pitchFamily="2" charset="-78"/>
                <a:cs typeface="B Nazanin" panose="00000400000000000000" pitchFamily="2" charset="-78"/>
              </a:rPr>
              <a:t>: یافتن ویدئوهایی که اخیراً در سایت آپلود شده‌اند.</a:t>
            </a:r>
            <a:endParaRPr lang="en-US" dirty="0">
              <a:latin typeface="Calibri" panose="020F0502020204030204" pitchFamily="34" charset="0"/>
              <a:ea typeface="B Nazanin" panose="00000400000000000000" pitchFamily="2" charset="-78"/>
              <a:cs typeface="B Nazanin" panose="00000400000000000000" pitchFamily="2" charset="-78"/>
            </a:endParaRPr>
          </a:p>
          <a:p>
            <a:pPr marL="75565" algn="r" rtl="1">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Q3</a:t>
            </a:r>
            <a:r>
              <a:rPr lang="fa-IR" dirty="0">
                <a:latin typeface="Calibri" panose="020F0502020204030204" pitchFamily="34" charset="0"/>
                <a:ea typeface="B Nazanin" panose="00000400000000000000" pitchFamily="2" charset="-78"/>
                <a:cs typeface="B Nazanin" panose="00000400000000000000" pitchFamily="2" charset="-78"/>
              </a:rPr>
              <a:t>: یافتن یک کاربر با </a:t>
            </a:r>
            <a:r>
              <a:rPr lang="en-US" dirty="0">
                <a:latin typeface="Calibri" panose="020F0502020204030204" pitchFamily="34" charset="0"/>
                <a:ea typeface="B Nazanin" panose="00000400000000000000" pitchFamily="2" charset="-78"/>
                <a:cs typeface="B Nazanin" panose="00000400000000000000" pitchFamily="2" charset="-78"/>
              </a:rPr>
              <a:t>id</a:t>
            </a:r>
            <a:r>
              <a:rPr lang="fa-IR" dirty="0">
                <a:latin typeface="Calibri" panose="020F0502020204030204" pitchFamily="34" charset="0"/>
                <a:ea typeface="B Nazanin" panose="00000400000000000000" pitchFamily="2" charset="-78"/>
                <a:cs typeface="B Nazanin" panose="00000400000000000000" pitchFamily="2" charset="-78"/>
              </a:rPr>
              <a:t> خاص.</a:t>
            </a:r>
            <a:endParaRPr lang="en-US" dirty="0">
              <a:latin typeface="Calibri" panose="020F0502020204030204" pitchFamily="34" charset="0"/>
              <a:ea typeface="B Nazanin" panose="00000400000000000000" pitchFamily="2" charset="-78"/>
              <a:cs typeface="B Nazanin" panose="00000400000000000000" pitchFamily="2" charset="-78"/>
            </a:endParaRPr>
          </a:p>
          <a:p>
            <a:pPr marL="75565" algn="r" rtl="1">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Q4</a:t>
            </a:r>
            <a:r>
              <a:rPr lang="fa-IR" dirty="0">
                <a:latin typeface="Calibri" panose="020F0502020204030204" pitchFamily="34" charset="0"/>
                <a:ea typeface="B Nazanin" panose="00000400000000000000" pitchFamily="2" charset="-78"/>
                <a:cs typeface="B Nazanin" panose="00000400000000000000" pitchFamily="2" charset="-78"/>
              </a:rPr>
              <a:t>: یافتن ویدئوهایی که توسط یک کاربر با </a:t>
            </a:r>
            <a:r>
              <a:rPr lang="en-US" dirty="0">
                <a:latin typeface="Calibri" panose="020F0502020204030204" pitchFamily="34" charset="0"/>
                <a:ea typeface="B Nazanin" panose="00000400000000000000" pitchFamily="2" charset="-78"/>
                <a:cs typeface="B Nazanin" panose="00000400000000000000" pitchFamily="2" charset="-78"/>
              </a:rPr>
              <a:t>id</a:t>
            </a:r>
            <a:r>
              <a:rPr lang="fa-IR" dirty="0">
                <a:latin typeface="Calibri" panose="020F0502020204030204" pitchFamily="34" charset="0"/>
                <a:ea typeface="B Nazanin" panose="00000400000000000000" pitchFamily="2" charset="-78"/>
                <a:cs typeface="B Nazanin" panose="00000400000000000000" pitchFamily="2" charset="-78"/>
              </a:rPr>
              <a:t> مشخص آپلود شده‌اند.</a:t>
            </a:r>
            <a:endParaRPr lang="en-US" dirty="0">
              <a:latin typeface="Calibri" panose="020F0502020204030204" pitchFamily="34" charset="0"/>
              <a:ea typeface="B Nazanin" panose="00000400000000000000" pitchFamily="2" charset="-78"/>
              <a:cs typeface="B Nazanin" panose="00000400000000000000" pitchFamily="2" charset="-78"/>
            </a:endParaRPr>
          </a:p>
          <a:p>
            <a:pPr marL="75565" algn="r" rtl="1">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Q5</a:t>
            </a:r>
            <a:r>
              <a:rPr lang="fa-IR" dirty="0">
                <a:latin typeface="Calibri" panose="020F0502020204030204" pitchFamily="34" charset="0"/>
                <a:ea typeface="B Nazanin" panose="00000400000000000000" pitchFamily="2" charset="-78"/>
                <a:cs typeface="B Nazanin" panose="00000400000000000000" pitchFamily="2" charset="-78"/>
              </a:rPr>
              <a:t>: یافتن یک ویدئو با </a:t>
            </a:r>
            <a:r>
              <a:rPr lang="en-US" dirty="0">
                <a:latin typeface="Calibri" panose="020F0502020204030204" pitchFamily="34" charset="0"/>
                <a:ea typeface="B Nazanin" panose="00000400000000000000" pitchFamily="2" charset="-78"/>
                <a:cs typeface="B Nazanin" panose="00000400000000000000" pitchFamily="2" charset="-78"/>
              </a:rPr>
              <a:t>id</a:t>
            </a:r>
            <a:r>
              <a:rPr lang="fa-IR" dirty="0">
                <a:latin typeface="Calibri" panose="020F0502020204030204" pitchFamily="34" charset="0"/>
                <a:ea typeface="B Nazanin" panose="00000400000000000000" pitchFamily="2" charset="-78"/>
                <a:cs typeface="B Nazanin" panose="00000400000000000000" pitchFamily="2" charset="-78"/>
              </a:rPr>
              <a:t> خاص.</a:t>
            </a:r>
            <a:endParaRPr lang="en-US" dirty="0">
              <a:latin typeface="Calibri" panose="020F0502020204030204" pitchFamily="34" charset="0"/>
              <a:ea typeface="B Nazanin" panose="00000400000000000000" pitchFamily="2" charset="-78"/>
              <a:cs typeface="B Nazanin" panose="00000400000000000000" pitchFamily="2" charset="-78"/>
            </a:endParaRPr>
          </a:p>
        </p:txBody>
      </p:sp>
      <p:pic>
        <p:nvPicPr>
          <p:cNvPr id="11" name="Picture 10">
            <a:extLst>
              <a:ext uri="{FF2B5EF4-FFF2-40B4-BE49-F238E27FC236}">
                <a16:creationId xmlns:a16="http://schemas.microsoft.com/office/drawing/2014/main" id="{7A7B1AE8-B1DC-4E80-9D71-F1CAA0C19E1D}"/>
              </a:ext>
            </a:extLst>
          </p:cNvPr>
          <p:cNvPicPr/>
          <p:nvPr/>
        </p:nvPicPr>
        <p:blipFill>
          <a:blip r:embed="rId11">
            <a:extLst>
              <a:ext uri="{28A0092B-C50C-407E-A947-70E740481C1C}">
                <a14:useLocalDpi xmlns:a14="http://schemas.microsoft.com/office/drawing/2010/main" val="0"/>
              </a:ext>
            </a:extLst>
          </a:blip>
          <a:stretch>
            <a:fillRect/>
          </a:stretch>
        </p:blipFill>
        <p:spPr>
          <a:xfrm>
            <a:off x="626831" y="1354210"/>
            <a:ext cx="5885772" cy="3924935"/>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295336227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نگاشت مدل داده مفهومی به مدل داده منطقی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9" name="Picture 18">
            <a:extLst>
              <a:ext uri="{FF2B5EF4-FFF2-40B4-BE49-F238E27FC236}">
                <a16:creationId xmlns:a16="http://schemas.microsoft.com/office/drawing/2014/main" id="{29442252-6E90-44C6-85F7-EB868007C062}"/>
              </a:ext>
            </a:extLst>
          </p:cNvPr>
          <p:cNvPicPr/>
          <p:nvPr/>
        </p:nvPicPr>
        <p:blipFill>
          <a:blip r:embed="rId11">
            <a:extLst>
              <a:ext uri="{28A0092B-C50C-407E-A947-70E740481C1C}">
                <a14:useLocalDpi xmlns:a14="http://schemas.microsoft.com/office/drawing/2010/main" val="0"/>
              </a:ext>
            </a:extLst>
          </a:blip>
          <a:stretch>
            <a:fillRect/>
          </a:stretch>
        </p:blipFill>
        <p:spPr>
          <a:xfrm>
            <a:off x="904973" y="1383396"/>
            <a:ext cx="4340930" cy="3352248"/>
          </a:xfrm>
          <a:prstGeom prst="rect">
            <a:avLst/>
          </a:prstGeom>
          <a:effectLst>
            <a:outerShdw blurRad="127000" dist="127000" dir="2700000" algn="tl" rotWithShape="0">
              <a:schemeClr val="tx2">
                <a:lumMod val="50000"/>
              </a:schemeClr>
            </a:outerShdw>
          </a:effectLst>
        </p:spPr>
      </p:pic>
      <p:sp>
        <p:nvSpPr>
          <p:cNvPr id="20" name="Rectangle 19">
            <a:extLst>
              <a:ext uri="{FF2B5EF4-FFF2-40B4-BE49-F238E27FC236}">
                <a16:creationId xmlns:a16="http://schemas.microsoft.com/office/drawing/2014/main" id="{15AF7AFD-F647-4E49-8A7C-3B6ACFFD9C03}"/>
              </a:ext>
            </a:extLst>
          </p:cNvPr>
          <p:cNvSpPr/>
          <p:nvPr/>
        </p:nvSpPr>
        <p:spPr>
          <a:xfrm>
            <a:off x="5615518" y="1346727"/>
            <a:ext cx="5762010" cy="543380"/>
          </a:xfrm>
          <a:prstGeom prst="rect">
            <a:avLst/>
          </a:prstGeom>
          <a:gradFill>
            <a:gsLst>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b="1" dirty="0">
                <a:cs typeface="B Nazanin" panose="00000400000000000000" pitchFamily="2" charset="-78"/>
              </a:rPr>
              <a:t>قوانین نگاشت مدل داده مفهومی به مدل داده منطقی</a:t>
            </a:r>
            <a:endParaRPr lang="en-US" b="1" dirty="0">
              <a:cs typeface="B Nazanin" panose="00000400000000000000" pitchFamily="2" charset="-78"/>
            </a:endParaRPr>
          </a:p>
        </p:txBody>
      </p:sp>
      <p:sp>
        <p:nvSpPr>
          <p:cNvPr id="21" name="Rectangle 20">
            <a:hlinkClick r:id="rId5" action="ppaction://hlinksldjump"/>
            <a:extLst>
              <a:ext uri="{FF2B5EF4-FFF2-40B4-BE49-F238E27FC236}">
                <a16:creationId xmlns:a16="http://schemas.microsoft.com/office/drawing/2014/main" id="{CBF0EC3D-94B4-4FC4-B1B8-F385D67C4AC7}"/>
              </a:ext>
            </a:extLst>
          </p:cNvPr>
          <p:cNvSpPr/>
          <p:nvPr/>
        </p:nvSpPr>
        <p:spPr>
          <a:xfrm>
            <a:off x="5615518" y="2026173"/>
            <a:ext cx="5762010" cy="369332"/>
          </a:xfrm>
          <a:prstGeom prst="rect">
            <a:avLst/>
          </a:prstGeom>
          <a:gradFill>
            <a:gsLst>
              <a:gs pos="67000">
                <a:schemeClr val="bg1"/>
              </a:gs>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p:spPr>
        <p:txBody>
          <a:bodyPr wrap="square">
            <a:spAutoFit/>
          </a:bodyPr>
          <a:lstStyle/>
          <a:p>
            <a:pPr algn="ctr"/>
            <a:r>
              <a:rPr lang="fa-IR" b="1" dirty="0">
                <a:latin typeface="Calibri" panose="020F0502020204030204" pitchFamily="34" charset="0"/>
                <a:ea typeface="B Nazanin" panose="00000400000000000000" pitchFamily="2" charset="-78"/>
                <a:cs typeface="B Nazanin" panose="00000400000000000000" pitchFamily="2" charset="-78"/>
              </a:rPr>
              <a:t>قانون اول : موجودیت‌ها و ارتباطات </a:t>
            </a:r>
            <a:endParaRPr lang="en-US" b="1" dirty="0"/>
          </a:p>
        </p:txBody>
      </p:sp>
      <p:sp>
        <p:nvSpPr>
          <p:cNvPr id="22" name="Rectangle 21">
            <a:hlinkClick r:id="rId12" action="ppaction://hlinksldjump"/>
            <a:extLst>
              <a:ext uri="{FF2B5EF4-FFF2-40B4-BE49-F238E27FC236}">
                <a16:creationId xmlns:a16="http://schemas.microsoft.com/office/drawing/2014/main" id="{122E9718-7775-48F3-9A5A-C5D1A1E963D8}"/>
              </a:ext>
            </a:extLst>
          </p:cNvPr>
          <p:cNvSpPr/>
          <p:nvPr/>
        </p:nvSpPr>
        <p:spPr>
          <a:xfrm>
            <a:off x="5615518" y="2503082"/>
            <a:ext cx="5762010" cy="369332"/>
          </a:xfrm>
          <a:prstGeom prst="rect">
            <a:avLst/>
          </a:prstGeom>
          <a:gradFill>
            <a:gsLst>
              <a:gs pos="67000">
                <a:schemeClr val="bg1"/>
              </a:gs>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p:spPr>
        <p:txBody>
          <a:bodyPr wrap="square">
            <a:spAutoFit/>
          </a:bodyPr>
          <a:lstStyle/>
          <a:p>
            <a:pPr algn="ctr"/>
            <a:r>
              <a:rPr lang="fa-IR" b="1" dirty="0">
                <a:latin typeface="Calibri" panose="020F0502020204030204" pitchFamily="34" charset="0"/>
                <a:ea typeface="B Nazanin" panose="00000400000000000000" pitchFamily="2" charset="-78"/>
                <a:cs typeface="B Nazanin" panose="00000400000000000000" pitchFamily="2" charset="-78"/>
              </a:rPr>
              <a:t>قانون دوم : جستجوی صفات به عملگر مساوی</a:t>
            </a:r>
            <a:endParaRPr lang="en-US" b="1" dirty="0"/>
          </a:p>
        </p:txBody>
      </p:sp>
      <p:sp>
        <p:nvSpPr>
          <p:cNvPr id="23" name="Rectangle 22">
            <a:hlinkClick r:id="rId13" action="ppaction://hlinksldjump"/>
            <a:extLst>
              <a:ext uri="{FF2B5EF4-FFF2-40B4-BE49-F238E27FC236}">
                <a16:creationId xmlns:a16="http://schemas.microsoft.com/office/drawing/2014/main" id="{EE801D09-3FA4-4B1A-AB44-ADC6FA7B7BCB}"/>
              </a:ext>
            </a:extLst>
          </p:cNvPr>
          <p:cNvSpPr/>
          <p:nvPr/>
        </p:nvSpPr>
        <p:spPr>
          <a:xfrm>
            <a:off x="5615518" y="2969362"/>
            <a:ext cx="5762010" cy="369332"/>
          </a:xfrm>
          <a:prstGeom prst="rect">
            <a:avLst/>
          </a:prstGeom>
          <a:gradFill>
            <a:gsLst>
              <a:gs pos="67000">
                <a:schemeClr val="bg1"/>
              </a:gs>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p:spPr>
        <p:txBody>
          <a:bodyPr wrap="square">
            <a:spAutoFit/>
          </a:bodyPr>
          <a:lstStyle/>
          <a:p>
            <a:pPr algn="ctr"/>
            <a:r>
              <a:rPr lang="fa-IR" b="1" dirty="0">
                <a:latin typeface="Calibri" panose="020F0502020204030204" pitchFamily="34" charset="0"/>
                <a:ea typeface="B Nazanin" panose="00000400000000000000" pitchFamily="2" charset="-78"/>
                <a:cs typeface="B Nazanin" panose="00000400000000000000" pitchFamily="2" charset="-78"/>
              </a:rPr>
              <a:t>قانون سوم : جستجوی صفات با عملگر نامساوی</a:t>
            </a:r>
            <a:endParaRPr lang="en-US" b="1" dirty="0"/>
          </a:p>
        </p:txBody>
      </p:sp>
      <p:sp>
        <p:nvSpPr>
          <p:cNvPr id="24" name="Rectangle 23">
            <a:hlinkClick r:id="rId14" action="ppaction://hlinksldjump"/>
            <a:extLst>
              <a:ext uri="{FF2B5EF4-FFF2-40B4-BE49-F238E27FC236}">
                <a16:creationId xmlns:a16="http://schemas.microsoft.com/office/drawing/2014/main" id="{401BC14E-82CB-439E-A387-0677FE6497FF}"/>
              </a:ext>
            </a:extLst>
          </p:cNvPr>
          <p:cNvSpPr/>
          <p:nvPr/>
        </p:nvSpPr>
        <p:spPr>
          <a:xfrm>
            <a:off x="5601979" y="3453463"/>
            <a:ext cx="5762010" cy="369332"/>
          </a:xfrm>
          <a:prstGeom prst="rect">
            <a:avLst/>
          </a:prstGeom>
          <a:gradFill>
            <a:gsLst>
              <a:gs pos="67000">
                <a:schemeClr val="bg1"/>
              </a:gs>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p:spPr>
        <p:txBody>
          <a:bodyPr wrap="square">
            <a:spAutoFit/>
          </a:bodyPr>
          <a:lstStyle/>
          <a:p>
            <a:pPr algn="ctr"/>
            <a:r>
              <a:rPr lang="fa-IR" b="1" dirty="0">
                <a:latin typeface="Calibri" panose="020F0502020204030204" pitchFamily="34" charset="0"/>
                <a:ea typeface="B Nazanin" panose="00000400000000000000" pitchFamily="2" charset="-78"/>
                <a:cs typeface="B Nazanin" panose="00000400000000000000" pitchFamily="2" charset="-78"/>
              </a:rPr>
              <a:t>قانون چهارم : مرتب‌سازی</a:t>
            </a:r>
            <a:endParaRPr lang="en-US" b="1" dirty="0"/>
          </a:p>
        </p:txBody>
      </p:sp>
      <p:sp>
        <p:nvSpPr>
          <p:cNvPr id="25" name="Rectangle 24">
            <a:hlinkClick r:id="rId15" action="ppaction://hlinksldjump"/>
            <a:extLst>
              <a:ext uri="{FF2B5EF4-FFF2-40B4-BE49-F238E27FC236}">
                <a16:creationId xmlns:a16="http://schemas.microsoft.com/office/drawing/2014/main" id="{145FA03B-EC54-4EB1-AF52-D659BC2BFF84}"/>
              </a:ext>
            </a:extLst>
          </p:cNvPr>
          <p:cNvSpPr/>
          <p:nvPr/>
        </p:nvSpPr>
        <p:spPr>
          <a:xfrm>
            <a:off x="5586707" y="3938323"/>
            <a:ext cx="5762010" cy="369332"/>
          </a:xfrm>
          <a:prstGeom prst="rect">
            <a:avLst/>
          </a:prstGeom>
          <a:gradFill>
            <a:gsLst>
              <a:gs pos="67000">
                <a:schemeClr val="bg1"/>
              </a:gs>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p:spPr>
        <p:txBody>
          <a:bodyPr wrap="square">
            <a:spAutoFit/>
          </a:bodyPr>
          <a:lstStyle/>
          <a:p>
            <a:pPr algn="ctr"/>
            <a:r>
              <a:rPr lang="fa-IR" b="1" dirty="0">
                <a:latin typeface="Calibri" panose="020F0502020204030204" pitchFamily="34" charset="0"/>
                <a:ea typeface="B Nazanin" panose="00000400000000000000" pitchFamily="2" charset="-78"/>
                <a:cs typeface="B Nazanin" panose="00000400000000000000" pitchFamily="2" charset="-78"/>
              </a:rPr>
              <a:t>قانون پنجم : صفات کلیدی</a:t>
            </a:r>
            <a:endParaRPr lang="en-US" b="1" dirty="0"/>
          </a:p>
        </p:txBody>
      </p:sp>
      <p:sp>
        <p:nvSpPr>
          <p:cNvPr id="26" name="Rectangle 25">
            <a:hlinkClick r:id="rId16" action="ppaction://hlinksldjump"/>
            <a:extLst>
              <a:ext uri="{FF2B5EF4-FFF2-40B4-BE49-F238E27FC236}">
                <a16:creationId xmlns:a16="http://schemas.microsoft.com/office/drawing/2014/main" id="{EADEE135-5400-45EE-837E-224A3E50C456}"/>
              </a:ext>
            </a:extLst>
          </p:cNvPr>
          <p:cNvSpPr/>
          <p:nvPr/>
        </p:nvSpPr>
        <p:spPr>
          <a:xfrm>
            <a:off x="5601979" y="4412565"/>
            <a:ext cx="5762010" cy="369332"/>
          </a:xfrm>
          <a:prstGeom prst="rect">
            <a:avLst/>
          </a:prstGeom>
          <a:gradFill>
            <a:gsLst>
              <a:gs pos="67000">
                <a:schemeClr val="bg1"/>
              </a:gs>
              <a:gs pos="99000">
                <a:schemeClr val="tx2">
                  <a:lumMod val="50000"/>
                </a:schemeClr>
              </a:gs>
              <a:gs pos="77000">
                <a:schemeClr val="tx2">
                  <a:lumMod val="75000"/>
                </a:schemeClr>
              </a:gs>
              <a:gs pos="87000">
                <a:schemeClr val="tx2">
                  <a:lumMod val="20000"/>
                  <a:lumOff val="80000"/>
                </a:schemeClr>
              </a:gs>
            </a:gsLst>
            <a:path path="shape">
              <a:fillToRect l="50000" t="50000" r="50000" b="50000"/>
            </a:path>
          </a:gradFill>
        </p:spPr>
        <p:txBody>
          <a:bodyPr wrap="square">
            <a:spAutoFit/>
          </a:bodyPr>
          <a:lstStyle/>
          <a:p>
            <a:pPr algn="ctr" rtl="1"/>
            <a:r>
              <a:rPr lang="fa-IR" b="1" dirty="0">
                <a:latin typeface="Calibri" panose="020F0502020204030204" pitchFamily="34" charset="0"/>
                <a:ea typeface="B Nazanin" panose="00000400000000000000" pitchFamily="2" charset="-78"/>
                <a:cs typeface="B Nazanin" panose="00000400000000000000" pitchFamily="2" charset="-78"/>
              </a:rPr>
              <a:t>مثال جامع بکارگیری قوانین نگاشت</a:t>
            </a:r>
            <a:endParaRPr lang="en-US" b="1" dirty="0"/>
          </a:p>
        </p:txBody>
      </p:sp>
    </p:spTree>
    <p:extLst>
      <p:ext uri="{BB962C8B-B14F-4D97-AF65-F5344CB8AC3E}">
        <p14:creationId xmlns:p14="http://schemas.microsoft.com/office/powerpoint/2010/main" val="209821728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anim calcmode="lin" valueType="num">
                                      <p:cBhvr>
                                        <p:cTn id="22" dur="500" fill="hold"/>
                                        <p:tgtEl>
                                          <p:spTgt spid="20"/>
                                        </p:tgtEl>
                                        <p:attrNameLst>
                                          <p:attrName>ppt_x</p:attrName>
                                        </p:attrNameLst>
                                      </p:cBhvr>
                                      <p:tavLst>
                                        <p:tav tm="0">
                                          <p:val>
                                            <p:strVal val="#ppt_x"/>
                                          </p:val>
                                        </p:tav>
                                        <p:tav tm="100000">
                                          <p:val>
                                            <p:strVal val="#ppt_x"/>
                                          </p:val>
                                        </p:tav>
                                      </p:tavLst>
                                    </p:anim>
                                    <p:anim calcmode="lin" valueType="num">
                                      <p:cBhvr>
                                        <p:cTn id="23" dur="500" fill="hold"/>
                                        <p:tgtEl>
                                          <p:spTgt spid="2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anim calcmode="lin" valueType="num">
                                      <p:cBhvr>
                                        <p:cTn id="28" dur="500" fill="hold"/>
                                        <p:tgtEl>
                                          <p:spTgt spid="21"/>
                                        </p:tgtEl>
                                        <p:attrNameLst>
                                          <p:attrName>ppt_x</p:attrName>
                                        </p:attrNameLst>
                                      </p:cBhvr>
                                      <p:tavLst>
                                        <p:tav tm="0">
                                          <p:val>
                                            <p:strVal val="#ppt_x"/>
                                          </p:val>
                                        </p:tav>
                                        <p:tav tm="100000">
                                          <p:val>
                                            <p:strVal val="#ppt_x"/>
                                          </p:val>
                                        </p:tav>
                                      </p:tavLst>
                                    </p:anim>
                                    <p:anim calcmode="lin" valueType="num">
                                      <p:cBhvr>
                                        <p:cTn id="29" dur="50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anim calcmode="lin" valueType="num">
                                      <p:cBhvr>
                                        <p:cTn id="34" dur="500" fill="hold"/>
                                        <p:tgtEl>
                                          <p:spTgt spid="22"/>
                                        </p:tgtEl>
                                        <p:attrNameLst>
                                          <p:attrName>ppt_x</p:attrName>
                                        </p:attrNameLst>
                                      </p:cBhvr>
                                      <p:tavLst>
                                        <p:tav tm="0">
                                          <p:val>
                                            <p:strVal val="#ppt_x"/>
                                          </p:val>
                                        </p:tav>
                                        <p:tav tm="100000">
                                          <p:val>
                                            <p:strVal val="#ppt_x"/>
                                          </p:val>
                                        </p:tav>
                                      </p:tavLst>
                                    </p:anim>
                                    <p:anim calcmode="lin" valueType="num">
                                      <p:cBhvr>
                                        <p:cTn id="35" dur="500" fill="hold"/>
                                        <p:tgtEl>
                                          <p:spTgt spid="22"/>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anim calcmode="lin" valueType="num">
                                      <p:cBhvr>
                                        <p:cTn id="40" dur="500" fill="hold"/>
                                        <p:tgtEl>
                                          <p:spTgt spid="23"/>
                                        </p:tgtEl>
                                        <p:attrNameLst>
                                          <p:attrName>ppt_x</p:attrName>
                                        </p:attrNameLst>
                                      </p:cBhvr>
                                      <p:tavLst>
                                        <p:tav tm="0">
                                          <p:val>
                                            <p:strVal val="#ppt_x"/>
                                          </p:val>
                                        </p:tav>
                                        <p:tav tm="100000">
                                          <p:val>
                                            <p:strVal val="#ppt_x"/>
                                          </p:val>
                                        </p:tav>
                                      </p:tavLst>
                                    </p:anim>
                                    <p:anim calcmode="lin" valueType="num">
                                      <p:cBhvr>
                                        <p:cTn id="41" dur="5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2750"/>
                            </p:stCondLst>
                            <p:childTnLst>
                              <p:par>
                                <p:cTn id="43" presetID="42" presetClass="entr" presetSubtype="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anim calcmode="lin" valueType="num">
                                      <p:cBhvr>
                                        <p:cTn id="46" dur="500" fill="hold"/>
                                        <p:tgtEl>
                                          <p:spTgt spid="24"/>
                                        </p:tgtEl>
                                        <p:attrNameLst>
                                          <p:attrName>ppt_x</p:attrName>
                                        </p:attrNameLst>
                                      </p:cBhvr>
                                      <p:tavLst>
                                        <p:tav tm="0">
                                          <p:val>
                                            <p:strVal val="#ppt_x"/>
                                          </p:val>
                                        </p:tav>
                                        <p:tav tm="100000">
                                          <p:val>
                                            <p:strVal val="#ppt_x"/>
                                          </p:val>
                                        </p:tav>
                                      </p:tavLst>
                                    </p:anim>
                                    <p:anim calcmode="lin" valueType="num">
                                      <p:cBhvr>
                                        <p:cTn id="47" dur="500" fill="hold"/>
                                        <p:tgtEl>
                                          <p:spTgt spid="24"/>
                                        </p:tgtEl>
                                        <p:attrNameLst>
                                          <p:attrName>ppt_y</p:attrName>
                                        </p:attrNameLst>
                                      </p:cBhvr>
                                      <p:tavLst>
                                        <p:tav tm="0">
                                          <p:val>
                                            <p:strVal val="#ppt_y+.1"/>
                                          </p:val>
                                        </p:tav>
                                        <p:tav tm="100000">
                                          <p:val>
                                            <p:strVal val="#ppt_y"/>
                                          </p:val>
                                        </p:tav>
                                      </p:tavLst>
                                    </p:anim>
                                  </p:childTnLst>
                                </p:cTn>
                              </p:par>
                            </p:childTnLst>
                          </p:cTn>
                        </p:par>
                        <p:par>
                          <p:cTn id="48" fill="hold">
                            <p:stCondLst>
                              <p:cond delay="3250"/>
                            </p:stCondLst>
                            <p:childTnLst>
                              <p:par>
                                <p:cTn id="49" presetID="42"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anim calcmode="lin" valueType="num">
                                      <p:cBhvr>
                                        <p:cTn id="52" dur="500" fill="hold"/>
                                        <p:tgtEl>
                                          <p:spTgt spid="25"/>
                                        </p:tgtEl>
                                        <p:attrNameLst>
                                          <p:attrName>ppt_x</p:attrName>
                                        </p:attrNameLst>
                                      </p:cBhvr>
                                      <p:tavLst>
                                        <p:tav tm="0">
                                          <p:val>
                                            <p:strVal val="#ppt_x"/>
                                          </p:val>
                                        </p:tav>
                                        <p:tav tm="100000">
                                          <p:val>
                                            <p:strVal val="#ppt_x"/>
                                          </p:val>
                                        </p:tav>
                                      </p:tavLst>
                                    </p:anim>
                                    <p:anim calcmode="lin" valueType="num">
                                      <p:cBhvr>
                                        <p:cTn id="53" dur="500" fill="hold"/>
                                        <p:tgtEl>
                                          <p:spTgt spid="25"/>
                                        </p:tgtEl>
                                        <p:attrNameLst>
                                          <p:attrName>ppt_y</p:attrName>
                                        </p:attrNameLst>
                                      </p:cBhvr>
                                      <p:tavLst>
                                        <p:tav tm="0">
                                          <p:val>
                                            <p:strVal val="#ppt_y+.1"/>
                                          </p:val>
                                        </p:tav>
                                        <p:tav tm="100000">
                                          <p:val>
                                            <p:strVal val="#ppt_y"/>
                                          </p:val>
                                        </p:tav>
                                      </p:tavLst>
                                    </p:anim>
                                  </p:childTnLst>
                                </p:cTn>
                              </p:par>
                            </p:childTnLst>
                          </p:cTn>
                        </p:par>
                        <p:par>
                          <p:cTn id="54" fill="hold">
                            <p:stCondLst>
                              <p:cond delay="3750"/>
                            </p:stCondLst>
                            <p:childTnLst>
                              <p:par>
                                <p:cTn id="55" presetID="42" presetClass="entr" presetSubtype="0"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anim calcmode="lin" valueType="num">
                                      <p:cBhvr>
                                        <p:cTn id="58" dur="500" fill="hold"/>
                                        <p:tgtEl>
                                          <p:spTgt spid="26"/>
                                        </p:tgtEl>
                                        <p:attrNameLst>
                                          <p:attrName>ppt_x</p:attrName>
                                        </p:attrNameLst>
                                      </p:cBhvr>
                                      <p:tavLst>
                                        <p:tav tm="0">
                                          <p:val>
                                            <p:strVal val="#ppt_x"/>
                                          </p:val>
                                        </p:tav>
                                        <p:tav tm="100000">
                                          <p:val>
                                            <p:strVal val="#ppt_x"/>
                                          </p:val>
                                        </p:tav>
                                      </p:tavLst>
                                    </p:anim>
                                    <p:anim calcmode="lin" valueType="num">
                                      <p:cBhvr>
                                        <p:cTn id="59" dur="500" fill="hold"/>
                                        <p:tgtEl>
                                          <p:spTgt spid="26"/>
                                        </p:tgtEl>
                                        <p:attrNameLst>
                                          <p:attrName>ppt_y</p:attrName>
                                        </p:attrNameLst>
                                      </p:cBhvr>
                                      <p:tavLst>
                                        <p:tav tm="0">
                                          <p:val>
                                            <p:strVal val="#ppt_y+.1"/>
                                          </p:val>
                                        </p:tav>
                                        <p:tav tm="100000">
                                          <p:val>
                                            <p:strVal val="#ppt_y"/>
                                          </p:val>
                                        </p:tav>
                                      </p:tavLst>
                                    </p:anim>
                                  </p:childTnLst>
                                </p:cTn>
                              </p:par>
                            </p:childTnLst>
                          </p:cTn>
                        </p:par>
                        <p:par>
                          <p:cTn id="60" fill="hold">
                            <p:stCondLst>
                              <p:cond delay="4250"/>
                            </p:stCondLst>
                            <p:childTnLst>
                              <p:par>
                                <p:cTn id="61" presetID="42" presetClass="entr" presetSubtype="0" fill="hold"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anim calcmode="lin" valueType="num">
                                      <p:cBhvr>
                                        <p:cTn id="64" dur="500" fill="hold"/>
                                        <p:tgtEl>
                                          <p:spTgt spid="19"/>
                                        </p:tgtEl>
                                        <p:attrNameLst>
                                          <p:attrName>ppt_x</p:attrName>
                                        </p:attrNameLst>
                                      </p:cBhvr>
                                      <p:tavLst>
                                        <p:tav tm="0">
                                          <p:val>
                                            <p:strVal val="#ppt_x"/>
                                          </p:val>
                                        </p:tav>
                                        <p:tav tm="100000">
                                          <p:val>
                                            <p:strVal val="#ppt_x"/>
                                          </p:val>
                                        </p:tav>
                                      </p:tavLst>
                                    </p:anim>
                                    <p:anim calcmode="lin" valueType="num">
                                      <p:cBhvr>
                                        <p:cTn id="65"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1" grpId="0" animBg="1"/>
      <p:bldP spid="22" grpId="0" animBg="1"/>
      <p:bldP spid="23" grpId="0" animBg="1"/>
      <p:bldP spid="24" grpId="0" animBg="1"/>
      <p:bldP spid="25"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قانون اول نگاشت</a:t>
            </a:r>
          </a:p>
        </p:txBody>
      </p:sp>
      <p:pic>
        <p:nvPicPr>
          <p:cNvPr id="13" name="Picture 12">
            <a:hlinkClick r:id="rId7"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7" name="Rectangle 16">
            <a:extLst>
              <a:ext uri="{FF2B5EF4-FFF2-40B4-BE49-F238E27FC236}">
                <a16:creationId xmlns:a16="http://schemas.microsoft.com/office/drawing/2014/main" id="{496572EA-7C2C-40C7-A2A8-93A02F4A4C5B}"/>
              </a:ext>
            </a:extLst>
          </p:cNvPr>
          <p:cNvSpPr/>
          <p:nvPr/>
        </p:nvSpPr>
        <p:spPr>
          <a:xfrm>
            <a:off x="3048000" y="1078187"/>
            <a:ext cx="8552370" cy="369332"/>
          </a:xfrm>
          <a:prstGeom prst="rect">
            <a:avLst/>
          </a:prstGeom>
        </p:spPr>
        <p:txBody>
          <a:bodyPr wrap="square">
            <a:spAutoFit/>
          </a:bodyPr>
          <a:lstStyle/>
          <a:p>
            <a:pPr algn="r" rtl="1"/>
            <a:r>
              <a:rPr lang="fa-IR" dirty="0">
                <a:cs typeface="B Nazanin" panose="00000400000000000000" pitchFamily="2" charset="-78"/>
              </a:rPr>
              <a:t>نوع‌های موجودیت و رابطه‌ها به جداول و موجودیت‌ها و رابطه‌ها به پارتیشن‌ها یا سطرها نگاشت می‌شوند.</a:t>
            </a:r>
            <a:endParaRPr lang="en-US" dirty="0">
              <a:cs typeface="B Nazanin" panose="00000400000000000000" pitchFamily="2" charset="-78"/>
            </a:endParaRPr>
          </a:p>
        </p:txBody>
      </p:sp>
      <p:pic>
        <p:nvPicPr>
          <p:cNvPr id="18" name="Picture 17">
            <a:extLst>
              <a:ext uri="{FF2B5EF4-FFF2-40B4-BE49-F238E27FC236}">
                <a16:creationId xmlns:a16="http://schemas.microsoft.com/office/drawing/2014/main" id="{E910C9BF-7F6F-4E70-BBF8-1C9A148B9DE6}"/>
              </a:ext>
            </a:extLst>
          </p:cNvPr>
          <p:cNvPicPr/>
          <p:nvPr/>
        </p:nvPicPr>
        <p:blipFill>
          <a:blip r:embed="rId10">
            <a:extLst>
              <a:ext uri="{28A0092B-C50C-407E-A947-70E740481C1C}">
                <a14:useLocalDpi xmlns:a14="http://schemas.microsoft.com/office/drawing/2010/main" val="0"/>
              </a:ext>
            </a:extLst>
          </a:blip>
          <a:stretch>
            <a:fillRect/>
          </a:stretch>
        </p:blipFill>
        <p:spPr>
          <a:xfrm>
            <a:off x="2147214" y="2084503"/>
            <a:ext cx="7896514" cy="2861467"/>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319224589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قانون دوم نگاشت</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0AA4DE3B-165E-466B-A73B-63457F586ECD}"/>
              </a:ext>
            </a:extLst>
          </p:cNvPr>
          <p:cNvSpPr/>
          <p:nvPr/>
        </p:nvSpPr>
        <p:spPr>
          <a:xfrm>
            <a:off x="3564734" y="907204"/>
            <a:ext cx="8035636" cy="369332"/>
          </a:xfrm>
          <a:prstGeom prst="rect">
            <a:avLst/>
          </a:prstGeom>
        </p:spPr>
        <p:txBody>
          <a:bodyPr wrap="square">
            <a:spAutoFit/>
          </a:bodyPr>
          <a:lstStyle/>
          <a:p>
            <a:pPr algn="r" rtl="1"/>
            <a:r>
              <a:rPr lang="fa-IR" dirty="0">
                <a:cs typeface="B Nazanin" panose="00000400000000000000" pitchFamily="2" charset="-78"/>
              </a:rPr>
              <a:t>صفاتی در پرس‌وجو با عملگر مساوی بکار می‌روند باید به عنوان کلید پارتیشن تعریف شوند.</a:t>
            </a:r>
          </a:p>
        </p:txBody>
      </p:sp>
      <p:pic>
        <p:nvPicPr>
          <p:cNvPr id="11" name="Picture 10">
            <a:extLst>
              <a:ext uri="{FF2B5EF4-FFF2-40B4-BE49-F238E27FC236}">
                <a16:creationId xmlns:a16="http://schemas.microsoft.com/office/drawing/2014/main" id="{3E32E9C8-F2AF-4255-889C-0BDE940E5F0B}"/>
              </a:ext>
            </a:extLst>
          </p:cNvPr>
          <p:cNvPicPr/>
          <p:nvPr/>
        </p:nvPicPr>
        <p:blipFill>
          <a:blip r:embed="rId11">
            <a:extLst>
              <a:ext uri="{28A0092B-C50C-407E-A947-70E740481C1C}">
                <a14:useLocalDpi xmlns:a14="http://schemas.microsoft.com/office/drawing/2010/main" val="0"/>
              </a:ext>
            </a:extLst>
          </a:blip>
          <a:stretch>
            <a:fillRect/>
          </a:stretch>
        </p:blipFill>
        <p:spPr>
          <a:xfrm>
            <a:off x="2250539" y="1336248"/>
            <a:ext cx="7759605" cy="873554"/>
          </a:xfrm>
          <a:prstGeom prst="rect">
            <a:avLst/>
          </a:prstGeom>
          <a:effectLst>
            <a:outerShdw blurRad="127000" dist="127000" dir="2700000" algn="tl" rotWithShape="0">
              <a:schemeClr val="tx2">
                <a:lumMod val="50000"/>
              </a:schemeClr>
            </a:outerShdw>
          </a:effectLst>
        </p:spPr>
      </p:pic>
      <p:pic>
        <p:nvPicPr>
          <p:cNvPr id="12" name="Picture 11">
            <a:extLst>
              <a:ext uri="{FF2B5EF4-FFF2-40B4-BE49-F238E27FC236}">
                <a16:creationId xmlns:a16="http://schemas.microsoft.com/office/drawing/2014/main" id="{003DCED1-72D1-48EF-8958-922D5C1B769F}"/>
              </a:ext>
            </a:extLst>
          </p:cNvPr>
          <p:cNvPicPr/>
          <p:nvPr/>
        </p:nvPicPr>
        <p:blipFill>
          <a:blip r:embed="rId12">
            <a:extLst>
              <a:ext uri="{28A0092B-C50C-407E-A947-70E740481C1C}">
                <a14:useLocalDpi xmlns:a14="http://schemas.microsoft.com/office/drawing/2010/main" val="0"/>
              </a:ext>
            </a:extLst>
          </a:blip>
          <a:stretch>
            <a:fillRect/>
          </a:stretch>
        </p:blipFill>
        <p:spPr>
          <a:xfrm>
            <a:off x="2250539" y="2751036"/>
            <a:ext cx="7759606" cy="3069872"/>
          </a:xfrm>
          <a:prstGeom prst="rect">
            <a:avLst/>
          </a:prstGeom>
          <a:effectLst>
            <a:outerShdw blurRad="127000" dist="127000" dir="2700000" algn="tl" rotWithShape="0">
              <a:prstClr val="black"/>
            </a:outerShdw>
          </a:effectLst>
        </p:spPr>
      </p:pic>
      <p:sp>
        <p:nvSpPr>
          <p:cNvPr id="14" name="Rectangle 13">
            <a:extLst>
              <a:ext uri="{FF2B5EF4-FFF2-40B4-BE49-F238E27FC236}">
                <a16:creationId xmlns:a16="http://schemas.microsoft.com/office/drawing/2014/main" id="{51B514E2-9A4C-4E35-8775-F080A6F42E99}"/>
              </a:ext>
            </a:extLst>
          </p:cNvPr>
          <p:cNvSpPr/>
          <p:nvPr/>
        </p:nvSpPr>
        <p:spPr>
          <a:xfrm>
            <a:off x="6995263" y="2298585"/>
            <a:ext cx="4605107" cy="410882"/>
          </a:xfrm>
          <a:prstGeom prst="rect">
            <a:avLst/>
          </a:prstGeom>
        </p:spPr>
        <p:txBody>
          <a:bodyPr wrap="none">
            <a:spAutoFit/>
          </a:bodyPr>
          <a:lstStyle/>
          <a:p>
            <a:pPr marL="75565" algn="just" rtl="1">
              <a:lnSpc>
                <a:spcPct val="115000"/>
              </a:lnSpc>
              <a:spcAft>
                <a:spcPts val="0"/>
              </a:spcAft>
            </a:pPr>
            <a:r>
              <a:rPr lang="fa-IR" b="1" dirty="0">
                <a:latin typeface="Calibri" panose="020F0502020204030204" pitchFamily="34" charset="0"/>
                <a:ea typeface="B Nazanin" panose="00000400000000000000" pitchFamily="2" charset="-78"/>
                <a:cs typeface="B Nazanin" panose="00000400000000000000" pitchFamily="2" charset="-78"/>
              </a:rPr>
              <a:t>مثال : نگاشت موجودیت : پرس‌وجو روی </a:t>
            </a:r>
            <a:r>
              <a:rPr lang="en-US" b="1" dirty="0">
                <a:latin typeface="Calibri" panose="020F0502020204030204" pitchFamily="34" charset="0"/>
                <a:ea typeface="B Nazanin" panose="00000400000000000000" pitchFamily="2" charset="-78"/>
                <a:cs typeface="B Nazanin" panose="00000400000000000000" pitchFamily="2" charset="-78"/>
              </a:rPr>
              <a:t>title</a:t>
            </a:r>
            <a:r>
              <a:rPr lang="fa-IR" b="1" dirty="0">
                <a:latin typeface="Calibri" panose="020F0502020204030204" pitchFamily="34" charset="0"/>
                <a:ea typeface="B Nazanin" panose="00000400000000000000" pitchFamily="2" charset="-78"/>
                <a:cs typeface="B Nazanin" panose="00000400000000000000" pitchFamily="2" charset="-78"/>
              </a:rPr>
              <a:t> و </a:t>
            </a:r>
            <a:r>
              <a:rPr lang="en-US" b="1" dirty="0">
                <a:latin typeface="Calibri" panose="020F0502020204030204" pitchFamily="34" charset="0"/>
                <a:ea typeface="B Nazanin" panose="00000400000000000000" pitchFamily="2" charset="-78"/>
                <a:cs typeface="B Nazanin" panose="00000400000000000000" pitchFamily="2" charset="-78"/>
              </a:rPr>
              <a:t>type</a:t>
            </a:r>
            <a:r>
              <a:rPr lang="en-US" dirty="0">
                <a:latin typeface="B Nazanin" panose="00000400000000000000" pitchFamily="2" charset="-78"/>
                <a:ea typeface="B Nazanin" panose="00000400000000000000" pitchFamily="2" charset="-78"/>
                <a:cs typeface="B Nazanin" panose="00000400000000000000" pitchFamily="2" charset="-78"/>
              </a:rPr>
              <a:t> </a:t>
            </a:r>
            <a:endParaRPr lang="en-US" dirty="0">
              <a:effectLst/>
              <a:latin typeface="Calibri" panose="020F0502020204030204" pitchFamily="34" charset="0"/>
              <a:ea typeface="B Nazanin" panose="00000400000000000000" pitchFamily="2" charset="-78"/>
              <a:cs typeface="B Nazanin" panose="00000400000000000000" pitchFamily="2" charset="-78"/>
            </a:endParaRPr>
          </a:p>
        </p:txBody>
      </p:sp>
    </p:spTree>
    <p:extLst>
      <p:ext uri="{BB962C8B-B14F-4D97-AF65-F5344CB8AC3E}">
        <p14:creationId xmlns:p14="http://schemas.microsoft.com/office/powerpoint/2010/main" val="390964418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 calcmode="lin" valueType="num">
                                      <p:cBhvr>
                                        <p:cTn id="40" dur="500" fill="hold"/>
                                        <p:tgtEl>
                                          <p:spTgt spid="12"/>
                                        </p:tgtEl>
                                        <p:attrNameLst>
                                          <p:attrName>ppt_x</p:attrName>
                                        </p:attrNameLst>
                                      </p:cBhvr>
                                      <p:tavLst>
                                        <p:tav tm="0">
                                          <p:val>
                                            <p:strVal val="#ppt_x"/>
                                          </p:val>
                                        </p:tav>
                                        <p:tav tm="100000">
                                          <p:val>
                                            <p:strVal val="#ppt_x"/>
                                          </p:val>
                                        </p:tav>
                                      </p:tavLst>
                                    </p:anim>
                                    <p:anim calcmode="lin" valueType="num">
                                      <p:cBhvr>
                                        <p:cTn id="4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قانون سوم نگاشت</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5D812569-7448-43A5-ACF7-81E755B93066}"/>
              </a:ext>
            </a:extLst>
          </p:cNvPr>
          <p:cNvSpPr/>
          <p:nvPr/>
        </p:nvSpPr>
        <p:spPr>
          <a:xfrm>
            <a:off x="748145" y="958800"/>
            <a:ext cx="10852225" cy="369332"/>
          </a:xfrm>
          <a:prstGeom prst="rect">
            <a:avLst/>
          </a:prstGeom>
        </p:spPr>
        <p:txBody>
          <a:bodyPr wrap="square">
            <a:spAutoFit/>
          </a:bodyPr>
          <a:lstStyle/>
          <a:p>
            <a:pPr algn="r" rtl="1"/>
            <a:r>
              <a:rPr lang="fa-IR" dirty="0">
                <a:latin typeface="Calibri" panose="020F0502020204030204" pitchFamily="34" charset="0"/>
                <a:ea typeface="B Nazanin" panose="00000400000000000000" pitchFamily="2" charset="-78"/>
                <a:cs typeface="B Nazanin" panose="00000400000000000000" pitchFamily="2" charset="-78"/>
              </a:rPr>
              <a:t>صفاتی که جستجو روی آن‌ها با عملگرهای نامساوی انجام می‌شود، کلیدهای خوشه‌بندی هستند. </a:t>
            </a:r>
            <a:endParaRPr lang="en-US" dirty="0"/>
          </a:p>
        </p:txBody>
      </p:sp>
      <p:pic>
        <p:nvPicPr>
          <p:cNvPr id="11" name="Picture 10">
            <a:extLst>
              <a:ext uri="{FF2B5EF4-FFF2-40B4-BE49-F238E27FC236}">
                <a16:creationId xmlns:a16="http://schemas.microsoft.com/office/drawing/2014/main" id="{8035A666-734C-4019-A631-1F447DF85C21}"/>
              </a:ext>
            </a:extLst>
          </p:cNvPr>
          <p:cNvPicPr/>
          <p:nvPr/>
        </p:nvPicPr>
        <p:blipFill>
          <a:blip r:embed="rId11">
            <a:extLst>
              <a:ext uri="{28A0092B-C50C-407E-A947-70E740481C1C}">
                <a14:useLocalDpi xmlns:a14="http://schemas.microsoft.com/office/drawing/2010/main" val="0"/>
              </a:ext>
            </a:extLst>
          </a:blip>
          <a:stretch>
            <a:fillRect/>
          </a:stretch>
        </p:blipFill>
        <p:spPr>
          <a:xfrm>
            <a:off x="1993997" y="1315308"/>
            <a:ext cx="8202948" cy="769196"/>
          </a:xfrm>
          <a:prstGeom prst="rect">
            <a:avLst/>
          </a:prstGeom>
          <a:effectLst>
            <a:outerShdw blurRad="127000" dist="127000" dir="2700000" algn="tl" rotWithShape="0">
              <a:schemeClr val="tx2">
                <a:lumMod val="50000"/>
              </a:schemeClr>
            </a:outerShdw>
          </a:effectLst>
        </p:spPr>
      </p:pic>
      <p:pic>
        <p:nvPicPr>
          <p:cNvPr id="12" name="Picture 11">
            <a:extLst>
              <a:ext uri="{FF2B5EF4-FFF2-40B4-BE49-F238E27FC236}">
                <a16:creationId xmlns:a16="http://schemas.microsoft.com/office/drawing/2014/main" id="{BBA5D3E5-5456-48F9-9314-078A54985F17}"/>
              </a:ext>
            </a:extLst>
          </p:cNvPr>
          <p:cNvPicPr/>
          <p:nvPr/>
        </p:nvPicPr>
        <p:blipFill>
          <a:blip r:embed="rId12">
            <a:extLst>
              <a:ext uri="{28A0092B-C50C-407E-A947-70E740481C1C}">
                <a14:useLocalDpi xmlns:a14="http://schemas.microsoft.com/office/drawing/2010/main" val="0"/>
              </a:ext>
            </a:extLst>
          </a:blip>
          <a:stretch>
            <a:fillRect/>
          </a:stretch>
        </p:blipFill>
        <p:spPr>
          <a:xfrm>
            <a:off x="2063738" y="2799326"/>
            <a:ext cx="8133208" cy="2992060"/>
          </a:xfrm>
          <a:prstGeom prst="rect">
            <a:avLst/>
          </a:prstGeom>
          <a:effectLst>
            <a:outerShdw blurRad="127000" dist="127000" dir="2700000" algn="tl" rotWithShape="0">
              <a:schemeClr val="tx2">
                <a:lumMod val="50000"/>
              </a:schemeClr>
            </a:outerShdw>
          </a:effectLst>
        </p:spPr>
      </p:pic>
      <p:sp>
        <p:nvSpPr>
          <p:cNvPr id="14" name="Rectangle 13">
            <a:extLst>
              <a:ext uri="{FF2B5EF4-FFF2-40B4-BE49-F238E27FC236}">
                <a16:creationId xmlns:a16="http://schemas.microsoft.com/office/drawing/2014/main" id="{F2158BCF-F5DB-43FF-B24E-D2A372A23309}"/>
              </a:ext>
            </a:extLst>
          </p:cNvPr>
          <p:cNvSpPr/>
          <p:nvPr/>
        </p:nvSpPr>
        <p:spPr>
          <a:xfrm>
            <a:off x="1777496" y="2218665"/>
            <a:ext cx="9822873" cy="410882"/>
          </a:xfrm>
          <a:prstGeom prst="rect">
            <a:avLst/>
          </a:prstGeom>
        </p:spPr>
        <p:txBody>
          <a:bodyPr wrap="square">
            <a:spAutoFit/>
          </a:bodyPr>
          <a:lstStyle/>
          <a:p>
            <a:pPr marL="75565" algn="just" rtl="1">
              <a:lnSpc>
                <a:spcPct val="115000"/>
              </a:lnSpc>
              <a:spcAft>
                <a:spcPts val="0"/>
              </a:spcAft>
            </a:pPr>
            <a:r>
              <a:rPr lang="fa-IR" b="1" dirty="0">
                <a:latin typeface="Calibri" panose="020F0502020204030204" pitchFamily="34" charset="0"/>
                <a:ea typeface="B Nazanin" panose="00000400000000000000" pitchFamily="2" charset="-78"/>
                <a:cs typeface="B Nazanin" panose="00000400000000000000" pitchFamily="2" charset="-78"/>
              </a:rPr>
              <a:t>مثال : نگاشت موجودیت : پرس‌وجو روی </a:t>
            </a:r>
            <a:r>
              <a:rPr lang="en-US" b="1" dirty="0">
                <a:latin typeface="Calibri" panose="020F0502020204030204" pitchFamily="34" charset="0"/>
                <a:ea typeface="B Nazanin" panose="00000400000000000000" pitchFamily="2" charset="-78"/>
                <a:cs typeface="B Nazanin" panose="00000400000000000000" pitchFamily="2" charset="-78"/>
              </a:rPr>
              <a:t>lastname = ?</a:t>
            </a:r>
            <a:r>
              <a:rPr lang="en-US" b="1" dirty="0">
                <a:latin typeface="B Nazanin" panose="00000400000000000000" pitchFamily="2" charset="-78"/>
                <a:ea typeface="B Nazanin" panose="00000400000000000000" pitchFamily="2" charset="-78"/>
                <a:cs typeface="B Nazanin" panose="00000400000000000000" pitchFamily="2" charset="-78"/>
              </a:rPr>
              <a:t> </a:t>
            </a:r>
            <a:r>
              <a:rPr lang="fa-IR" b="1" dirty="0">
                <a:latin typeface="B Nazanin" panose="00000400000000000000" pitchFamily="2" charset="-78"/>
                <a:ea typeface="B Nazanin" panose="00000400000000000000" pitchFamily="2" charset="-78"/>
                <a:cs typeface="B Nazanin" panose="00000400000000000000" pitchFamily="2" charset="-78"/>
              </a:rPr>
              <a:t>و </a:t>
            </a:r>
            <a:r>
              <a:rPr lang="en-US" b="1" dirty="0">
                <a:latin typeface="Calibri" panose="020F0502020204030204" pitchFamily="34" charset="0"/>
                <a:ea typeface="B Nazanin" panose="00000400000000000000" pitchFamily="2" charset="-78"/>
                <a:cs typeface="B Nazanin" panose="00000400000000000000" pitchFamily="2" charset="-78"/>
              </a:rPr>
              <a:t>registration_date &gt; ?</a:t>
            </a:r>
            <a:r>
              <a:rPr lang="en-US" dirty="0">
                <a:latin typeface="B Nazanin" panose="00000400000000000000" pitchFamily="2" charset="-78"/>
                <a:ea typeface="B Nazanin" panose="00000400000000000000" pitchFamily="2" charset="-78"/>
                <a:cs typeface="B Nazanin" panose="00000400000000000000" pitchFamily="2" charset="-78"/>
              </a:rPr>
              <a:t> </a:t>
            </a:r>
            <a:endParaRPr lang="en-US" dirty="0">
              <a:effectLst/>
              <a:latin typeface="Calibri" panose="020F0502020204030204" pitchFamily="34" charset="0"/>
              <a:ea typeface="B Nazanin" panose="00000400000000000000" pitchFamily="2" charset="-78"/>
              <a:cs typeface="B Nazanin" panose="00000400000000000000" pitchFamily="2" charset="-78"/>
            </a:endParaRPr>
          </a:p>
        </p:txBody>
      </p:sp>
    </p:spTree>
    <p:extLst>
      <p:ext uri="{BB962C8B-B14F-4D97-AF65-F5344CB8AC3E}">
        <p14:creationId xmlns:p14="http://schemas.microsoft.com/office/powerpoint/2010/main" val="116305427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 calcmode="lin" valueType="num">
                                      <p:cBhvr>
                                        <p:cTn id="40" dur="500" fill="hold"/>
                                        <p:tgtEl>
                                          <p:spTgt spid="12"/>
                                        </p:tgtEl>
                                        <p:attrNameLst>
                                          <p:attrName>ppt_x</p:attrName>
                                        </p:attrNameLst>
                                      </p:cBhvr>
                                      <p:tavLst>
                                        <p:tav tm="0">
                                          <p:val>
                                            <p:strVal val="#ppt_x"/>
                                          </p:val>
                                        </p:tav>
                                        <p:tav tm="100000">
                                          <p:val>
                                            <p:strVal val="#ppt_x"/>
                                          </p:val>
                                        </p:tav>
                                      </p:tavLst>
                                    </p:anim>
                                    <p:anim calcmode="lin" valueType="num">
                                      <p:cBhvr>
                                        <p:cTn id="4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مفهوم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CRUD</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78D7B15B-65A8-40E3-A829-898628DF4B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2406" y="3527142"/>
            <a:ext cx="1179043" cy="1219200"/>
          </a:xfrm>
          <a:prstGeom prst="rect">
            <a:avLst/>
          </a:prstGeom>
          <a:effectLst>
            <a:glow rad="228600">
              <a:schemeClr val="tx2">
                <a:lumMod val="50000"/>
                <a:alpha val="40000"/>
              </a:schemeClr>
            </a:glow>
          </a:effectLst>
        </p:spPr>
      </p:pic>
      <p:pic>
        <p:nvPicPr>
          <p:cNvPr id="11" name="Picture 10">
            <a:extLst>
              <a:ext uri="{FF2B5EF4-FFF2-40B4-BE49-F238E27FC236}">
                <a16:creationId xmlns:a16="http://schemas.microsoft.com/office/drawing/2014/main" id="{00733AAD-3E6C-47A5-AD70-C6114C0BCA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8015" y="3527143"/>
            <a:ext cx="1179044" cy="1219200"/>
          </a:xfrm>
          <a:prstGeom prst="rect">
            <a:avLst/>
          </a:prstGeom>
          <a:effectLst>
            <a:glow rad="228600">
              <a:schemeClr val="tx2">
                <a:lumMod val="50000"/>
                <a:alpha val="40000"/>
              </a:schemeClr>
            </a:glow>
          </a:effectLst>
        </p:spPr>
      </p:pic>
      <p:pic>
        <p:nvPicPr>
          <p:cNvPr id="12" name="Picture 11">
            <a:extLst>
              <a:ext uri="{FF2B5EF4-FFF2-40B4-BE49-F238E27FC236}">
                <a16:creationId xmlns:a16="http://schemas.microsoft.com/office/drawing/2014/main" id="{B075D8FB-4C51-49E7-BDE4-E29EE63C7E0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3625" y="3527142"/>
            <a:ext cx="1179044" cy="1219200"/>
          </a:xfrm>
          <a:prstGeom prst="rect">
            <a:avLst/>
          </a:prstGeom>
          <a:effectLst>
            <a:glow rad="228600">
              <a:schemeClr val="tx2">
                <a:lumMod val="50000"/>
                <a:alpha val="40000"/>
              </a:schemeClr>
            </a:glow>
          </a:effectLst>
        </p:spPr>
      </p:pic>
      <p:pic>
        <p:nvPicPr>
          <p:cNvPr id="14" name="Picture 13">
            <a:extLst>
              <a:ext uri="{FF2B5EF4-FFF2-40B4-BE49-F238E27FC236}">
                <a16:creationId xmlns:a16="http://schemas.microsoft.com/office/drawing/2014/main" id="{B3EC0685-9C04-4339-AE6A-3FA84D6A931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19236" y="3527142"/>
            <a:ext cx="1179043" cy="1219200"/>
          </a:xfrm>
          <a:prstGeom prst="rect">
            <a:avLst/>
          </a:prstGeom>
          <a:effectLst>
            <a:glow rad="228600">
              <a:schemeClr val="tx2">
                <a:lumMod val="50000"/>
                <a:alpha val="40000"/>
              </a:schemeClr>
            </a:glow>
          </a:effectLst>
        </p:spPr>
      </p:pic>
      <p:pic>
        <p:nvPicPr>
          <p:cNvPr id="15" name="Picture 14">
            <a:extLst>
              <a:ext uri="{FF2B5EF4-FFF2-40B4-BE49-F238E27FC236}">
                <a16:creationId xmlns:a16="http://schemas.microsoft.com/office/drawing/2014/main" id="{84E727AF-4B8F-474D-8138-CA81370ACE8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62405" y="1534790"/>
            <a:ext cx="1179044" cy="1337420"/>
          </a:xfrm>
          <a:prstGeom prst="rect">
            <a:avLst/>
          </a:prstGeom>
          <a:effectLst>
            <a:glow rad="101600">
              <a:schemeClr val="bg2">
                <a:lumMod val="10000"/>
                <a:alpha val="40000"/>
              </a:schemeClr>
            </a:glow>
          </a:effectLst>
        </p:spPr>
      </p:pic>
      <p:pic>
        <p:nvPicPr>
          <p:cNvPr id="16" name="Picture 15">
            <a:extLst>
              <a:ext uri="{FF2B5EF4-FFF2-40B4-BE49-F238E27FC236}">
                <a16:creationId xmlns:a16="http://schemas.microsoft.com/office/drawing/2014/main" id="{08AB3BB3-54A6-4301-AFBB-C4FBA0BF40A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48015" y="1534790"/>
            <a:ext cx="1179044" cy="1337420"/>
          </a:xfrm>
          <a:prstGeom prst="rect">
            <a:avLst/>
          </a:prstGeom>
          <a:effectLst>
            <a:glow rad="101600">
              <a:schemeClr val="tx2">
                <a:lumMod val="50000"/>
                <a:alpha val="40000"/>
              </a:schemeClr>
            </a:glow>
          </a:effectLst>
        </p:spPr>
      </p:pic>
      <p:pic>
        <p:nvPicPr>
          <p:cNvPr id="17" name="Picture 16">
            <a:extLst>
              <a:ext uri="{FF2B5EF4-FFF2-40B4-BE49-F238E27FC236}">
                <a16:creationId xmlns:a16="http://schemas.microsoft.com/office/drawing/2014/main" id="{DFD98F13-8A10-402C-88B6-C7099E644E8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33625" y="1521910"/>
            <a:ext cx="1179044" cy="1337420"/>
          </a:xfrm>
          <a:prstGeom prst="rect">
            <a:avLst/>
          </a:prstGeom>
          <a:effectLst>
            <a:glow rad="101600">
              <a:schemeClr val="tx2">
                <a:lumMod val="50000"/>
                <a:alpha val="40000"/>
              </a:schemeClr>
            </a:glow>
          </a:effectLst>
        </p:spPr>
      </p:pic>
      <p:pic>
        <p:nvPicPr>
          <p:cNvPr id="18" name="Picture 17">
            <a:extLst>
              <a:ext uri="{FF2B5EF4-FFF2-40B4-BE49-F238E27FC236}">
                <a16:creationId xmlns:a16="http://schemas.microsoft.com/office/drawing/2014/main" id="{C1915C7B-43E4-4179-AD8D-2ECDAB7EDEF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119235" y="1540565"/>
            <a:ext cx="1179044" cy="1337420"/>
          </a:xfrm>
          <a:prstGeom prst="rect">
            <a:avLst/>
          </a:prstGeom>
          <a:effectLst>
            <a:glow rad="101600">
              <a:schemeClr val="tx2">
                <a:lumMod val="50000"/>
                <a:alpha val="40000"/>
              </a:schemeClr>
            </a:glow>
          </a:effectLst>
        </p:spPr>
      </p:pic>
    </p:spTree>
    <p:extLst>
      <p:ext uri="{BB962C8B-B14F-4D97-AF65-F5344CB8AC3E}">
        <p14:creationId xmlns:p14="http://schemas.microsoft.com/office/powerpoint/2010/main" val="105398293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2" presetClass="entr" presetSubtype="8"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0-#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par>
                          <p:cTn id="23" fill="hold">
                            <p:stCondLst>
                              <p:cond delay="1250"/>
                            </p:stCondLst>
                            <p:childTnLst>
                              <p:par>
                                <p:cTn id="24" presetID="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0-#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childTnLst>
                          </p:cTn>
                        </p:par>
                        <p:par>
                          <p:cTn id="28" fill="hold">
                            <p:stCondLst>
                              <p:cond delay="1750"/>
                            </p:stCondLst>
                            <p:childTnLst>
                              <p:par>
                                <p:cTn id="29" presetID="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2250"/>
                            </p:stCondLst>
                            <p:childTnLst>
                              <p:par>
                                <p:cTn id="34" presetID="2" presetClass="entr" presetSubtype="8"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0-#ppt_w/2"/>
                                          </p:val>
                                        </p:tav>
                                        <p:tav tm="100000">
                                          <p:val>
                                            <p:strVal val="#ppt_x"/>
                                          </p:val>
                                        </p:tav>
                                      </p:tavLst>
                                    </p:anim>
                                    <p:anim calcmode="lin" valueType="num">
                                      <p:cBhvr additive="base">
                                        <p:cTn id="37" dur="5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2750"/>
                            </p:stCondLst>
                            <p:childTnLst>
                              <p:par>
                                <p:cTn id="39" presetID="47"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par>
                          <p:cTn id="44" fill="hold">
                            <p:stCondLst>
                              <p:cond delay="3750"/>
                            </p:stCondLst>
                            <p:childTnLst>
                              <p:par>
                                <p:cTn id="45" presetID="47"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4750"/>
                            </p:stCondLst>
                            <p:childTnLst>
                              <p:par>
                                <p:cTn id="51" presetID="47"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par>
                          <p:cTn id="56" fill="hold">
                            <p:stCondLst>
                              <p:cond delay="5750"/>
                            </p:stCondLst>
                            <p:childTnLst>
                              <p:par>
                                <p:cTn id="57" presetID="47"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قانون چهارم نگاشت</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EFEC5BEE-0E92-40FD-BD04-C7C55E7A930A}"/>
              </a:ext>
            </a:extLst>
          </p:cNvPr>
          <p:cNvSpPr/>
          <p:nvPr/>
        </p:nvSpPr>
        <p:spPr>
          <a:xfrm>
            <a:off x="2150347" y="963297"/>
            <a:ext cx="9450023" cy="369332"/>
          </a:xfrm>
          <a:prstGeom prst="rect">
            <a:avLst/>
          </a:prstGeom>
        </p:spPr>
        <p:txBody>
          <a:bodyPr wrap="none">
            <a:spAutoFit/>
          </a:bodyPr>
          <a:lstStyle/>
          <a:p>
            <a:pPr algn="r" rtl="1"/>
            <a:r>
              <a:rPr lang="fa-IR" dirty="0">
                <a:latin typeface="Calibri" panose="020F0502020204030204" pitchFamily="34" charset="0"/>
                <a:ea typeface="B Nazanin" panose="00000400000000000000" pitchFamily="2" charset="-78"/>
                <a:cs typeface="B Nazanin" panose="00000400000000000000" pitchFamily="2" charset="-78"/>
              </a:rPr>
              <a:t>صفات مرتب‌سازی به ستون‌های خوشه‌بندی نگاشت می‌شوند. ( در هر پارتیشن داده‌ها بر اساس کلیدهای خوشه بندی مرتب می‌شوند. )</a:t>
            </a:r>
            <a:endParaRPr lang="en-US" dirty="0"/>
          </a:p>
        </p:txBody>
      </p:sp>
      <p:pic>
        <p:nvPicPr>
          <p:cNvPr id="11" name="Picture 10">
            <a:extLst>
              <a:ext uri="{FF2B5EF4-FFF2-40B4-BE49-F238E27FC236}">
                <a16:creationId xmlns:a16="http://schemas.microsoft.com/office/drawing/2014/main" id="{995F618C-C8FA-4508-BFD9-93728946E810}"/>
              </a:ext>
            </a:extLst>
          </p:cNvPr>
          <p:cNvPicPr/>
          <p:nvPr/>
        </p:nvPicPr>
        <p:blipFill>
          <a:blip r:embed="rId11">
            <a:extLst>
              <a:ext uri="{28A0092B-C50C-407E-A947-70E740481C1C}">
                <a14:useLocalDpi xmlns:a14="http://schemas.microsoft.com/office/drawing/2010/main" val="0"/>
              </a:ext>
            </a:extLst>
          </a:blip>
          <a:stretch>
            <a:fillRect/>
          </a:stretch>
        </p:blipFill>
        <p:spPr>
          <a:xfrm>
            <a:off x="1661487" y="1386803"/>
            <a:ext cx="8867968" cy="598660"/>
          </a:xfrm>
          <a:prstGeom prst="rect">
            <a:avLst/>
          </a:prstGeom>
          <a:effectLst>
            <a:outerShdw blurRad="127000" dist="127000" dir="2700000" algn="tl" rotWithShape="0">
              <a:schemeClr val="tx2">
                <a:lumMod val="50000"/>
              </a:schemeClr>
            </a:outerShdw>
          </a:effectLst>
        </p:spPr>
      </p:pic>
      <p:sp>
        <p:nvSpPr>
          <p:cNvPr id="12" name="Rectangle 11">
            <a:extLst>
              <a:ext uri="{FF2B5EF4-FFF2-40B4-BE49-F238E27FC236}">
                <a16:creationId xmlns:a16="http://schemas.microsoft.com/office/drawing/2014/main" id="{3088E3D1-CFF1-4B34-AEBD-5D07F5780CC0}"/>
              </a:ext>
            </a:extLst>
          </p:cNvPr>
          <p:cNvSpPr/>
          <p:nvPr/>
        </p:nvSpPr>
        <p:spPr>
          <a:xfrm>
            <a:off x="360219" y="2110662"/>
            <a:ext cx="11240152" cy="410882"/>
          </a:xfrm>
          <a:prstGeom prst="rect">
            <a:avLst/>
          </a:prstGeom>
        </p:spPr>
        <p:txBody>
          <a:bodyPr wrap="square">
            <a:spAutoFit/>
          </a:bodyPr>
          <a:lstStyle/>
          <a:p>
            <a:pPr marL="75565" algn="just" rtl="1">
              <a:lnSpc>
                <a:spcPct val="115000"/>
              </a:lnSpc>
              <a:spcAft>
                <a:spcPts val="0"/>
              </a:spcAft>
            </a:pPr>
            <a:r>
              <a:rPr lang="fa-IR" b="1" dirty="0">
                <a:latin typeface="Calibri" panose="020F0502020204030204" pitchFamily="34" charset="0"/>
                <a:ea typeface="B Nazanin" panose="00000400000000000000" pitchFamily="2" charset="-78"/>
                <a:cs typeface="B Nazanin" panose="00000400000000000000" pitchFamily="2" charset="-78"/>
              </a:rPr>
              <a:t>مثال: نگاشت موجودیت : پرس‌وجو روی </a:t>
            </a:r>
            <a:r>
              <a:rPr lang="en-US" b="1" dirty="0">
                <a:latin typeface="Calibri" panose="020F0502020204030204" pitchFamily="34" charset="0"/>
                <a:ea typeface="B Nazanin" panose="00000400000000000000" pitchFamily="2" charset="-78"/>
                <a:cs typeface="B Nazanin" panose="00000400000000000000" pitchFamily="2" charset="-78"/>
              </a:rPr>
              <a:t>lastname = ?</a:t>
            </a:r>
            <a:r>
              <a:rPr lang="fa-IR" b="1" dirty="0">
                <a:latin typeface="Calibri" panose="020F0502020204030204" pitchFamily="34" charset="0"/>
                <a:ea typeface="B Nazanin" panose="00000400000000000000" pitchFamily="2" charset="-78"/>
                <a:cs typeface="B Nazanin" panose="00000400000000000000" pitchFamily="2" charset="-78"/>
              </a:rPr>
              <a:t> و </a:t>
            </a:r>
            <a:r>
              <a:rPr lang="en-US" b="1" dirty="0">
                <a:latin typeface="Calibri" panose="020F0502020204030204" pitchFamily="34" charset="0"/>
                <a:ea typeface="B Nazanin" panose="00000400000000000000" pitchFamily="2" charset="-78"/>
                <a:cs typeface="B Nazanin" panose="00000400000000000000" pitchFamily="2" charset="-78"/>
              </a:rPr>
              <a:t>registration_date &gt; ?</a:t>
            </a:r>
            <a:r>
              <a:rPr lang="fa-IR" b="1" dirty="0">
                <a:latin typeface="Calibri" panose="020F0502020204030204" pitchFamily="34" charset="0"/>
                <a:ea typeface="B Nazanin" panose="00000400000000000000" pitchFamily="2" charset="-78"/>
                <a:cs typeface="B Nazanin" panose="00000400000000000000" pitchFamily="2" charset="-78"/>
              </a:rPr>
              <a:t>  و مرتب‌سازی صعودی بر اساس فیلد </a:t>
            </a:r>
            <a:r>
              <a:rPr lang="en-US" b="1" dirty="0">
                <a:latin typeface="Calibri" panose="020F0502020204030204" pitchFamily="34" charset="0"/>
                <a:ea typeface="B Nazanin" panose="00000400000000000000" pitchFamily="2" charset="-78"/>
                <a:cs typeface="B Nazanin" panose="00000400000000000000" pitchFamily="2" charset="-78"/>
              </a:rPr>
              <a:t>registration_data</a:t>
            </a:r>
            <a:endParaRPr lang="en-US" dirty="0">
              <a:effectLst/>
              <a:latin typeface="Calibri" panose="020F0502020204030204" pitchFamily="34" charset="0"/>
              <a:ea typeface="B Nazanin" panose="00000400000000000000" pitchFamily="2" charset="-78"/>
              <a:cs typeface="B Nazanin" panose="00000400000000000000" pitchFamily="2" charset="-78"/>
            </a:endParaRPr>
          </a:p>
        </p:txBody>
      </p:sp>
      <p:pic>
        <p:nvPicPr>
          <p:cNvPr id="14" name="Picture 13">
            <a:extLst>
              <a:ext uri="{FF2B5EF4-FFF2-40B4-BE49-F238E27FC236}">
                <a16:creationId xmlns:a16="http://schemas.microsoft.com/office/drawing/2014/main" id="{1EF1D118-CA76-4D69-96B4-29F4CA859A5F}"/>
              </a:ext>
            </a:extLst>
          </p:cNvPr>
          <p:cNvPicPr/>
          <p:nvPr/>
        </p:nvPicPr>
        <p:blipFill>
          <a:blip r:embed="rId12">
            <a:extLst>
              <a:ext uri="{28A0092B-C50C-407E-A947-70E740481C1C}">
                <a14:useLocalDpi xmlns:a14="http://schemas.microsoft.com/office/drawing/2010/main" val="0"/>
              </a:ext>
            </a:extLst>
          </a:blip>
          <a:stretch>
            <a:fillRect/>
          </a:stretch>
        </p:blipFill>
        <p:spPr>
          <a:xfrm>
            <a:off x="1662545" y="2605178"/>
            <a:ext cx="8866910" cy="3087596"/>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380463571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anim calcmode="lin" valueType="num">
                                      <p:cBhvr>
                                        <p:cTn id="40" dur="500" fill="hold"/>
                                        <p:tgtEl>
                                          <p:spTgt spid="14"/>
                                        </p:tgtEl>
                                        <p:attrNameLst>
                                          <p:attrName>ppt_x</p:attrName>
                                        </p:attrNameLst>
                                      </p:cBhvr>
                                      <p:tavLst>
                                        <p:tav tm="0">
                                          <p:val>
                                            <p:strVal val="#ppt_x"/>
                                          </p:val>
                                        </p:tav>
                                        <p:tav tm="100000">
                                          <p:val>
                                            <p:strVal val="#ppt_x"/>
                                          </p:val>
                                        </p:tav>
                                      </p:tavLst>
                                    </p:anim>
                                    <p:anim calcmode="lin" valueType="num">
                                      <p:cBhvr>
                                        <p:cTn id="4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قانون پنجم نگاشت</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E8B46319-F9F5-43EF-B344-24685BB1125D}"/>
              </a:ext>
            </a:extLst>
          </p:cNvPr>
          <p:cNvSpPr/>
          <p:nvPr/>
        </p:nvSpPr>
        <p:spPr>
          <a:xfrm>
            <a:off x="7547657" y="945284"/>
            <a:ext cx="4052713" cy="388696"/>
          </a:xfrm>
          <a:prstGeom prst="rect">
            <a:avLst/>
          </a:prstGeom>
        </p:spPr>
        <p:txBody>
          <a:bodyPr wrap="none">
            <a:spAutoFit/>
          </a:bodyPr>
          <a:lstStyle/>
          <a:p>
            <a:pPr lvl="0" algn="r" rtl="1">
              <a:lnSpc>
                <a:spcPct val="107000"/>
              </a:lnSpc>
              <a:spcAft>
                <a:spcPts val="0"/>
              </a:spcAft>
            </a:pPr>
            <a:r>
              <a:rPr lang="fa-IR" dirty="0">
                <a:latin typeface="Calibri" panose="020F0502020204030204" pitchFamily="34" charset="0"/>
                <a:ea typeface="B Nazanin" panose="00000400000000000000" pitchFamily="2" charset="-78"/>
                <a:cs typeface="B Nazanin" panose="00000400000000000000" pitchFamily="2" charset="-78"/>
              </a:rPr>
              <a:t>صفات کلیدی به ستون‌های کلید اصلی نگاشت می‌شوند.</a:t>
            </a:r>
            <a:endParaRPr lang="en-US" dirty="0">
              <a:effectLst/>
              <a:latin typeface="Calibri" panose="020F0502020204030204" pitchFamily="34" charset="0"/>
              <a:ea typeface="B Nazanin" panose="00000400000000000000" pitchFamily="2" charset="-78"/>
              <a:cs typeface="B Nazanin" panose="00000400000000000000" pitchFamily="2" charset="-78"/>
            </a:endParaRPr>
          </a:p>
        </p:txBody>
      </p:sp>
      <p:sp>
        <p:nvSpPr>
          <p:cNvPr id="11" name="Rectangle 10">
            <a:extLst>
              <a:ext uri="{FF2B5EF4-FFF2-40B4-BE49-F238E27FC236}">
                <a16:creationId xmlns:a16="http://schemas.microsoft.com/office/drawing/2014/main" id="{277069EF-958B-41B2-9103-12B4EFC3EEDE}"/>
              </a:ext>
            </a:extLst>
          </p:cNvPr>
          <p:cNvSpPr/>
          <p:nvPr/>
        </p:nvSpPr>
        <p:spPr>
          <a:xfrm>
            <a:off x="9313205" y="1479438"/>
            <a:ext cx="2287165" cy="410882"/>
          </a:xfrm>
          <a:prstGeom prst="rect">
            <a:avLst/>
          </a:prstGeom>
        </p:spPr>
        <p:txBody>
          <a:bodyPr wrap="none">
            <a:spAutoFit/>
          </a:bodyPr>
          <a:lstStyle/>
          <a:p>
            <a:pPr marL="75565" algn="just" rtl="1">
              <a:lnSpc>
                <a:spcPct val="115000"/>
              </a:lnSpc>
              <a:spcAft>
                <a:spcPts val="0"/>
              </a:spcAft>
            </a:pPr>
            <a:r>
              <a:rPr lang="fa-IR" b="1" dirty="0">
                <a:latin typeface="Calibri" panose="020F0502020204030204" pitchFamily="34" charset="0"/>
                <a:ea typeface="B Nazanin" panose="00000400000000000000" pitchFamily="2" charset="-78"/>
                <a:cs typeface="B Nazanin" panose="00000400000000000000" pitchFamily="2" charset="-78"/>
              </a:rPr>
              <a:t>مثال : نگاشت موجودیت : </a:t>
            </a:r>
            <a:endParaRPr lang="en-US" dirty="0">
              <a:effectLst/>
              <a:latin typeface="Calibri" panose="020F0502020204030204" pitchFamily="34" charset="0"/>
              <a:ea typeface="B Nazanin" panose="00000400000000000000" pitchFamily="2" charset="-78"/>
              <a:cs typeface="B Nazanin" panose="00000400000000000000" pitchFamily="2" charset="-78"/>
            </a:endParaRPr>
          </a:p>
        </p:txBody>
      </p:sp>
      <p:pic>
        <p:nvPicPr>
          <p:cNvPr id="12" name="Picture 11">
            <a:extLst>
              <a:ext uri="{FF2B5EF4-FFF2-40B4-BE49-F238E27FC236}">
                <a16:creationId xmlns:a16="http://schemas.microsoft.com/office/drawing/2014/main" id="{9156AEA9-7E9E-4FA8-9EA5-DEABB752F41B}"/>
              </a:ext>
            </a:extLst>
          </p:cNvPr>
          <p:cNvPicPr/>
          <p:nvPr/>
        </p:nvPicPr>
        <p:blipFill>
          <a:blip r:embed="rId11">
            <a:extLst>
              <a:ext uri="{28A0092B-C50C-407E-A947-70E740481C1C}">
                <a14:useLocalDpi xmlns:a14="http://schemas.microsoft.com/office/drawing/2010/main" val="0"/>
              </a:ext>
            </a:extLst>
          </a:blip>
          <a:stretch>
            <a:fillRect/>
          </a:stretch>
        </p:blipFill>
        <p:spPr>
          <a:xfrm>
            <a:off x="2173431" y="2027134"/>
            <a:ext cx="7843406" cy="3329066"/>
          </a:xfrm>
          <a:prstGeom prst="rect">
            <a:avLst/>
          </a:prstGeom>
          <a:effectLst>
            <a:outerShdw blurRad="127000" dist="127000" dir="2700000" algn="tl" rotWithShape="0">
              <a:prstClr val="black"/>
            </a:outerShdw>
          </a:effectLst>
        </p:spPr>
      </p:pic>
    </p:spTree>
    <p:extLst>
      <p:ext uri="{BB962C8B-B14F-4D97-AF65-F5344CB8AC3E}">
        <p14:creationId xmlns:p14="http://schemas.microsoft.com/office/powerpoint/2010/main" val="3814361211"/>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مثال جامع بکارگیری قوانین نگاشت</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6AA52FF5-E48C-4183-9F46-EE2641447B5C}"/>
              </a:ext>
            </a:extLst>
          </p:cNvPr>
          <p:cNvPicPr/>
          <p:nvPr/>
        </p:nvPicPr>
        <p:blipFill>
          <a:blip r:embed="rId11">
            <a:extLst>
              <a:ext uri="{28A0092B-C50C-407E-A947-70E740481C1C}">
                <a14:useLocalDpi xmlns:a14="http://schemas.microsoft.com/office/drawing/2010/main" val="0"/>
              </a:ext>
            </a:extLst>
          </a:blip>
          <a:stretch>
            <a:fillRect/>
          </a:stretch>
        </p:blipFill>
        <p:spPr>
          <a:xfrm>
            <a:off x="1253111" y="1396000"/>
            <a:ext cx="9685778" cy="4066000"/>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131560292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مدل داده‌ای منطقی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813409F3-85BE-4497-A5C3-9AC62A3E2E13}"/>
              </a:ext>
            </a:extLst>
          </p:cNvPr>
          <p:cNvSpPr/>
          <p:nvPr/>
        </p:nvSpPr>
        <p:spPr>
          <a:xfrm>
            <a:off x="596346" y="932657"/>
            <a:ext cx="11004023" cy="1047979"/>
          </a:xfrm>
          <a:prstGeom prst="rect">
            <a:avLst/>
          </a:prstGeom>
        </p:spPr>
        <p:txBody>
          <a:bodyPr wrap="square">
            <a:spAutoFit/>
          </a:bodyPr>
          <a:lstStyle/>
          <a:p>
            <a:pPr marL="75565" algn="just" rtl="1">
              <a:lnSpc>
                <a:spcPct val="115000"/>
              </a:lnSpc>
              <a:spcAft>
                <a:spcPts val="0"/>
              </a:spcAft>
            </a:pPr>
            <a:r>
              <a:rPr lang="fa-IR" dirty="0">
                <a:latin typeface="Calibri" panose="020F0502020204030204" pitchFamily="34" charset="0"/>
                <a:ea typeface="B Nazanin" panose="00000400000000000000" pitchFamily="2" charset="-78"/>
                <a:cs typeface="B Nazanin" panose="00000400000000000000" pitchFamily="2" charset="-78"/>
              </a:rPr>
              <a:t>مدل داده منطقی، نام و صفات مربوط به ستون‌ها را نمایش می‌دهد. برای نمایش مدل داده منطقی از "دیاگرام چبوتکو" استفاده می‌کنیم. در این دیاگرام موجودیت‌ها و پرس‌و‌جوها جای خود را به جداول می‌دهند. </a:t>
            </a:r>
            <a:endParaRPr lang="en-US" dirty="0">
              <a:latin typeface="Calibri" panose="020F0502020204030204" pitchFamily="34" charset="0"/>
              <a:ea typeface="B Nazanin" panose="00000400000000000000" pitchFamily="2" charset="-78"/>
              <a:cs typeface="B Nazanin" panose="00000400000000000000" pitchFamily="2" charset="-78"/>
            </a:endParaRPr>
          </a:p>
          <a:p>
            <a:pPr marL="75565" algn="just" rtl="1">
              <a:lnSpc>
                <a:spcPct val="115000"/>
              </a:lnSpc>
              <a:spcAft>
                <a:spcPts val="0"/>
              </a:spcAft>
            </a:pPr>
            <a:r>
              <a:rPr lang="fa-IR" b="1" dirty="0">
                <a:latin typeface="Calibri" panose="020F0502020204030204" pitchFamily="34" charset="0"/>
                <a:ea typeface="B Nazanin" panose="00000400000000000000" pitchFamily="2" charset="-78"/>
                <a:cs typeface="B Nazanin" panose="00000400000000000000" pitchFamily="2" charset="-78"/>
              </a:rPr>
              <a:t>مثال 1 : نمونه‌ای از مدل داده منطقی برای پرس‌و‌جوهای </a:t>
            </a:r>
            <a:r>
              <a:rPr lang="en-US" b="1" dirty="0">
                <a:latin typeface="Calibri" panose="020F0502020204030204" pitchFamily="34" charset="0"/>
                <a:ea typeface="B Nazanin" panose="00000400000000000000" pitchFamily="2" charset="-78"/>
                <a:cs typeface="B Nazanin" panose="00000400000000000000" pitchFamily="2" charset="-78"/>
              </a:rPr>
              <a:t>Q1</a:t>
            </a:r>
            <a:r>
              <a:rPr lang="fa-IR" b="1" dirty="0">
                <a:latin typeface="Calibri" panose="020F0502020204030204" pitchFamily="34" charset="0"/>
                <a:ea typeface="B Nazanin" panose="00000400000000000000" pitchFamily="2" charset="-78"/>
                <a:cs typeface="B Nazanin" panose="00000400000000000000" pitchFamily="2" charset="-78"/>
              </a:rPr>
              <a:t> و </a:t>
            </a:r>
            <a:r>
              <a:rPr lang="en-US" b="1" dirty="0">
                <a:latin typeface="Calibri" panose="020F0502020204030204" pitchFamily="34" charset="0"/>
                <a:ea typeface="B Nazanin" panose="00000400000000000000" pitchFamily="2" charset="-78"/>
                <a:cs typeface="B Nazanin" panose="00000400000000000000" pitchFamily="2" charset="-78"/>
              </a:rPr>
              <a:t>Q2</a:t>
            </a:r>
            <a:endParaRPr lang="en-US" dirty="0">
              <a:latin typeface="Calibri" panose="020F0502020204030204" pitchFamily="34" charset="0"/>
              <a:ea typeface="B Nazanin" panose="00000400000000000000" pitchFamily="2" charset="-78"/>
              <a:cs typeface="B Nazanin" panose="00000400000000000000" pitchFamily="2" charset="-78"/>
            </a:endParaRPr>
          </a:p>
        </p:txBody>
      </p:sp>
      <p:pic>
        <p:nvPicPr>
          <p:cNvPr id="11" name="Picture 10">
            <a:extLst>
              <a:ext uri="{FF2B5EF4-FFF2-40B4-BE49-F238E27FC236}">
                <a16:creationId xmlns:a16="http://schemas.microsoft.com/office/drawing/2014/main" id="{AD8A3A94-5543-4E80-AE7E-3C6B5C7E4D2F}"/>
              </a:ext>
            </a:extLst>
          </p:cNvPr>
          <p:cNvPicPr/>
          <p:nvPr/>
        </p:nvPicPr>
        <p:blipFill>
          <a:blip r:embed="rId11">
            <a:extLst>
              <a:ext uri="{28A0092B-C50C-407E-A947-70E740481C1C}">
                <a14:useLocalDpi xmlns:a14="http://schemas.microsoft.com/office/drawing/2010/main" val="0"/>
              </a:ext>
            </a:extLst>
          </a:blip>
          <a:stretch>
            <a:fillRect/>
          </a:stretch>
        </p:blipFill>
        <p:spPr>
          <a:xfrm>
            <a:off x="2654017" y="2351347"/>
            <a:ext cx="7113437" cy="3467562"/>
          </a:xfrm>
          <a:prstGeom prst="rect">
            <a:avLst/>
          </a:prstGeom>
          <a:effectLst>
            <a:outerShdw blurRad="127000" dist="127000" dir="2700000" algn="tl" rotWithShape="0">
              <a:prstClr val="black"/>
            </a:outerShdw>
          </a:effectLst>
        </p:spPr>
      </p:pic>
    </p:spTree>
    <p:extLst>
      <p:ext uri="{BB962C8B-B14F-4D97-AF65-F5344CB8AC3E}">
        <p14:creationId xmlns:p14="http://schemas.microsoft.com/office/powerpoint/2010/main" val="93104115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مدل داده‌ای فیزیکی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0CB9E91C-5316-4942-BE0B-80F27E09D1B4}"/>
              </a:ext>
            </a:extLst>
          </p:cNvPr>
          <p:cNvSpPr/>
          <p:nvPr/>
        </p:nvSpPr>
        <p:spPr>
          <a:xfrm>
            <a:off x="596346" y="932657"/>
            <a:ext cx="11004023" cy="369332"/>
          </a:xfrm>
          <a:prstGeom prst="rect">
            <a:avLst/>
          </a:prstGeom>
        </p:spPr>
        <p:txBody>
          <a:bodyPr wrap="square">
            <a:spAutoFit/>
          </a:bodyPr>
          <a:lstStyle/>
          <a:p>
            <a:pPr algn="r" rtl="1"/>
            <a:r>
              <a:rPr lang="fa-IR" dirty="0">
                <a:cs typeface="B Nazanin" panose="00000400000000000000" pitchFamily="2" charset="-78"/>
              </a:rPr>
              <a:t>در مدل داده فیزیکی علاوه بر نام و صفات ستون‌ها، نوع داده آن‌ها نیز نشان داده می‌شود :</a:t>
            </a:r>
            <a:endParaRPr lang="en-US" dirty="0">
              <a:cs typeface="B Nazanin" panose="00000400000000000000" pitchFamily="2" charset="-78"/>
            </a:endParaRPr>
          </a:p>
        </p:txBody>
      </p:sp>
      <p:pic>
        <p:nvPicPr>
          <p:cNvPr id="11" name="Picture 10">
            <a:extLst>
              <a:ext uri="{FF2B5EF4-FFF2-40B4-BE49-F238E27FC236}">
                <a16:creationId xmlns:a16="http://schemas.microsoft.com/office/drawing/2014/main" id="{38F2B51A-1045-45F8-96ED-6172B034E866}"/>
              </a:ext>
            </a:extLst>
          </p:cNvPr>
          <p:cNvPicPr/>
          <p:nvPr/>
        </p:nvPicPr>
        <p:blipFill>
          <a:blip r:embed="rId11">
            <a:extLst>
              <a:ext uri="{28A0092B-C50C-407E-A947-70E740481C1C}">
                <a14:useLocalDpi xmlns:a14="http://schemas.microsoft.com/office/drawing/2010/main" val="0"/>
              </a:ext>
            </a:extLst>
          </a:blip>
          <a:stretch>
            <a:fillRect/>
          </a:stretch>
        </p:blipFill>
        <p:spPr>
          <a:xfrm>
            <a:off x="1997155" y="1657604"/>
            <a:ext cx="8118678" cy="3935031"/>
          </a:xfrm>
          <a:prstGeom prst="rect">
            <a:avLst/>
          </a:prstGeom>
          <a:effectLst>
            <a:outerShdw blurRad="127000" dist="127000" dir="2700000" algn="tl" rotWithShape="0">
              <a:schemeClr val="tx2">
                <a:lumMod val="50000"/>
              </a:schemeClr>
            </a:outerShdw>
          </a:effectLst>
        </p:spPr>
      </p:pic>
    </p:spTree>
    <p:extLst>
      <p:ext uri="{BB962C8B-B14F-4D97-AF65-F5344CB8AC3E}">
        <p14:creationId xmlns:p14="http://schemas.microsoft.com/office/powerpoint/2010/main" val="313935157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سطوح سازگاری</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21" name="Rectangle 20">
            <a:extLst>
              <a:ext uri="{FF2B5EF4-FFF2-40B4-BE49-F238E27FC236}">
                <a16:creationId xmlns:a16="http://schemas.microsoft.com/office/drawing/2014/main" id="{4733BD7B-8FE8-40BA-88B8-E95759732EE2}"/>
              </a:ext>
            </a:extLst>
          </p:cNvPr>
          <p:cNvSpPr/>
          <p:nvPr/>
        </p:nvSpPr>
        <p:spPr>
          <a:xfrm>
            <a:off x="1240655" y="1166359"/>
            <a:ext cx="1152880" cy="769441"/>
          </a:xfrm>
          <a:prstGeom prst="rect">
            <a:avLst/>
          </a:prstGeom>
          <a:noFill/>
        </p:spPr>
        <p:txBody>
          <a:bodyPr wrap="non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One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2" name="Rectangle 21">
            <a:extLst>
              <a:ext uri="{FF2B5EF4-FFF2-40B4-BE49-F238E27FC236}">
                <a16:creationId xmlns:a16="http://schemas.microsoft.com/office/drawing/2014/main" id="{06D2F679-14D3-4D74-BF01-3444B911ABA2}"/>
              </a:ext>
            </a:extLst>
          </p:cNvPr>
          <p:cNvSpPr/>
          <p:nvPr/>
        </p:nvSpPr>
        <p:spPr>
          <a:xfrm>
            <a:off x="1216466" y="4175642"/>
            <a:ext cx="1165319" cy="769441"/>
          </a:xfrm>
          <a:prstGeom prst="rect">
            <a:avLst/>
          </a:prstGeom>
          <a:noFill/>
        </p:spPr>
        <p:txBody>
          <a:bodyPr wrap="non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Two</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3" name="Rectangle 22">
            <a:extLst>
              <a:ext uri="{FF2B5EF4-FFF2-40B4-BE49-F238E27FC236}">
                <a16:creationId xmlns:a16="http://schemas.microsoft.com/office/drawing/2014/main" id="{9269B82F-3184-4A0A-8EE7-4DFAA8DE849A}"/>
              </a:ext>
            </a:extLst>
          </p:cNvPr>
          <p:cNvSpPr/>
          <p:nvPr/>
        </p:nvSpPr>
        <p:spPr>
          <a:xfrm>
            <a:off x="1035102" y="4936742"/>
            <a:ext cx="1528047" cy="769441"/>
          </a:xfrm>
          <a:prstGeom prst="rect">
            <a:avLst/>
          </a:prstGeom>
          <a:noFill/>
        </p:spPr>
        <p:txBody>
          <a:bodyPr wrap="non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Three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4" name="Rectangle 23">
            <a:extLst>
              <a:ext uri="{FF2B5EF4-FFF2-40B4-BE49-F238E27FC236}">
                <a16:creationId xmlns:a16="http://schemas.microsoft.com/office/drawing/2014/main" id="{5730EDBD-32AD-4A38-9156-D784B3E34832}"/>
              </a:ext>
            </a:extLst>
          </p:cNvPr>
          <p:cNvSpPr/>
          <p:nvPr/>
        </p:nvSpPr>
        <p:spPr>
          <a:xfrm>
            <a:off x="4936812" y="1157960"/>
            <a:ext cx="2131866" cy="769441"/>
          </a:xfrm>
          <a:prstGeom prst="rect">
            <a:avLst/>
          </a:prstGeom>
          <a:noFill/>
        </p:spPr>
        <p:txBody>
          <a:bodyPr wrap="non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Quorom</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5" name="Rectangle 24">
            <a:extLst>
              <a:ext uri="{FF2B5EF4-FFF2-40B4-BE49-F238E27FC236}">
                <a16:creationId xmlns:a16="http://schemas.microsoft.com/office/drawing/2014/main" id="{6646BBDF-0D67-4598-98CB-847C9E568E90}"/>
              </a:ext>
            </a:extLst>
          </p:cNvPr>
          <p:cNvSpPr/>
          <p:nvPr/>
        </p:nvSpPr>
        <p:spPr>
          <a:xfrm>
            <a:off x="10038590" y="1166359"/>
            <a:ext cx="801823" cy="769441"/>
          </a:xfrm>
          <a:prstGeom prst="rect">
            <a:avLst/>
          </a:prstGeom>
          <a:noFill/>
        </p:spPr>
        <p:txBody>
          <a:bodyPr wrap="non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All</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6" name="Rectangle 25">
            <a:extLst>
              <a:ext uri="{FF2B5EF4-FFF2-40B4-BE49-F238E27FC236}">
                <a16:creationId xmlns:a16="http://schemas.microsoft.com/office/drawing/2014/main" id="{E318D4E6-0FDF-474C-9DF6-FD4BD0B82839}"/>
              </a:ext>
            </a:extLst>
          </p:cNvPr>
          <p:cNvSpPr/>
          <p:nvPr/>
        </p:nvSpPr>
        <p:spPr>
          <a:xfrm>
            <a:off x="4277240" y="4175642"/>
            <a:ext cx="3451009" cy="769441"/>
          </a:xfrm>
          <a:prstGeom prst="rect">
            <a:avLst/>
          </a:prstGeom>
          <a:noFill/>
        </p:spPr>
        <p:txBody>
          <a:bodyPr wrap="non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Local Quorom</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7" name="Rectangle 26">
            <a:extLst>
              <a:ext uri="{FF2B5EF4-FFF2-40B4-BE49-F238E27FC236}">
                <a16:creationId xmlns:a16="http://schemas.microsoft.com/office/drawing/2014/main" id="{FF3E360F-5308-4951-BB2A-E6F72E728AC2}"/>
              </a:ext>
            </a:extLst>
          </p:cNvPr>
          <p:cNvSpPr/>
          <p:nvPr/>
        </p:nvSpPr>
        <p:spPr>
          <a:xfrm>
            <a:off x="4329787" y="4950383"/>
            <a:ext cx="3345916" cy="769441"/>
          </a:xfrm>
          <a:prstGeom prst="rect">
            <a:avLst/>
          </a:prstGeom>
          <a:noFill/>
        </p:spPr>
        <p:txBody>
          <a:bodyPr wrap="non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Each Quorom</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28" name="Picture 27">
            <a:extLst>
              <a:ext uri="{FF2B5EF4-FFF2-40B4-BE49-F238E27FC236}">
                <a16:creationId xmlns:a16="http://schemas.microsoft.com/office/drawing/2014/main" id="{86F615D0-1982-45FF-B9B2-B61DA422999F}"/>
              </a:ext>
            </a:extLst>
          </p:cNvPr>
          <p:cNvPicPr/>
          <p:nvPr/>
        </p:nvPicPr>
        <p:blipFill>
          <a:blip r:embed="rId11">
            <a:extLst>
              <a:ext uri="{28A0092B-C50C-407E-A947-70E740481C1C}">
                <a14:useLocalDpi xmlns:a14="http://schemas.microsoft.com/office/drawing/2010/main" val="0"/>
              </a:ext>
            </a:extLst>
          </a:blip>
          <a:stretch>
            <a:fillRect/>
          </a:stretch>
        </p:blipFill>
        <p:spPr>
          <a:xfrm>
            <a:off x="661207" y="2051566"/>
            <a:ext cx="2275840" cy="2166473"/>
          </a:xfrm>
          <a:prstGeom prst="rect">
            <a:avLst/>
          </a:prstGeom>
          <a:effectLst>
            <a:outerShdw blurRad="127000" dist="127000" dir="1800000" algn="ctr" rotWithShape="0">
              <a:schemeClr val="tx2">
                <a:lumMod val="50000"/>
              </a:schemeClr>
            </a:outerShdw>
          </a:effectLst>
        </p:spPr>
      </p:pic>
      <p:pic>
        <p:nvPicPr>
          <p:cNvPr id="29" name="Picture 28">
            <a:extLst>
              <a:ext uri="{FF2B5EF4-FFF2-40B4-BE49-F238E27FC236}">
                <a16:creationId xmlns:a16="http://schemas.microsoft.com/office/drawing/2014/main" id="{5C636804-05F0-46F5-BF42-B603EBA92506}"/>
              </a:ext>
            </a:extLst>
          </p:cNvPr>
          <p:cNvPicPr/>
          <p:nvPr/>
        </p:nvPicPr>
        <p:blipFill>
          <a:blip r:embed="rId12">
            <a:extLst>
              <a:ext uri="{28A0092B-C50C-407E-A947-70E740481C1C}">
                <a14:useLocalDpi xmlns:a14="http://schemas.microsoft.com/office/drawing/2010/main" val="0"/>
              </a:ext>
            </a:extLst>
          </a:blip>
          <a:stretch>
            <a:fillRect/>
          </a:stretch>
        </p:blipFill>
        <p:spPr>
          <a:xfrm>
            <a:off x="4747351" y="2051566"/>
            <a:ext cx="2510790" cy="2225040"/>
          </a:xfrm>
          <a:prstGeom prst="rect">
            <a:avLst/>
          </a:prstGeom>
          <a:effectLst>
            <a:outerShdw blurRad="127000" dist="127000" dir="1800000" algn="ctr" rotWithShape="0">
              <a:schemeClr val="tx2">
                <a:lumMod val="50000"/>
              </a:schemeClr>
            </a:outerShdw>
          </a:effectLst>
        </p:spPr>
      </p:pic>
      <p:pic>
        <p:nvPicPr>
          <p:cNvPr id="30" name="Picture 29">
            <a:extLst>
              <a:ext uri="{FF2B5EF4-FFF2-40B4-BE49-F238E27FC236}">
                <a16:creationId xmlns:a16="http://schemas.microsoft.com/office/drawing/2014/main" id="{11AC4405-DD10-4CDE-811B-A057B6160790}"/>
              </a:ext>
            </a:extLst>
          </p:cNvPr>
          <p:cNvPicPr/>
          <p:nvPr/>
        </p:nvPicPr>
        <p:blipFill>
          <a:blip r:embed="rId13">
            <a:extLst>
              <a:ext uri="{28A0092B-C50C-407E-A947-70E740481C1C}">
                <a14:useLocalDpi xmlns:a14="http://schemas.microsoft.com/office/drawing/2010/main" val="0"/>
              </a:ext>
            </a:extLst>
          </a:blip>
          <a:stretch>
            <a:fillRect/>
          </a:stretch>
        </p:blipFill>
        <p:spPr>
          <a:xfrm>
            <a:off x="9319680" y="2051566"/>
            <a:ext cx="2239645" cy="2166473"/>
          </a:xfrm>
          <a:prstGeom prst="rect">
            <a:avLst/>
          </a:prstGeom>
          <a:effectLst>
            <a:outerShdw blurRad="127000" dist="127000" dir="1800000" algn="ctr" rotWithShape="0">
              <a:schemeClr val="tx2">
                <a:lumMod val="50000"/>
              </a:schemeClr>
            </a:outerShdw>
          </a:effectLst>
        </p:spPr>
      </p:pic>
    </p:spTree>
    <p:extLst>
      <p:ext uri="{BB962C8B-B14F-4D97-AF65-F5344CB8AC3E}">
        <p14:creationId xmlns:p14="http://schemas.microsoft.com/office/powerpoint/2010/main" val="381772686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anim calcmode="lin" valueType="num">
                                      <p:cBhvr>
                                        <p:cTn id="22" dur="500" fill="hold"/>
                                        <p:tgtEl>
                                          <p:spTgt spid="21"/>
                                        </p:tgtEl>
                                        <p:attrNameLst>
                                          <p:attrName>ppt_x</p:attrName>
                                        </p:attrNameLst>
                                      </p:cBhvr>
                                      <p:tavLst>
                                        <p:tav tm="0">
                                          <p:val>
                                            <p:strVal val="#ppt_x"/>
                                          </p:val>
                                        </p:tav>
                                        <p:tav tm="100000">
                                          <p:val>
                                            <p:strVal val="#ppt_x"/>
                                          </p:val>
                                        </p:tav>
                                      </p:tavLst>
                                    </p:anim>
                                    <p:anim calcmode="lin" valueType="num">
                                      <p:cBhvr>
                                        <p:cTn id="23" dur="500" fill="hold"/>
                                        <p:tgtEl>
                                          <p:spTgt spid="21"/>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anim calcmode="lin" valueType="num">
                                      <p:cBhvr>
                                        <p:cTn id="28" dur="500" fill="hold"/>
                                        <p:tgtEl>
                                          <p:spTgt spid="28"/>
                                        </p:tgtEl>
                                        <p:attrNameLst>
                                          <p:attrName>ppt_x</p:attrName>
                                        </p:attrNameLst>
                                      </p:cBhvr>
                                      <p:tavLst>
                                        <p:tav tm="0">
                                          <p:val>
                                            <p:strVal val="#ppt_x"/>
                                          </p:val>
                                        </p:tav>
                                        <p:tav tm="100000">
                                          <p:val>
                                            <p:strVal val="#ppt_x"/>
                                          </p:val>
                                        </p:tav>
                                      </p:tavLst>
                                    </p:anim>
                                    <p:anim calcmode="lin" valueType="num">
                                      <p:cBhvr>
                                        <p:cTn id="29" dur="500" fill="hold"/>
                                        <p:tgtEl>
                                          <p:spTgt spid="28"/>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anim calcmode="lin" valueType="num">
                                      <p:cBhvr>
                                        <p:cTn id="34" dur="500" fill="hold"/>
                                        <p:tgtEl>
                                          <p:spTgt spid="24"/>
                                        </p:tgtEl>
                                        <p:attrNameLst>
                                          <p:attrName>ppt_x</p:attrName>
                                        </p:attrNameLst>
                                      </p:cBhvr>
                                      <p:tavLst>
                                        <p:tav tm="0">
                                          <p:val>
                                            <p:strVal val="#ppt_x"/>
                                          </p:val>
                                        </p:tav>
                                        <p:tav tm="100000">
                                          <p:val>
                                            <p:strVal val="#ppt_x"/>
                                          </p:val>
                                        </p:tav>
                                      </p:tavLst>
                                    </p:anim>
                                    <p:anim calcmode="lin" valueType="num">
                                      <p:cBhvr>
                                        <p:cTn id="35" dur="500" fill="hold"/>
                                        <p:tgtEl>
                                          <p:spTgt spid="24"/>
                                        </p:tgtEl>
                                        <p:attrNameLst>
                                          <p:attrName>ppt_y</p:attrName>
                                        </p:attrNameLst>
                                      </p:cBhvr>
                                      <p:tavLst>
                                        <p:tav tm="0">
                                          <p:val>
                                            <p:strVal val="#ppt_y+.1"/>
                                          </p:val>
                                        </p:tav>
                                        <p:tav tm="100000">
                                          <p:val>
                                            <p:strVal val="#ppt_y"/>
                                          </p:val>
                                        </p:tav>
                                      </p:tavLst>
                                    </p:anim>
                                  </p:childTnLst>
                                </p:cTn>
                              </p:par>
                            </p:childTnLst>
                          </p:cTn>
                        </p:par>
                        <p:par>
                          <p:cTn id="36" fill="hold">
                            <p:stCondLst>
                              <p:cond delay="2250"/>
                            </p:stCondLst>
                            <p:childTnLst>
                              <p:par>
                                <p:cTn id="37" presetID="42"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anim calcmode="lin" valueType="num">
                                      <p:cBhvr>
                                        <p:cTn id="40" dur="500" fill="hold"/>
                                        <p:tgtEl>
                                          <p:spTgt spid="29"/>
                                        </p:tgtEl>
                                        <p:attrNameLst>
                                          <p:attrName>ppt_x</p:attrName>
                                        </p:attrNameLst>
                                      </p:cBhvr>
                                      <p:tavLst>
                                        <p:tav tm="0">
                                          <p:val>
                                            <p:strVal val="#ppt_x"/>
                                          </p:val>
                                        </p:tav>
                                        <p:tav tm="100000">
                                          <p:val>
                                            <p:strVal val="#ppt_x"/>
                                          </p:val>
                                        </p:tav>
                                      </p:tavLst>
                                    </p:anim>
                                    <p:anim calcmode="lin" valueType="num">
                                      <p:cBhvr>
                                        <p:cTn id="41" dur="500" fill="hold"/>
                                        <p:tgtEl>
                                          <p:spTgt spid="29"/>
                                        </p:tgtEl>
                                        <p:attrNameLst>
                                          <p:attrName>ppt_y</p:attrName>
                                        </p:attrNameLst>
                                      </p:cBhvr>
                                      <p:tavLst>
                                        <p:tav tm="0">
                                          <p:val>
                                            <p:strVal val="#ppt_y+.1"/>
                                          </p:val>
                                        </p:tav>
                                        <p:tav tm="100000">
                                          <p:val>
                                            <p:strVal val="#ppt_y"/>
                                          </p:val>
                                        </p:tav>
                                      </p:tavLst>
                                    </p:anim>
                                  </p:childTnLst>
                                </p:cTn>
                              </p:par>
                            </p:childTnLst>
                          </p:cTn>
                        </p:par>
                        <p:par>
                          <p:cTn id="42" fill="hold">
                            <p:stCondLst>
                              <p:cond delay="2750"/>
                            </p:stCondLst>
                            <p:childTnLst>
                              <p:par>
                                <p:cTn id="43" presetID="42"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anim calcmode="lin" valueType="num">
                                      <p:cBhvr>
                                        <p:cTn id="46" dur="500" fill="hold"/>
                                        <p:tgtEl>
                                          <p:spTgt spid="25"/>
                                        </p:tgtEl>
                                        <p:attrNameLst>
                                          <p:attrName>ppt_x</p:attrName>
                                        </p:attrNameLst>
                                      </p:cBhvr>
                                      <p:tavLst>
                                        <p:tav tm="0">
                                          <p:val>
                                            <p:strVal val="#ppt_x"/>
                                          </p:val>
                                        </p:tav>
                                        <p:tav tm="100000">
                                          <p:val>
                                            <p:strVal val="#ppt_x"/>
                                          </p:val>
                                        </p:tav>
                                      </p:tavLst>
                                    </p:anim>
                                    <p:anim calcmode="lin" valueType="num">
                                      <p:cBhvr>
                                        <p:cTn id="47" dur="500" fill="hold"/>
                                        <p:tgtEl>
                                          <p:spTgt spid="25"/>
                                        </p:tgtEl>
                                        <p:attrNameLst>
                                          <p:attrName>ppt_y</p:attrName>
                                        </p:attrNameLst>
                                      </p:cBhvr>
                                      <p:tavLst>
                                        <p:tav tm="0">
                                          <p:val>
                                            <p:strVal val="#ppt_y+.1"/>
                                          </p:val>
                                        </p:tav>
                                        <p:tav tm="100000">
                                          <p:val>
                                            <p:strVal val="#ppt_y"/>
                                          </p:val>
                                        </p:tav>
                                      </p:tavLst>
                                    </p:anim>
                                  </p:childTnLst>
                                </p:cTn>
                              </p:par>
                            </p:childTnLst>
                          </p:cTn>
                        </p:par>
                        <p:par>
                          <p:cTn id="48" fill="hold">
                            <p:stCondLst>
                              <p:cond delay="3250"/>
                            </p:stCondLst>
                            <p:childTnLst>
                              <p:par>
                                <p:cTn id="49" presetID="42" presetClass="entr" presetSubtype="0"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anim calcmode="lin" valueType="num">
                                      <p:cBhvr>
                                        <p:cTn id="52" dur="500" fill="hold"/>
                                        <p:tgtEl>
                                          <p:spTgt spid="30"/>
                                        </p:tgtEl>
                                        <p:attrNameLst>
                                          <p:attrName>ppt_x</p:attrName>
                                        </p:attrNameLst>
                                      </p:cBhvr>
                                      <p:tavLst>
                                        <p:tav tm="0">
                                          <p:val>
                                            <p:strVal val="#ppt_x"/>
                                          </p:val>
                                        </p:tav>
                                        <p:tav tm="100000">
                                          <p:val>
                                            <p:strVal val="#ppt_x"/>
                                          </p:val>
                                        </p:tav>
                                      </p:tavLst>
                                    </p:anim>
                                    <p:anim calcmode="lin" valueType="num">
                                      <p:cBhvr>
                                        <p:cTn id="53" dur="500" fill="hold"/>
                                        <p:tgtEl>
                                          <p:spTgt spid="30"/>
                                        </p:tgtEl>
                                        <p:attrNameLst>
                                          <p:attrName>ppt_y</p:attrName>
                                        </p:attrNameLst>
                                      </p:cBhvr>
                                      <p:tavLst>
                                        <p:tav tm="0">
                                          <p:val>
                                            <p:strVal val="#ppt_y+.1"/>
                                          </p:val>
                                        </p:tav>
                                        <p:tav tm="100000">
                                          <p:val>
                                            <p:strVal val="#ppt_y"/>
                                          </p:val>
                                        </p:tav>
                                      </p:tavLst>
                                    </p:anim>
                                  </p:childTnLst>
                                </p:cTn>
                              </p:par>
                            </p:childTnLst>
                          </p:cTn>
                        </p:par>
                        <p:par>
                          <p:cTn id="54" fill="hold">
                            <p:stCondLst>
                              <p:cond delay="3750"/>
                            </p:stCondLst>
                            <p:childTnLst>
                              <p:par>
                                <p:cTn id="55" presetID="42"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anim calcmode="lin" valueType="num">
                                      <p:cBhvr>
                                        <p:cTn id="58" dur="500" fill="hold"/>
                                        <p:tgtEl>
                                          <p:spTgt spid="22"/>
                                        </p:tgtEl>
                                        <p:attrNameLst>
                                          <p:attrName>ppt_x</p:attrName>
                                        </p:attrNameLst>
                                      </p:cBhvr>
                                      <p:tavLst>
                                        <p:tav tm="0">
                                          <p:val>
                                            <p:strVal val="#ppt_x"/>
                                          </p:val>
                                        </p:tav>
                                        <p:tav tm="100000">
                                          <p:val>
                                            <p:strVal val="#ppt_x"/>
                                          </p:val>
                                        </p:tav>
                                      </p:tavLst>
                                    </p:anim>
                                    <p:anim calcmode="lin" valueType="num">
                                      <p:cBhvr>
                                        <p:cTn id="59" dur="500" fill="hold"/>
                                        <p:tgtEl>
                                          <p:spTgt spid="22"/>
                                        </p:tgtEl>
                                        <p:attrNameLst>
                                          <p:attrName>ppt_y</p:attrName>
                                        </p:attrNameLst>
                                      </p:cBhvr>
                                      <p:tavLst>
                                        <p:tav tm="0">
                                          <p:val>
                                            <p:strVal val="#ppt_y+.1"/>
                                          </p:val>
                                        </p:tav>
                                        <p:tav tm="100000">
                                          <p:val>
                                            <p:strVal val="#ppt_y"/>
                                          </p:val>
                                        </p:tav>
                                      </p:tavLst>
                                    </p:anim>
                                  </p:childTnLst>
                                </p:cTn>
                              </p:par>
                            </p:childTnLst>
                          </p:cTn>
                        </p:par>
                        <p:par>
                          <p:cTn id="60" fill="hold">
                            <p:stCondLst>
                              <p:cond delay="4250"/>
                            </p:stCondLst>
                            <p:childTnLst>
                              <p:par>
                                <p:cTn id="61" presetID="42"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anim calcmode="lin" valueType="num">
                                      <p:cBhvr>
                                        <p:cTn id="64" dur="500" fill="hold"/>
                                        <p:tgtEl>
                                          <p:spTgt spid="23"/>
                                        </p:tgtEl>
                                        <p:attrNameLst>
                                          <p:attrName>ppt_x</p:attrName>
                                        </p:attrNameLst>
                                      </p:cBhvr>
                                      <p:tavLst>
                                        <p:tav tm="0">
                                          <p:val>
                                            <p:strVal val="#ppt_x"/>
                                          </p:val>
                                        </p:tav>
                                        <p:tav tm="100000">
                                          <p:val>
                                            <p:strVal val="#ppt_x"/>
                                          </p:val>
                                        </p:tav>
                                      </p:tavLst>
                                    </p:anim>
                                    <p:anim calcmode="lin" valueType="num">
                                      <p:cBhvr>
                                        <p:cTn id="65" dur="500" fill="hold"/>
                                        <p:tgtEl>
                                          <p:spTgt spid="23"/>
                                        </p:tgtEl>
                                        <p:attrNameLst>
                                          <p:attrName>ppt_y</p:attrName>
                                        </p:attrNameLst>
                                      </p:cBhvr>
                                      <p:tavLst>
                                        <p:tav tm="0">
                                          <p:val>
                                            <p:strVal val="#ppt_y+.1"/>
                                          </p:val>
                                        </p:tav>
                                        <p:tav tm="100000">
                                          <p:val>
                                            <p:strVal val="#ppt_y"/>
                                          </p:val>
                                        </p:tav>
                                      </p:tavLst>
                                    </p:anim>
                                  </p:childTnLst>
                                </p:cTn>
                              </p:par>
                            </p:childTnLst>
                          </p:cTn>
                        </p:par>
                        <p:par>
                          <p:cTn id="66" fill="hold">
                            <p:stCondLst>
                              <p:cond delay="4750"/>
                            </p:stCondLst>
                            <p:childTnLst>
                              <p:par>
                                <p:cTn id="67" presetID="42"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anim calcmode="lin" valueType="num">
                                      <p:cBhvr>
                                        <p:cTn id="70" dur="500" fill="hold"/>
                                        <p:tgtEl>
                                          <p:spTgt spid="26"/>
                                        </p:tgtEl>
                                        <p:attrNameLst>
                                          <p:attrName>ppt_x</p:attrName>
                                        </p:attrNameLst>
                                      </p:cBhvr>
                                      <p:tavLst>
                                        <p:tav tm="0">
                                          <p:val>
                                            <p:strVal val="#ppt_x"/>
                                          </p:val>
                                        </p:tav>
                                        <p:tav tm="100000">
                                          <p:val>
                                            <p:strVal val="#ppt_x"/>
                                          </p:val>
                                        </p:tav>
                                      </p:tavLst>
                                    </p:anim>
                                    <p:anim calcmode="lin" valueType="num">
                                      <p:cBhvr>
                                        <p:cTn id="71" dur="500" fill="hold"/>
                                        <p:tgtEl>
                                          <p:spTgt spid="26"/>
                                        </p:tgtEl>
                                        <p:attrNameLst>
                                          <p:attrName>ppt_y</p:attrName>
                                        </p:attrNameLst>
                                      </p:cBhvr>
                                      <p:tavLst>
                                        <p:tav tm="0">
                                          <p:val>
                                            <p:strVal val="#ppt_y+.1"/>
                                          </p:val>
                                        </p:tav>
                                        <p:tav tm="100000">
                                          <p:val>
                                            <p:strVal val="#ppt_y"/>
                                          </p:val>
                                        </p:tav>
                                      </p:tavLst>
                                    </p:anim>
                                  </p:childTnLst>
                                </p:cTn>
                              </p:par>
                            </p:childTnLst>
                          </p:cTn>
                        </p:par>
                        <p:par>
                          <p:cTn id="72" fill="hold">
                            <p:stCondLst>
                              <p:cond delay="5250"/>
                            </p:stCondLst>
                            <p:childTnLst>
                              <p:par>
                                <p:cTn id="73" presetID="42"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anim calcmode="lin" valueType="num">
                                      <p:cBhvr>
                                        <p:cTn id="76" dur="500" fill="hold"/>
                                        <p:tgtEl>
                                          <p:spTgt spid="27"/>
                                        </p:tgtEl>
                                        <p:attrNameLst>
                                          <p:attrName>ppt_x</p:attrName>
                                        </p:attrNameLst>
                                      </p:cBhvr>
                                      <p:tavLst>
                                        <p:tav tm="0">
                                          <p:val>
                                            <p:strVal val="#ppt_x"/>
                                          </p:val>
                                        </p:tav>
                                        <p:tav tm="100000">
                                          <p:val>
                                            <p:strVal val="#ppt_x"/>
                                          </p:val>
                                        </p:tav>
                                      </p:tavLst>
                                    </p:anim>
                                    <p:anim calcmode="lin" valueType="num">
                                      <p:cBhvr>
                                        <p:cTn id="77"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P spid="22" grpId="0"/>
      <p:bldP spid="23" grpId="0"/>
      <p:bldP spid="24" grpId="0"/>
      <p:bldP spid="25" grpId="0"/>
      <p:bldP spid="26" grpId="0"/>
      <p:bldP spid="2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پایگاه 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Cassandra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 فاکتور تکرار</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2E886266-9513-47DA-93D6-851C4C0B9A73}"/>
              </a:ext>
            </a:extLst>
          </p:cNvPr>
          <p:cNvSpPr/>
          <p:nvPr/>
        </p:nvSpPr>
        <p:spPr>
          <a:xfrm>
            <a:off x="596347" y="1405235"/>
            <a:ext cx="5208202" cy="646331"/>
          </a:xfrm>
          <a:prstGeom prst="rect">
            <a:avLst/>
          </a:prstGeom>
          <a:gradFill>
            <a:gsLst>
              <a:gs pos="82000">
                <a:schemeClr val="bg1"/>
              </a:gs>
              <a:gs pos="91000">
                <a:schemeClr val="tx2">
                  <a:lumMod val="75000"/>
                </a:schemeClr>
              </a:gs>
              <a:gs pos="100000">
                <a:schemeClr val="tx2">
                  <a:lumMod val="50000"/>
                </a:schemeClr>
              </a:gs>
              <a:gs pos="95000">
                <a:schemeClr val="tx2">
                  <a:lumMod val="20000"/>
                  <a:lumOff val="80000"/>
                </a:schemeClr>
              </a:gs>
            </a:gsLst>
            <a:path path="shape">
              <a:fillToRect l="50000" t="50000" r="50000" b="50000"/>
            </a:path>
          </a:gradFill>
          <a:effectLst>
            <a:outerShdw blurRad="127000" dist="127000" dir="1800000" algn="ctr" rotWithShape="0">
              <a:schemeClr val="tx2">
                <a:lumMod val="50000"/>
              </a:schemeClr>
            </a:outerShdw>
          </a:effectLst>
        </p:spPr>
        <p:txBody>
          <a:bodyPr wrap="square" lIns="91440" tIns="45720" rIns="91440" bIns="45720">
            <a:spAutoFit/>
          </a:bodyPr>
          <a:lstStyle/>
          <a:p>
            <a:pPr algn="ctr"/>
            <a:r>
              <a:rPr lang="en-US" sz="3600" b="1" dirty="0">
                <a:ln w="9525">
                  <a:solidFill>
                    <a:schemeClr val="bg1"/>
                  </a:solidFill>
                  <a:prstDash val="solid"/>
                </a:ln>
                <a:effectLst>
                  <a:outerShdw blurRad="12700" dist="38100" dir="2700000" algn="tl" rotWithShape="0">
                    <a:schemeClr val="bg1">
                      <a:lumMod val="50000"/>
                    </a:schemeClr>
                  </a:outerShdw>
                </a:effectLst>
              </a:rPr>
              <a:t>Simple Strategy</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Rectangle 10">
            <a:extLst>
              <a:ext uri="{FF2B5EF4-FFF2-40B4-BE49-F238E27FC236}">
                <a16:creationId xmlns:a16="http://schemas.microsoft.com/office/drawing/2014/main" id="{075A95A2-BEF2-450E-B291-3ABACEA3E713}"/>
              </a:ext>
            </a:extLst>
          </p:cNvPr>
          <p:cNvSpPr/>
          <p:nvPr/>
        </p:nvSpPr>
        <p:spPr>
          <a:xfrm>
            <a:off x="6251945" y="1405235"/>
            <a:ext cx="5383464" cy="646331"/>
          </a:xfrm>
          <a:prstGeom prst="rect">
            <a:avLst/>
          </a:prstGeom>
          <a:gradFill>
            <a:gsLst>
              <a:gs pos="82000">
                <a:schemeClr val="bg1"/>
              </a:gs>
              <a:gs pos="91000">
                <a:schemeClr val="tx2">
                  <a:lumMod val="75000"/>
                </a:schemeClr>
              </a:gs>
              <a:gs pos="100000">
                <a:schemeClr val="tx2">
                  <a:lumMod val="50000"/>
                </a:schemeClr>
              </a:gs>
              <a:gs pos="95000">
                <a:schemeClr val="tx2">
                  <a:lumMod val="20000"/>
                  <a:lumOff val="80000"/>
                </a:schemeClr>
              </a:gs>
            </a:gsLst>
            <a:path path="shape">
              <a:fillToRect l="50000" t="50000" r="50000" b="50000"/>
            </a:path>
          </a:gradFill>
          <a:effectLst>
            <a:outerShdw blurRad="127000" dist="127000" dir="1800000" algn="ctr" rotWithShape="0">
              <a:schemeClr val="tx2">
                <a:lumMod val="50000"/>
              </a:schemeClr>
            </a:outerShdw>
          </a:effectLst>
        </p:spPr>
        <p:txBody>
          <a:bodyPr wrap="square" lIns="91440" tIns="45720" rIns="91440" bIns="45720">
            <a:spAutoFit/>
          </a:bodyPr>
          <a:lstStyle/>
          <a:p>
            <a:pPr algn="ctr"/>
            <a:r>
              <a:rPr lang="en-US" sz="3600" b="1" dirty="0">
                <a:ln w="9525">
                  <a:solidFill>
                    <a:schemeClr val="bg1"/>
                  </a:solidFill>
                  <a:prstDash val="solid"/>
                </a:ln>
                <a:effectLst>
                  <a:outerShdw blurRad="12700" dist="38100" dir="2700000" algn="tl" rotWithShape="0">
                    <a:schemeClr val="bg1">
                      <a:lumMod val="50000"/>
                    </a:schemeClr>
                  </a:outerShdw>
                </a:effectLst>
              </a:rPr>
              <a:t>Network Topology Strategy</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Rectangle 11">
            <a:extLst>
              <a:ext uri="{FF2B5EF4-FFF2-40B4-BE49-F238E27FC236}">
                <a16:creationId xmlns:a16="http://schemas.microsoft.com/office/drawing/2014/main" id="{A9E1C0FE-E931-4C99-AD97-8BBEED41D973}"/>
              </a:ext>
            </a:extLst>
          </p:cNvPr>
          <p:cNvSpPr/>
          <p:nvPr/>
        </p:nvSpPr>
        <p:spPr>
          <a:xfrm>
            <a:off x="421085" y="2071074"/>
            <a:ext cx="5383464" cy="1047979"/>
          </a:xfrm>
          <a:prstGeom prst="rect">
            <a:avLst/>
          </a:prstGeom>
        </p:spPr>
        <p:txBody>
          <a:bodyPr wrap="square">
            <a:spAutoFit/>
          </a:bodyPr>
          <a:lstStyle/>
          <a:p>
            <a:pPr marL="255905" algn="just">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Create Keyspace sample1</a:t>
            </a:r>
          </a:p>
          <a:p>
            <a:pPr marL="255905" algn="just">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With Replication =</a:t>
            </a:r>
          </a:p>
          <a:p>
            <a:pPr marL="255905" algn="just">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(‘class’: ’simple strategy’, ‘Replication Factor’=2)</a:t>
            </a:r>
            <a:endParaRPr lang="en-US" dirty="0">
              <a:effectLst/>
              <a:latin typeface="Calibri" panose="020F0502020204030204" pitchFamily="34" charset="0"/>
              <a:ea typeface="B Nazanin" panose="00000400000000000000" pitchFamily="2" charset="-78"/>
              <a:cs typeface="B Nazanin" panose="00000400000000000000" pitchFamily="2" charset="-78"/>
            </a:endParaRPr>
          </a:p>
        </p:txBody>
      </p:sp>
      <p:sp>
        <p:nvSpPr>
          <p:cNvPr id="14" name="Rectangle 13">
            <a:extLst>
              <a:ext uri="{FF2B5EF4-FFF2-40B4-BE49-F238E27FC236}">
                <a16:creationId xmlns:a16="http://schemas.microsoft.com/office/drawing/2014/main" id="{4C0B1F79-E6ED-4F02-AB47-4A28DC514DBC}"/>
              </a:ext>
            </a:extLst>
          </p:cNvPr>
          <p:cNvSpPr/>
          <p:nvPr/>
        </p:nvSpPr>
        <p:spPr>
          <a:xfrm>
            <a:off x="6251945" y="2285447"/>
            <a:ext cx="5383464" cy="1047979"/>
          </a:xfrm>
          <a:prstGeom prst="rect">
            <a:avLst/>
          </a:prstGeom>
        </p:spPr>
        <p:txBody>
          <a:bodyPr wrap="square">
            <a:spAutoFit/>
          </a:bodyPr>
          <a:lstStyle/>
          <a:p>
            <a:pPr marL="255905" algn="just">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Create Keyspace sample2</a:t>
            </a:r>
          </a:p>
          <a:p>
            <a:pPr marL="255905" algn="just">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With Replication =</a:t>
            </a:r>
          </a:p>
          <a:p>
            <a:pPr marL="255905" algn="just">
              <a:lnSpc>
                <a:spcPct val="115000"/>
              </a:lnSpc>
              <a:spcAft>
                <a:spcPts val="0"/>
              </a:spcAft>
            </a:pPr>
            <a:r>
              <a:rPr lang="en-US" dirty="0">
                <a:latin typeface="Calibri" panose="020F0502020204030204" pitchFamily="34" charset="0"/>
                <a:ea typeface="B Nazanin" panose="00000400000000000000" pitchFamily="2" charset="-78"/>
                <a:cs typeface="B Nazanin" panose="00000400000000000000" pitchFamily="2" charset="-78"/>
              </a:rPr>
              <a:t>(‘class’: ‘Network Topology Strategy’, ‘dc1’:2, ‘dc2’:3)</a:t>
            </a:r>
            <a:endParaRPr lang="en-US" dirty="0">
              <a:effectLst/>
              <a:latin typeface="Calibri" panose="020F0502020204030204" pitchFamily="34" charset="0"/>
              <a:ea typeface="B Nazanin" panose="00000400000000000000" pitchFamily="2" charset="-78"/>
              <a:cs typeface="B Nazanin" panose="00000400000000000000" pitchFamily="2" charset="-78"/>
            </a:endParaRPr>
          </a:p>
        </p:txBody>
      </p:sp>
      <p:pic>
        <p:nvPicPr>
          <p:cNvPr id="15" name="Picture 14">
            <a:extLst>
              <a:ext uri="{FF2B5EF4-FFF2-40B4-BE49-F238E27FC236}">
                <a16:creationId xmlns:a16="http://schemas.microsoft.com/office/drawing/2014/main" id="{70B07CBC-8335-4A9C-B00A-E3C937169E35}"/>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1727150" y="3382184"/>
            <a:ext cx="2316475" cy="2079815"/>
          </a:xfrm>
          <a:prstGeom prst="rect">
            <a:avLst/>
          </a:prstGeom>
          <a:effectLst>
            <a:outerShdw blurRad="127000" dist="127000" dir="1800000" algn="ctr" rotWithShape="0">
              <a:schemeClr val="tx2">
                <a:lumMod val="50000"/>
              </a:schemeClr>
            </a:outerShdw>
          </a:effectLst>
        </p:spPr>
      </p:pic>
      <p:pic>
        <p:nvPicPr>
          <p:cNvPr id="16" name="Picture 15">
            <a:extLst>
              <a:ext uri="{FF2B5EF4-FFF2-40B4-BE49-F238E27FC236}">
                <a16:creationId xmlns:a16="http://schemas.microsoft.com/office/drawing/2014/main" id="{F64DDEC4-6F8B-4483-81AB-81F3C6A301D6}"/>
              </a:ext>
            </a:extLst>
          </p:cNvPr>
          <p:cNvPicPr/>
          <p:nvPr/>
        </p:nvPicPr>
        <p:blipFill>
          <a:blip r:embed="rId12">
            <a:extLst>
              <a:ext uri="{28A0092B-C50C-407E-A947-70E740481C1C}">
                <a14:useLocalDpi xmlns:a14="http://schemas.microsoft.com/office/drawing/2010/main" val="0"/>
              </a:ext>
            </a:extLst>
          </a:blip>
          <a:stretch>
            <a:fillRect/>
          </a:stretch>
        </p:blipFill>
        <p:spPr>
          <a:xfrm>
            <a:off x="6872443" y="3382185"/>
            <a:ext cx="4042414" cy="2320290"/>
          </a:xfrm>
          <a:prstGeom prst="rect">
            <a:avLst/>
          </a:prstGeom>
          <a:effectLst>
            <a:outerShdw blurRad="127000" dist="127000" dir="1800000" algn="ctr" rotWithShape="0">
              <a:schemeClr val="tx2">
                <a:lumMod val="50000"/>
              </a:schemeClr>
            </a:outerShdw>
          </a:effectLst>
        </p:spPr>
      </p:pic>
    </p:spTree>
    <p:extLst>
      <p:ext uri="{BB962C8B-B14F-4D97-AF65-F5344CB8AC3E}">
        <p14:creationId xmlns:p14="http://schemas.microsoft.com/office/powerpoint/2010/main" val="154613380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left)">
                                      <p:cBhvr>
                                        <p:cTn id="27" dur="500"/>
                                        <p:tgtEl>
                                          <p:spTgt spid="12">
                                            <p:txEl>
                                              <p:pRg st="0" end="0"/>
                                            </p:txEl>
                                          </p:spTgt>
                                        </p:tgtEl>
                                      </p:cBhvr>
                                    </p:animEffect>
                                  </p:childTnLst>
                                </p:cTn>
                              </p:par>
                            </p:childTnLst>
                          </p:cTn>
                        </p:par>
                        <p:par>
                          <p:cTn id="28" fill="hold">
                            <p:stCondLst>
                              <p:cond delay="1750"/>
                            </p:stCondLst>
                            <p:childTnLst>
                              <p:par>
                                <p:cTn id="29" presetID="22" presetClass="entr" presetSubtype="8" fill="hold" grpId="0" nodeType="after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wipe(left)">
                                      <p:cBhvr>
                                        <p:cTn id="31" dur="500"/>
                                        <p:tgtEl>
                                          <p:spTgt spid="12">
                                            <p:txEl>
                                              <p:pRg st="1" end="1"/>
                                            </p:txEl>
                                          </p:spTgt>
                                        </p:tgtEl>
                                      </p:cBhvr>
                                    </p:animEffect>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wipe(left)">
                                      <p:cBhvr>
                                        <p:cTn id="35" dur="500"/>
                                        <p:tgtEl>
                                          <p:spTgt spid="12">
                                            <p:txEl>
                                              <p:pRg st="2" end="2"/>
                                            </p:txEl>
                                          </p:spTgt>
                                        </p:tgtEl>
                                      </p:cBhvr>
                                    </p:animEffect>
                                  </p:childTnLst>
                                </p:cTn>
                              </p:par>
                            </p:childTnLst>
                          </p:cTn>
                        </p:par>
                        <p:par>
                          <p:cTn id="36" fill="hold">
                            <p:stCondLst>
                              <p:cond delay="2750"/>
                            </p:stCondLst>
                            <p:childTnLst>
                              <p:par>
                                <p:cTn id="37" presetID="42"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anim calcmode="lin" valueType="num">
                                      <p:cBhvr>
                                        <p:cTn id="40" dur="500" fill="hold"/>
                                        <p:tgtEl>
                                          <p:spTgt spid="15"/>
                                        </p:tgtEl>
                                        <p:attrNameLst>
                                          <p:attrName>ppt_x</p:attrName>
                                        </p:attrNameLst>
                                      </p:cBhvr>
                                      <p:tavLst>
                                        <p:tav tm="0">
                                          <p:val>
                                            <p:strVal val="#ppt_x"/>
                                          </p:val>
                                        </p:tav>
                                        <p:tav tm="100000">
                                          <p:val>
                                            <p:strVal val="#ppt_x"/>
                                          </p:val>
                                        </p:tav>
                                      </p:tavLst>
                                    </p:anim>
                                    <p:anim calcmode="lin" valueType="num">
                                      <p:cBhvr>
                                        <p:cTn id="41" dur="500" fill="hold"/>
                                        <p:tgtEl>
                                          <p:spTgt spid="15"/>
                                        </p:tgtEl>
                                        <p:attrNameLst>
                                          <p:attrName>ppt_y</p:attrName>
                                        </p:attrNameLst>
                                      </p:cBhvr>
                                      <p:tavLst>
                                        <p:tav tm="0">
                                          <p:val>
                                            <p:strVal val="#ppt_y+.1"/>
                                          </p:val>
                                        </p:tav>
                                        <p:tav tm="100000">
                                          <p:val>
                                            <p:strVal val="#ppt_y"/>
                                          </p:val>
                                        </p:tav>
                                      </p:tavLst>
                                    </p:anim>
                                  </p:childTnLst>
                                </p:cTn>
                              </p:par>
                            </p:childTnLst>
                          </p:cTn>
                        </p:par>
                        <p:par>
                          <p:cTn id="42" fill="hold">
                            <p:stCondLst>
                              <p:cond delay="3250"/>
                            </p:stCondLst>
                            <p:childTnLst>
                              <p:par>
                                <p:cTn id="43" presetID="42"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anim calcmode="lin" valueType="num">
                                      <p:cBhvr>
                                        <p:cTn id="46" dur="500" fill="hold"/>
                                        <p:tgtEl>
                                          <p:spTgt spid="11"/>
                                        </p:tgtEl>
                                        <p:attrNameLst>
                                          <p:attrName>ppt_x</p:attrName>
                                        </p:attrNameLst>
                                      </p:cBhvr>
                                      <p:tavLst>
                                        <p:tav tm="0">
                                          <p:val>
                                            <p:strVal val="#ppt_x"/>
                                          </p:val>
                                        </p:tav>
                                        <p:tav tm="100000">
                                          <p:val>
                                            <p:strVal val="#ppt_x"/>
                                          </p:val>
                                        </p:tav>
                                      </p:tavLst>
                                    </p:anim>
                                    <p:anim calcmode="lin" valueType="num">
                                      <p:cBhvr>
                                        <p:cTn id="47" dur="500" fill="hold"/>
                                        <p:tgtEl>
                                          <p:spTgt spid="11"/>
                                        </p:tgtEl>
                                        <p:attrNameLst>
                                          <p:attrName>ppt_y</p:attrName>
                                        </p:attrNameLst>
                                      </p:cBhvr>
                                      <p:tavLst>
                                        <p:tav tm="0">
                                          <p:val>
                                            <p:strVal val="#ppt_y+.1"/>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wipe(left)">
                                      <p:cBhvr>
                                        <p:cTn id="51" dur="500"/>
                                        <p:tgtEl>
                                          <p:spTgt spid="14">
                                            <p:txEl>
                                              <p:pRg st="0" end="0"/>
                                            </p:txEl>
                                          </p:spTgt>
                                        </p:tgtEl>
                                      </p:cBhvr>
                                    </p:animEffect>
                                  </p:childTnLst>
                                </p:cTn>
                              </p:par>
                            </p:childTnLst>
                          </p:cTn>
                        </p:par>
                        <p:par>
                          <p:cTn id="52" fill="hold">
                            <p:stCondLst>
                              <p:cond delay="4250"/>
                            </p:stCondLst>
                            <p:childTnLst>
                              <p:par>
                                <p:cTn id="53" presetID="22" presetClass="entr" presetSubtype="8" fill="hold" grpId="0" nodeType="after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animEffect transition="in" filter="wipe(left)">
                                      <p:cBhvr>
                                        <p:cTn id="55" dur="500"/>
                                        <p:tgtEl>
                                          <p:spTgt spid="14">
                                            <p:txEl>
                                              <p:pRg st="1" end="1"/>
                                            </p:txEl>
                                          </p:spTgt>
                                        </p:tgtEl>
                                      </p:cBhvr>
                                    </p:animEffect>
                                  </p:childTnLst>
                                </p:cTn>
                              </p:par>
                            </p:childTnLst>
                          </p:cTn>
                        </p:par>
                        <p:par>
                          <p:cTn id="56" fill="hold">
                            <p:stCondLst>
                              <p:cond delay="4750"/>
                            </p:stCondLst>
                            <p:childTnLst>
                              <p:par>
                                <p:cTn id="57" presetID="22" presetClass="entr" presetSubtype="8" fill="hold" grpId="0" nodeType="afterEffect">
                                  <p:stCondLst>
                                    <p:cond delay="0"/>
                                  </p:stCondLst>
                                  <p:childTnLst>
                                    <p:set>
                                      <p:cBhvr>
                                        <p:cTn id="58" dur="1" fill="hold">
                                          <p:stCondLst>
                                            <p:cond delay="0"/>
                                          </p:stCondLst>
                                        </p:cTn>
                                        <p:tgtEl>
                                          <p:spTgt spid="14">
                                            <p:txEl>
                                              <p:pRg st="2" end="2"/>
                                            </p:txEl>
                                          </p:spTgt>
                                        </p:tgtEl>
                                        <p:attrNameLst>
                                          <p:attrName>style.visibility</p:attrName>
                                        </p:attrNameLst>
                                      </p:cBhvr>
                                      <p:to>
                                        <p:strVal val="visible"/>
                                      </p:to>
                                    </p:set>
                                    <p:animEffect transition="in" filter="wipe(left)">
                                      <p:cBhvr>
                                        <p:cTn id="59" dur="500"/>
                                        <p:tgtEl>
                                          <p:spTgt spid="14">
                                            <p:txEl>
                                              <p:pRg st="2" end="2"/>
                                            </p:txEl>
                                          </p:spTgt>
                                        </p:tgtEl>
                                      </p:cBhvr>
                                    </p:animEffect>
                                  </p:childTnLst>
                                </p:cTn>
                              </p:par>
                            </p:childTnLst>
                          </p:cTn>
                        </p:par>
                        <p:par>
                          <p:cTn id="60" fill="hold">
                            <p:stCondLst>
                              <p:cond delay="5250"/>
                            </p:stCondLst>
                            <p:childTnLst>
                              <p:par>
                                <p:cTn id="61" presetID="42" presetClass="entr" presetSubtype="0"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anim calcmode="lin" valueType="num">
                                      <p:cBhvr>
                                        <p:cTn id="64" dur="500" fill="hold"/>
                                        <p:tgtEl>
                                          <p:spTgt spid="16"/>
                                        </p:tgtEl>
                                        <p:attrNameLst>
                                          <p:attrName>ppt_x</p:attrName>
                                        </p:attrNameLst>
                                      </p:cBhvr>
                                      <p:tavLst>
                                        <p:tav tm="0">
                                          <p:val>
                                            <p:strVal val="#ppt_x"/>
                                          </p:val>
                                        </p:tav>
                                        <p:tav tm="100000">
                                          <p:val>
                                            <p:strVal val="#ppt_x"/>
                                          </p:val>
                                        </p:tav>
                                      </p:tavLst>
                                    </p:anim>
                                    <p:anim calcmode="lin" valueType="num">
                                      <p:cBhvr>
                                        <p:cTn id="6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build="p"/>
      <p:bldP spid="14"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شرکت‌های استفاده کننده از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NoSQL</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7" name="Picture 6">
            <a:extLst>
              <a:ext uri="{FF2B5EF4-FFF2-40B4-BE49-F238E27FC236}">
                <a16:creationId xmlns:a16="http://schemas.microsoft.com/office/drawing/2014/main" id="{178D690D-E85E-46E0-9ED2-C32256EEC5DD}"/>
              </a:ext>
            </a:extLst>
          </p:cNvPr>
          <p:cNvPicPr>
            <a:picLocks noChangeAspect="1"/>
          </p:cNvPicPr>
          <p:nvPr/>
        </p:nvPicPr>
        <p:blipFill>
          <a:blip r:embed="rId11"/>
          <a:stretch>
            <a:fillRect/>
          </a:stretch>
        </p:blipFill>
        <p:spPr>
          <a:xfrm>
            <a:off x="2715402" y="704403"/>
            <a:ext cx="6867525" cy="5257800"/>
          </a:xfrm>
          <a:prstGeom prst="rect">
            <a:avLst/>
          </a:prstGeom>
          <a:effectLst>
            <a:outerShdw blurRad="254000" dist="38100" dir="2700000" algn="tl" rotWithShape="0">
              <a:prstClr val="black">
                <a:alpha val="40000"/>
              </a:prstClr>
            </a:outerShdw>
          </a:effectLst>
        </p:spPr>
      </p:pic>
    </p:spTree>
    <p:extLst>
      <p:ext uri="{BB962C8B-B14F-4D97-AF65-F5344CB8AC3E}">
        <p14:creationId xmlns:p14="http://schemas.microsoft.com/office/powerpoint/2010/main" val="2602244920"/>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معیارهای انتخاب پایگاه‌داده‌ی مناسب</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06F4B09D-E68E-4361-9E41-AD7A1C98C2D6}"/>
              </a:ext>
            </a:extLst>
          </p:cNvPr>
          <p:cNvSpPr/>
          <p:nvPr/>
        </p:nvSpPr>
        <p:spPr>
          <a:xfrm>
            <a:off x="596347" y="652737"/>
            <a:ext cx="11039062" cy="1077218"/>
          </a:xfrm>
          <a:prstGeom prst="rect">
            <a:avLst/>
          </a:prstGeom>
        </p:spPr>
        <p:txBody>
          <a:bodyPr wrap="square">
            <a:spAutoFit/>
          </a:bodyPr>
          <a:lstStyle/>
          <a:p>
            <a:pPr algn="just" rtl="1"/>
            <a:r>
              <a:rPr lang="fa-IR" sz="1600" dirty="0">
                <a:cs typeface="B Nazanin" panose="00000400000000000000" pitchFamily="2" charset="-78"/>
              </a:rPr>
              <a:t>انتخاب پایگاه داده مناسب بستگی به نیاز برنامه کاربردی دارد و توجه به معیارهای زیر اهمیت دارد :</a:t>
            </a:r>
          </a:p>
          <a:p>
            <a:pPr lvl="1" algn="just" rtl="1"/>
            <a:r>
              <a:rPr lang="fa-IR" sz="1600" dirty="0">
                <a:cs typeface="B Nazanin" panose="00000400000000000000" pitchFamily="2" charset="-78"/>
              </a:rPr>
              <a:t>1 – اندازه داده و میزان پیچیدگی</a:t>
            </a:r>
          </a:p>
          <a:p>
            <a:pPr lvl="1" algn="just" rtl="1"/>
            <a:r>
              <a:rPr lang="fa-IR" sz="1600" dirty="0">
                <a:cs typeface="B Nazanin" panose="00000400000000000000" pitchFamily="2" charset="-78"/>
              </a:rPr>
              <a:t>2 – تئوری </a:t>
            </a:r>
            <a:r>
              <a:rPr lang="en-US" sz="1600" dirty="0">
                <a:cs typeface="B Nazanin" panose="00000400000000000000" pitchFamily="2" charset="-78"/>
              </a:rPr>
              <a:t>CAP</a:t>
            </a:r>
            <a:endParaRPr lang="fa-IR" sz="1600" dirty="0">
              <a:cs typeface="B Nazanin" panose="00000400000000000000" pitchFamily="2" charset="-78"/>
            </a:endParaRPr>
          </a:p>
          <a:p>
            <a:pPr lvl="1" algn="just" rtl="1"/>
            <a:r>
              <a:rPr lang="fa-IR" sz="1600" dirty="0">
                <a:cs typeface="B Nazanin" panose="00000400000000000000" pitchFamily="2" charset="-78"/>
              </a:rPr>
              <a:t>3 – ساختار و ساخت یافتگی داده‌ها</a:t>
            </a:r>
          </a:p>
        </p:txBody>
      </p:sp>
      <p:pic>
        <p:nvPicPr>
          <p:cNvPr id="11" name="Picture 10">
            <a:extLst>
              <a:ext uri="{FF2B5EF4-FFF2-40B4-BE49-F238E27FC236}">
                <a16:creationId xmlns:a16="http://schemas.microsoft.com/office/drawing/2014/main" id="{18F97DDB-713C-47C1-A795-E26E0A01D28C}"/>
              </a:ext>
            </a:extLst>
          </p:cNvPr>
          <p:cNvPicPr/>
          <p:nvPr/>
        </p:nvPicPr>
        <p:blipFill>
          <a:blip r:embed="rId11">
            <a:extLst>
              <a:ext uri="{28A0092B-C50C-407E-A947-70E740481C1C}">
                <a14:useLocalDpi xmlns:a14="http://schemas.microsoft.com/office/drawing/2010/main" val="0"/>
              </a:ext>
            </a:extLst>
          </a:blip>
          <a:stretch>
            <a:fillRect/>
          </a:stretch>
        </p:blipFill>
        <p:spPr>
          <a:xfrm>
            <a:off x="740734" y="1729954"/>
            <a:ext cx="5992892" cy="395846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FB520CEC-F4C6-44A4-AA30-FE89CA068188}"/>
              </a:ext>
            </a:extLst>
          </p:cNvPr>
          <p:cNvPicPr>
            <a:picLocks noChangeAspect="1"/>
          </p:cNvPicPr>
          <p:nvPr/>
        </p:nvPicPr>
        <p:blipFill>
          <a:blip r:embed="rId12"/>
          <a:stretch>
            <a:fillRect/>
          </a:stretch>
        </p:blipFill>
        <p:spPr>
          <a:xfrm>
            <a:off x="7057428" y="1729954"/>
            <a:ext cx="4393838" cy="39584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5112197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مقایسه برخی از پایگاه‌های داده</a:t>
            </a: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1" name="Picture 10">
            <a:extLst>
              <a:ext uri="{FF2B5EF4-FFF2-40B4-BE49-F238E27FC236}">
                <a16:creationId xmlns:a16="http://schemas.microsoft.com/office/drawing/2014/main" id="{0D8E1F4C-33CF-41C0-A5C4-12269EF20687}"/>
              </a:ext>
            </a:extLst>
          </p:cNvPr>
          <p:cNvPicPr/>
          <p:nvPr/>
        </p:nvPicPr>
        <p:blipFill>
          <a:blip r:embed="rId11">
            <a:extLst>
              <a:ext uri="{28A0092B-C50C-407E-A947-70E740481C1C}">
                <a14:useLocalDpi xmlns:a14="http://schemas.microsoft.com/office/drawing/2010/main" val="0"/>
              </a:ext>
            </a:extLst>
          </a:blip>
          <a:stretch>
            <a:fillRect/>
          </a:stretch>
        </p:blipFill>
        <p:spPr>
          <a:xfrm>
            <a:off x="2245066" y="1200925"/>
            <a:ext cx="7701867" cy="4571891"/>
          </a:xfrm>
          <a:prstGeom prst="rect">
            <a:avLst/>
          </a:prstGeom>
          <a:effectLst>
            <a:outerShdw blurRad="127000" dist="127000" dir="1800000" algn="ctr" rotWithShape="0">
              <a:schemeClr val="tx2">
                <a:lumMod val="50000"/>
              </a:schemeClr>
            </a:outerShdw>
          </a:effectLst>
        </p:spPr>
      </p:pic>
    </p:spTree>
    <p:extLst>
      <p:ext uri="{BB962C8B-B14F-4D97-AF65-F5344CB8AC3E}">
        <p14:creationId xmlns:p14="http://schemas.microsoft.com/office/powerpoint/2010/main" val="241939836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2"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کلان‌داده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Big Data</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a:t>
            </a:r>
            <a:endPar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sp>
        <p:nvSpPr>
          <p:cNvPr id="10" name="Rectangle 9">
            <a:extLst>
              <a:ext uri="{FF2B5EF4-FFF2-40B4-BE49-F238E27FC236}">
                <a16:creationId xmlns:a16="http://schemas.microsoft.com/office/drawing/2014/main" id="{4E1359CF-427D-4708-A34E-E18601732C9C}"/>
              </a:ext>
            </a:extLst>
          </p:cNvPr>
          <p:cNvSpPr/>
          <p:nvPr/>
        </p:nvSpPr>
        <p:spPr>
          <a:xfrm>
            <a:off x="596347" y="747345"/>
            <a:ext cx="11039061" cy="888705"/>
          </a:xfrm>
          <a:prstGeom prst="rect">
            <a:avLst/>
          </a:prstGeom>
        </p:spPr>
        <p:txBody>
          <a:bodyPr wrap="square">
            <a:spAutoFit/>
          </a:bodyPr>
          <a:lstStyle/>
          <a:p>
            <a:pPr algn="just" rtl="1">
              <a:lnSpc>
                <a:spcPct val="150000"/>
              </a:lnSpc>
            </a:pPr>
            <a:r>
              <a:rPr lang="fa-IR" b="1" dirty="0">
                <a:cs typeface="B Nazanin" panose="00000400000000000000" pitchFamily="2" charset="-78"/>
              </a:rPr>
              <a:t>كلان‌داده، براي مجموعه داده‌هاي بزرگي بكار مي رود كه به واسطه ويژگي‌هاي زير نمي‌توان با استفاده از سيستم مديريت داده‌ی سنتي آن‌ها را پردازش كرد :</a:t>
            </a:r>
          </a:p>
        </p:txBody>
      </p:sp>
      <p:sp>
        <p:nvSpPr>
          <p:cNvPr id="11" name="Rectangle 10">
            <a:extLst>
              <a:ext uri="{FF2B5EF4-FFF2-40B4-BE49-F238E27FC236}">
                <a16:creationId xmlns:a16="http://schemas.microsoft.com/office/drawing/2014/main" id="{812AE41F-6EA7-41D4-B51A-8FB43A061757}"/>
              </a:ext>
            </a:extLst>
          </p:cNvPr>
          <p:cNvSpPr/>
          <p:nvPr/>
        </p:nvSpPr>
        <p:spPr>
          <a:xfrm>
            <a:off x="9035142" y="1970235"/>
            <a:ext cx="2600266" cy="2135200"/>
          </a:xfrm>
          <a:prstGeom prst="rect">
            <a:avLst/>
          </a:prstGeom>
        </p:spPr>
        <p:txBody>
          <a:bodyPr wrap="square">
            <a:spAutoFit/>
          </a:bodyPr>
          <a:lstStyle/>
          <a:p>
            <a:pPr algn="just" rtl="1">
              <a:lnSpc>
                <a:spcPct val="150000"/>
              </a:lnSpc>
            </a:pPr>
            <a:r>
              <a:rPr lang="fa-IR" dirty="0">
                <a:cs typeface="B Nazanin" panose="00000400000000000000" pitchFamily="2" charset="-78"/>
              </a:rPr>
              <a:t>1 – حجم ( </a:t>
            </a:r>
            <a:r>
              <a:rPr lang="en-US" dirty="0">
                <a:cs typeface="B Nazanin" panose="00000400000000000000" pitchFamily="2" charset="-78"/>
              </a:rPr>
              <a:t>Volume</a:t>
            </a:r>
            <a:r>
              <a:rPr lang="fa-IR" dirty="0">
                <a:cs typeface="B Nazanin" panose="00000400000000000000" pitchFamily="2" charset="-78"/>
              </a:rPr>
              <a:t> )</a:t>
            </a:r>
          </a:p>
          <a:p>
            <a:pPr algn="just" rtl="1">
              <a:lnSpc>
                <a:spcPct val="150000"/>
              </a:lnSpc>
            </a:pPr>
            <a:r>
              <a:rPr lang="fa-IR" dirty="0">
                <a:cs typeface="B Nazanin" panose="00000400000000000000" pitchFamily="2" charset="-78"/>
              </a:rPr>
              <a:t>2 – سرعت ( </a:t>
            </a:r>
            <a:r>
              <a:rPr lang="en-US" dirty="0">
                <a:cs typeface="B Nazanin" panose="00000400000000000000" pitchFamily="2" charset="-78"/>
              </a:rPr>
              <a:t>Velocity</a:t>
            </a:r>
            <a:r>
              <a:rPr lang="fa-IR" dirty="0">
                <a:cs typeface="B Nazanin" panose="00000400000000000000" pitchFamily="2" charset="-78"/>
              </a:rPr>
              <a:t> )</a:t>
            </a:r>
          </a:p>
          <a:p>
            <a:pPr algn="just" rtl="1">
              <a:lnSpc>
                <a:spcPct val="150000"/>
              </a:lnSpc>
            </a:pPr>
            <a:r>
              <a:rPr lang="fa-IR" dirty="0">
                <a:cs typeface="B Nazanin" panose="00000400000000000000" pitchFamily="2" charset="-78"/>
              </a:rPr>
              <a:t>3 – تنوع ( </a:t>
            </a:r>
            <a:r>
              <a:rPr lang="en-US" dirty="0">
                <a:cs typeface="B Nazanin" panose="00000400000000000000" pitchFamily="2" charset="-78"/>
              </a:rPr>
              <a:t>Variety</a:t>
            </a:r>
            <a:r>
              <a:rPr lang="fa-IR" dirty="0">
                <a:cs typeface="B Nazanin" panose="00000400000000000000" pitchFamily="2" charset="-78"/>
              </a:rPr>
              <a:t> )</a:t>
            </a:r>
          </a:p>
          <a:p>
            <a:pPr algn="just" rtl="1">
              <a:lnSpc>
                <a:spcPct val="150000"/>
              </a:lnSpc>
            </a:pPr>
            <a:r>
              <a:rPr lang="fa-IR" dirty="0">
                <a:cs typeface="B Nazanin" panose="00000400000000000000" pitchFamily="2" charset="-78"/>
              </a:rPr>
              <a:t>4 – ارزش ( </a:t>
            </a:r>
            <a:r>
              <a:rPr lang="en-US" dirty="0">
                <a:cs typeface="B Nazanin" panose="00000400000000000000" pitchFamily="2" charset="-78"/>
              </a:rPr>
              <a:t>Value</a:t>
            </a:r>
            <a:r>
              <a:rPr lang="fa-IR" dirty="0">
                <a:cs typeface="B Nazanin" panose="00000400000000000000" pitchFamily="2" charset="-78"/>
              </a:rPr>
              <a:t> )</a:t>
            </a:r>
          </a:p>
          <a:p>
            <a:pPr algn="just" rtl="1">
              <a:lnSpc>
                <a:spcPct val="150000"/>
              </a:lnSpc>
            </a:pPr>
            <a:r>
              <a:rPr lang="fa-IR" dirty="0">
                <a:cs typeface="B Nazanin" panose="00000400000000000000" pitchFamily="2" charset="-78"/>
              </a:rPr>
              <a:t>5 – صحت ( </a:t>
            </a:r>
            <a:r>
              <a:rPr lang="en-US" dirty="0">
                <a:cs typeface="B Nazanin" panose="00000400000000000000" pitchFamily="2" charset="-78"/>
              </a:rPr>
              <a:t>Veracity</a:t>
            </a:r>
            <a:r>
              <a:rPr lang="fa-IR" dirty="0">
                <a:cs typeface="B Nazanin" panose="00000400000000000000" pitchFamily="2" charset="-78"/>
              </a:rPr>
              <a:t> )</a:t>
            </a:r>
          </a:p>
        </p:txBody>
      </p:sp>
      <p:pic>
        <p:nvPicPr>
          <p:cNvPr id="12" name="Picture 11">
            <a:extLst>
              <a:ext uri="{FF2B5EF4-FFF2-40B4-BE49-F238E27FC236}">
                <a16:creationId xmlns:a16="http://schemas.microsoft.com/office/drawing/2014/main" id="{585EC510-39C6-4D0A-81A0-A6241DC2B0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90346" y="1513956"/>
            <a:ext cx="5810250" cy="4462272"/>
          </a:xfrm>
          <a:prstGeom prst="rect">
            <a:avLst/>
          </a:prstGeom>
          <a:effectLst>
            <a:outerShdw blurRad="127000" dist="127000" dir="1800000" algn="l" rotWithShape="0">
              <a:schemeClr val="tx2">
                <a:lumMod val="50000"/>
              </a:schemeClr>
            </a:outerShdw>
          </a:effectLst>
        </p:spPr>
      </p:pic>
    </p:spTree>
    <p:extLst>
      <p:ext uri="{BB962C8B-B14F-4D97-AF65-F5344CB8AC3E}">
        <p14:creationId xmlns:p14="http://schemas.microsoft.com/office/powerpoint/2010/main" val="2389067875"/>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47"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7"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42"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
            <a:ext cx="12192000" cy="5331657"/>
          </a:xfrm>
          <a:prstGeom prst="rect">
            <a:avLst/>
          </a:prstGeom>
          <a:gradFill flip="none" rotWithShape="1">
            <a:gsLst>
              <a:gs pos="92000">
                <a:srgbClr val="FFFFF0"/>
              </a:gs>
              <a:gs pos="100000">
                <a:srgbClr val="002060"/>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4645A"/>
              </a:solidFill>
              <a:effectLst/>
              <a:uLnTx/>
              <a:uFillTx/>
              <a:latin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3507996"/>
            <a:ext cx="12192000" cy="3301004"/>
          </a:xfrm>
          <a:prstGeom prst="rect">
            <a:avLst/>
          </a:prstGeom>
          <a:ln>
            <a:solidFill>
              <a:srgbClr val="0F4D78">
                <a:shade val="50000"/>
              </a:srgbClr>
            </a:solidFill>
          </a:ln>
        </p:spPr>
      </p:pic>
      <p:sp>
        <p:nvSpPr>
          <p:cNvPr id="6" name="Oval 5"/>
          <p:cNvSpPr/>
          <p:nvPr/>
        </p:nvSpPr>
        <p:spPr>
          <a:xfrm>
            <a:off x="0" y="2838893"/>
            <a:ext cx="12222480" cy="1288833"/>
          </a:xfrm>
          <a:prstGeom prst="ellipse">
            <a:avLst/>
          </a:prstGeom>
          <a:solidFill>
            <a:srgbClr val="FFFFF0"/>
          </a:solidFill>
          <a:ln w="25400" cap="rnd" cmpd="sng" algn="ctr">
            <a:gradFill>
              <a:gsLst>
                <a:gs pos="38000">
                  <a:srgbClr val="FFFFF0"/>
                </a:gs>
                <a:gs pos="100000">
                  <a:srgbClr val="0F4D78">
                    <a:lumMod val="45000"/>
                    <a:lumOff val="55000"/>
                  </a:srgbClr>
                </a:gs>
                <a:gs pos="100000">
                  <a:srgbClr val="0F4D78">
                    <a:lumMod val="30000"/>
                    <a:lumOff val="7000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64645A"/>
              </a:solidFill>
              <a:effectLst/>
              <a:uLnTx/>
              <a:uFillTx/>
              <a:latin typeface="Calibri"/>
            </a:endParaRPr>
          </a:p>
        </p:txBody>
      </p:sp>
      <p:sp>
        <p:nvSpPr>
          <p:cNvPr id="9" name="Rectangle 8"/>
          <p:cNvSpPr/>
          <p:nvPr/>
        </p:nvSpPr>
        <p:spPr>
          <a:xfrm>
            <a:off x="2688687" y="2154779"/>
            <a:ext cx="6781800" cy="684803"/>
          </a:xfrm>
          <a:prstGeom prst="rect">
            <a:avLst/>
          </a:prstGeom>
          <a:noFill/>
        </p:spPr>
        <p:txBody>
          <a:bodyPr wrap="square" lIns="91440" tIns="45720" rIns="91440" bIns="45720">
            <a:spAutoFit/>
          </a:bodyPr>
          <a:lstStyle/>
          <a:p>
            <a:pPr algn="ctr" rtl="1">
              <a:lnSpc>
                <a:spcPct val="150000"/>
              </a:lnSpc>
            </a:pPr>
            <a:r>
              <a:rPr lang="fa-IR" sz="2800" b="1" dirty="0">
                <a:ln w="12700">
                  <a:solidFill>
                    <a:srgbClr val="0F4D78"/>
                  </a:solidFill>
                  <a:prstDash val="solid"/>
                </a:ln>
                <a:cs typeface="B Lotus" panose="00000400000000000000" pitchFamily="2" charset="-78"/>
              </a:rPr>
              <a:t>پایان فصل دهم </a:t>
            </a:r>
            <a:endParaRPr lang="en-US" sz="2800" b="1" dirty="0">
              <a:ln w="12700">
                <a:solidFill>
                  <a:srgbClr val="0F4D78"/>
                </a:solidFill>
                <a:prstDash val="solid"/>
              </a:ln>
              <a:cs typeface="B Lotus" panose="00000400000000000000" pitchFamily="2" charset="-78"/>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13306" y="517480"/>
            <a:ext cx="2414408" cy="1404297"/>
          </a:xfrm>
          <a:prstGeom prst="rect">
            <a:avLst/>
          </a:prstGeom>
          <a:noFill/>
        </p:spPr>
      </p:pic>
      <p:pic>
        <p:nvPicPr>
          <p:cNvPr id="16" name="Picture 15"/>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9364286" y="517480"/>
            <a:ext cx="2414408" cy="1404297"/>
          </a:xfrm>
          <a:prstGeom prst="rect">
            <a:avLst/>
          </a:prstGeom>
          <a:noFill/>
        </p:spPr>
      </p:pic>
      <p:sp>
        <p:nvSpPr>
          <p:cNvPr id="15" name="Rectangle 14"/>
          <p:cNvSpPr/>
          <p:nvPr/>
        </p:nvSpPr>
        <p:spPr>
          <a:xfrm>
            <a:off x="-2345" y="5673515"/>
            <a:ext cx="12192000" cy="369332"/>
          </a:xfrm>
          <a:prstGeom prst="rect">
            <a:avLst/>
          </a:prstGeom>
          <a:noFill/>
        </p:spPr>
        <p:txBody>
          <a:bodyPr wrap="square" lIns="91440" tIns="45720" rIns="91440" bIns="45720">
            <a:spAutoFit/>
          </a:bodyPr>
          <a:lstStyle/>
          <a:p>
            <a:pPr algn="ctr" rtl="1"/>
            <a:r>
              <a:rPr lang="fa-IR"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1402 - 1401</a:t>
            </a:r>
            <a:endParaRPr lang="en-US"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sp>
        <p:nvSpPr>
          <p:cNvPr id="19" name="Rectangle 18"/>
          <p:cNvSpPr/>
          <p:nvPr/>
        </p:nvSpPr>
        <p:spPr>
          <a:xfrm>
            <a:off x="-30480" y="4299258"/>
            <a:ext cx="12220135" cy="584775"/>
          </a:xfrm>
          <a:prstGeom prst="rect">
            <a:avLst/>
          </a:prstGeom>
          <a:noFill/>
        </p:spPr>
        <p:txBody>
          <a:bodyPr wrap="square" lIns="91440" tIns="45720" rIns="91440" bIns="45720">
            <a:spAutoFit/>
          </a:bodyPr>
          <a:lstStyle/>
          <a:p>
            <a:pPr algn="ctr" rtl="1"/>
            <a:r>
              <a:rPr lang="fa-IR" sz="32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مهدی دادبخش</a:t>
            </a:r>
            <a:endParaRPr lang="en-US" sz="5400" b="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sp>
        <p:nvSpPr>
          <p:cNvPr id="10" name="Rectangle 9"/>
          <p:cNvSpPr/>
          <p:nvPr/>
        </p:nvSpPr>
        <p:spPr>
          <a:xfrm>
            <a:off x="-2345" y="5012729"/>
            <a:ext cx="12192000" cy="400110"/>
          </a:xfrm>
          <a:prstGeom prst="rect">
            <a:avLst/>
          </a:prstGeom>
          <a:noFill/>
        </p:spPr>
        <p:txBody>
          <a:bodyPr wrap="square" lIns="91440" tIns="45720" rIns="91440" bIns="45720">
            <a:spAutoFit/>
          </a:bodyPr>
          <a:lstStyle/>
          <a:p>
            <a:pPr algn="ctr" rtl="1"/>
            <a:r>
              <a:rPr lang="en-US" sz="2000" b="1" i="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rPr>
              <a:t>mahdi.dadbakhsh@sharif.edu</a:t>
            </a:r>
            <a:endParaRPr lang="en-US" sz="2400" b="1" i="1" dirty="0">
              <a:ln w="10160">
                <a:solidFill>
                  <a:srgbClr val="B4DCF5"/>
                </a:solidFill>
                <a:prstDash val="solid"/>
              </a:ln>
              <a:solidFill>
                <a:srgbClr val="FFFFFF"/>
              </a:solidFill>
              <a:effectLst>
                <a:outerShdw blurRad="38100" dist="22860" dir="5400000" algn="tl" rotWithShape="0">
                  <a:srgbClr val="000000">
                    <a:alpha val="30000"/>
                  </a:srgbClr>
                </a:outerShdw>
              </a:effectLst>
              <a:cs typeface="B Titr" panose="00000700000000000000" pitchFamily="2" charset="-78"/>
            </a:endParaRPr>
          </a:p>
        </p:txBody>
      </p:sp>
    </p:spTree>
    <p:extLst>
      <p:ext uri="{BB962C8B-B14F-4D97-AF65-F5344CB8AC3E}">
        <p14:creationId xmlns:p14="http://schemas.microsoft.com/office/powerpoint/2010/main" val="919332665"/>
      </p:ext>
    </p:extLst>
  </p:cSld>
  <p:clrMapOvr>
    <a:masterClrMapping/>
  </p:clrMapOvr>
  <mc:AlternateContent xmlns:mc="http://schemas.openxmlformats.org/markup-compatibility/2006" xmlns:p14="http://schemas.microsoft.com/office/powerpoint/2010/main">
    <mc:Choice Requires="p14">
      <p:transition spd="slow" p14:dur="3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anim calcmode="lin" valueType="num">
                                      <p:cBhvr>
                                        <p:cTn id="1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anim calcmode="lin" valueType="num">
                                      <p:cBhvr>
                                        <p:cTn id="21" dur="500" fill="hold"/>
                                        <p:tgtEl>
                                          <p:spTgt spid="19"/>
                                        </p:tgtEl>
                                        <p:attrNameLst>
                                          <p:attrName>ppt_x</p:attrName>
                                        </p:attrNameLst>
                                      </p:cBhvr>
                                      <p:tavLst>
                                        <p:tav tm="0">
                                          <p:val>
                                            <p:strVal val="#ppt_x"/>
                                          </p:val>
                                        </p:tav>
                                        <p:tav tm="100000">
                                          <p:val>
                                            <p:strVal val="#ppt_x"/>
                                          </p:val>
                                        </p:tav>
                                      </p:tavLst>
                                    </p:anim>
                                    <p:anim calcmode="lin" valueType="num">
                                      <p:cBhvr>
                                        <p:cTn id="22" dur="5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5" grpId="0"/>
      <p:bldP spid="1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748"/>
            <a:ext cx="12193057" cy="78818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5462000"/>
            <a:ext cx="12192000" cy="1396000"/>
          </a:xfrm>
          <a:prstGeom prst="rect">
            <a:avLst/>
          </a:prstGeom>
          <a:solidFill>
            <a:srgbClr val="B4DCF5">
              <a:lumMod val="10000"/>
            </a:srgbClr>
          </a:solidFill>
        </p:spPr>
      </p:pic>
      <p:pic>
        <p:nvPicPr>
          <p:cNvPr id="6" name="Picture 5"/>
          <p:cNvPicPr>
            <a:picLocks noChangeAspect="1"/>
          </p:cNvPicPr>
          <p:nvPr/>
        </p:nvPicPr>
        <p:blipFill>
          <a:blip r:embed="rId4"/>
          <a:stretch>
            <a:fillRect/>
          </a:stretch>
        </p:blipFill>
        <p:spPr>
          <a:xfrm>
            <a:off x="-128789" y="4290646"/>
            <a:ext cx="12518265" cy="1968485"/>
          </a:xfrm>
          <a:prstGeom prst="rect">
            <a:avLst/>
          </a:prstGeom>
          <a:effectLst>
            <a:outerShdw blurRad="50800" dist="50800" dir="5400000" algn="ctr" rotWithShape="0">
              <a:schemeClr val="bg1"/>
            </a:outerShdw>
          </a:effectLst>
        </p:spPr>
      </p:pic>
      <p:pic>
        <p:nvPicPr>
          <p:cNvPr id="8"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 y="5841596"/>
            <a:ext cx="980576" cy="980576"/>
          </a:xfrm>
          <a:prstGeom prst="rect">
            <a:avLst/>
          </a:prstGeom>
        </p:spPr>
      </p:pic>
      <p:pic>
        <p:nvPicPr>
          <p:cNvPr id="9" name="Picture 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7059" y="6278639"/>
            <a:ext cx="1206566" cy="588599"/>
          </a:xfrm>
          <a:prstGeom prst="rect">
            <a:avLst/>
          </a:prstGeom>
        </p:spPr>
      </p:pic>
      <p:sp>
        <p:nvSpPr>
          <p:cNvPr id="3" name="Rectangle 2"/>
          <p:cNvSpPr/>
          <p:nvPr/>
        </p:nvSpPr>
        <p:spPr>
          <a:xfrm>
            <a:off x="596347" y="159334"/>
            <a:ext cx="11039061" cy="461665"/>
          </a:xfrm>
          <a:prstGeom prst="rect">
            <a:avLst/>
          </a:prstGeom>
          <a:gradFill flip="none" rotWithShape="1">
            <a:gsLst>
              <a:gs pos="63000">
                <a:schemeClr val="bg1"/>
              </a:gs>
              <a:gs pos="91000">
                <a:schemeClr val="accent1">
                  <a:lumMod val="50000"/>
                </a:schemeClr>
              </a:gs>
              <a:gs pos="94000">
                <a:schemeClr val="bg1"/>
              </a:gs>
              <a:gs pos="99000">
                <a:schemeClr val="tx1">
                  <a:lumMod val="95000"/>
                  <a:lumOff val="5000"/>
                </a:schemeClr>
              </a:gs>
            </a:gsLst>
            <a:path path="rect">
              <a:fillToRect l="50000" t="50000" r="50000" b="50000"/>
            </a:path>
            <a:tileRect/>
          </a:gradFill>
        </p:spPr>
        <p:txBody>
          <a:bodyPr wrap="square" lIns="91440" tIns="45720" rIns="91440" bIns="45720">
            <a:spAutoFit/>
          </a:bodyPr>
          <a:lstStyle/>
          <a:p>
            <a:pPr algn="ctr" rtl="1"/>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داده‌کاوی (</a:t>
            </a:r>
            <a:r>
              <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Data Mining</a:t>
            </a:r>
            <a:r>
              <a:rPr lang="fa-IR"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rPr>
              <a:t> )</a:t>
            </a:r>
            <a:endParaRPr 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B Titr" panose="00000700000000000000" pitchFamily="2" charset="-78"/>
            </a:endParaRPr>
          </a:p>
        </p:txBody>
      </p:sp>
      <p:pic>
        <p:nvPicPr>
          <p:cNvPr id="13"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5595" y="5841596"/>
            <a:ext cx="1016405" cy="1016405"/>
          </a:xfrm>
          <a:prstGeom prst="rect">
            <a:avLst/>
          </a:prstGeom>
        </p:spPr>
      </p:pic>
      <p:pic>
        <p:nvPicPr>
          <p:cNvPr id="10" name="Picture 9">
            <a:extLst>
              <a:ext uri="{FF2B5EF4-FFF2-40B4-BE49-F238E27FC236}">
                <a16:creationId xmlns:a16="http://schemas.microsoft.com/office/drawing/2014/main" id="{D57F43A6-8DF4-49E7-BB97-9336D0395C10}"/>
              </a:ext>
            </a:extLst>
          </p:cNvPr>
          <p:cNvPicPr>
            <a:picLocks noChangeAspect="1"/>
          </p:cNvPicPr>
          <p:nvPr/>
        </p:nvPicPr>
        <p:blipFill>
          <a:blip r:embed="rId11">
            <a:duotone>
              <a:prstClr val="black"/>
              <a:schemeClr val="accent5">
                <a:tint val="45000"/>
                <a:satMod val="400000"/>
              </a:schemeClr>
            </a:duotone>
            <a:extLst>
              <a:ext uri="{BEBA8EAE-BF5A-486C-A8C5-ECC9F3942E4B}">
                <a14:imgProps xmlns:a14="http://schemas.microsoft.com/office/drawing/2010/main">
                  <a14:imgLayer r:embed="rId12">
                    <a14:imgEffect>
                      <a14:colorTemperature colorTemp="11200"/>
                    </a14:imgEffect>
                    <a14:imgEffect>
                      <a14:saturation sat="400000"/>
                    </a14:imgEffect>
                  </a14:imgLayer>
                </a14:imgProps>
              </a:ext>
            </a:extLst>
          </a:blip>
          <a:stretch>
            <a:fillRect/>
          </a:stretch>
        </p:blipFill>
        <p:spPr>
          <a:xfrm>
            <a:off x="8847267" y="1668783"/>
            <a:ext cx="2112518" cy="2112518"/>
          </a:xfrm>
          <a:prstGeom prst="rect">
            <a:avLst/>
          </a:prstGeom>
          <a:noFill/>
          <a:effectLst>
            <a:outerShdw blurRad="127000" dist="127000" dir="1800000" algn="ctr" rotWithShape="0">
              <a:schemeClr val="tx2">
                <a:lumMod val="50000"/>
              </a:schemeClr>
            </a:outerShdw>
          </a:effectLst>
        </p:spPr>
      </p:pic>
      <p:pic>
        <p:nvPicPr>
          <p:cNvPr id="11" name="Picture 10">
            <a:hlinkClick r:id="rId5" action="ppaction://hlinksldjump"/>
            <a:extLst>
              <a:ext uri="{FF2B5EF4-FFF2-40B4-BE49-F238E27FC236}">
                <a16:creationId xmlns:a16="http://schemas.microsoft.com/office/drawing/2014/main" id="{9AF1B8C1-47B9-4DBF-B2B3-36FECD63C714}"/>
              </a:ext>
            </a:extLst>
          </p:cNvPr>
          <p:cNvPicPr>
            <a:picLocks noChangeAspect="1"/>
          </p:cNvPicPr>
          <p:nvPr/>
        </p:nvPicPr>
        <p:blipFill>
          <a:blip r:embed="rId13">
            <a:duotone>
              <a:schemeClr val="accent5">
                <a:shade val="45000"/>
                <a:satMod val="135000"/>
              </a:schemeClr>
              <a:prstClr val="white"/>
            </a:duotone>
          </a:blip>
          <a:stretch>
            <a:fillRect/>
          </a:stretch>
        </p:blipFill>
        <p:spPr>
          <a:xfrm>
            <a:off x="8343033" y="1661639"/>
            <a:ext cx="2126806" cy="2126806"/>
          </a:xfrm>
          <a:prstGeom prst="rect">
            <a:avLst/>
          </a:prstGeom>
          <a:noFill/>
          <a:ln>
            <a:noFill/>
          </a:ln>
          <a:effectLst>
            <a:outerShdw blurRad="127000" dist="127000" dir="1800000" algn="ctr" rotWithShape="0">
              <a:schemeClr val="accent1">
                <a:lumMod val="60000"/>
                <a:lumOff val="40000"/>
              </a:schemeClr>
            </a:outerShdw>
          </a:effectLst>
        </p:spPr>
      </p:pic>
      <p:sp>
        <p:nvSpPr>
          <p:cNvPr id="12" name="TextBox 11">
            <a:hlinkClick r:id="rId5" action="ppaction://hlinksldjump"/>
            <a:extLst>
              <a:ext uri="{FF2B5EF4-FFF2-40B4-BE49-F238E27FC236}">
                <a16:creationId xmlns:a16="http://schemas.microsoft.com/office/drawing/2014/main" id="{E2E3A463-9072-4220-95A1-6248741D98E1}"/>
              </a:ext>
            </a:extLst>
          </p:cNvPr>
          <p:cNvSpPr txBox="1"/>
          <p:nvPr/>
        </p:nvSpPr>
        <p:spPr>
          <a:xfrm>
            <a:off x="8240390" y="2389634"/>
            <a:ext cx="2332092" cy="707886"/>
          </a:xfrm>
          <a:prstGeom prst="rect">
            <a:avLst/>
          </a:prstGeom>
          <a:noFill/>
        </p:spPr>
        <p:txBody>
          <a:bodyPr wrap="square" rtlCol="0">
            <a:spAutoFit/>
          </a:bodyPr>
          <a:lstStyle/>
          <a:p>
            <a:pPr algn="ctr" rtl="1"/>
            <a:r>
              <a:rPr lang="fa-IR" sz="2000" dirty="0">
                <a:cs typeface="B Titr" panose="00000700000000000000" pitchFamily="2" charset="-78"/>
              </a:rPr>
              <a:t>مراحل</a:t>
            </a:r>
          </a:p>
          <a:p>
            <a:pPr algn="ctr" rtl="1"/>
            <a:r>
              <a:rPr lang="fa-IR" sz="2000" b="1" dirty="0">
                <a:cs typeface="B Titr" panose="00000700000000000000" pitchFamily="2" charset="-78"/>
              </a:rPr>
              <a:t>داده‌کاوی</a:t>
            </a:r>
            <a:endParaRPr lang="en-US" sz="2000" b="1" dirty="0">
              <a:cs typeface="B Titr" panose="00000700000000000000" pitchFamily="2" charset="-78"/>
            </a:endParaRPr>
          </a:p>
        </p:txBody>
      </p:sp>
      <p:pic>
        <p:nvPicPr>
          <p:cNvPr id="14" name="Picture 13">
            <a:extLst>
              <a:ext uri="{FF2B5EF4-FFF2-40B4-BE49-F238E27FC236}">
                <a16:creationId xmlns:a16="http://schemas.microsoft.com/office/drawing/2014/main" id="{B68F3861-07F9-4883-A2AD-95FA6AE3A6FD}"/>
              </a:ext>
            </a:extLst>
          </p:cNvPr>
          <p:cNvPicPr>
            <a:picLocks noChangeAspect="1"/>
          </p:cNvPicPr>
          <p:nvPr/>
        </p:nvPicPr>
        <p:blipFill>
          <a:blip r:embed="rId14">
            <a:duotone>
              <a:prstClr val="black"/>
              <a:schemeClr val="accent5">
                <a:tint val="45000"/>
                <a:satMod val="400000"/>
              </a:schemeClr>
            </a:duotone>
          </a:blip>
          <a:stretch>
            <a:fillRect/>
          </a:stretch>
        </p:blipFill>
        <p:spPr>
          <a:xfrm>
            <a:off x="5148662" y="1680193"/>
            <a:ext cx="2112518" cy="2112518"/>
          </a:xfrm>
          <a:prstGeom prst="rect">
            <a:avLst/>
          </a:prstGeom>
          <a:effectLst>
            <a:outerShdw blurRad="127000" dist="127000" dir="1800000" algn="ctr" rotWithShape="0">
              <a:schemeClr val="tx2">
                <a:lumMod val="50000"/>
              </a:schemeClr>
            </a:outerShdw>
          </a:effectLst>
        </p:spPr>
      </p:pic>
      <p:pic>
        <p:nvPicPr>
          <p:cNvPr id="15" name="Picture 14">
            <a:hlinkClick r:id="rId15" action="ppaction://hlinksldjump"/>
            <a:extLst>
              <a:ext uri="{FF2B5EF4-FFF2-40B4-BE49-F238E27FC236}">
                <a16:creationId xmlns:a16="http://schemas.microsoft.com/office/drawing/2014/main" id="{2A6371AE-22A8-4E48-B507-16CC1B7E80BE}"/>
              </a:ext>
            </a:extLst>
          </p:cNvPr>
          <p:cNvPicPr>
            <a:picLocks noChangeAspect="1"/>
          </p:cNvPicPr>
          <p:nvPr/>
        </p:nvPicPr>
        <p:blipFill>
          <a:blip r:embed="rId13">
            <a:duotone>
              <a:schemeClr val="accent5">
                <a:shade val="45000"/>
                <a:satMod val="135000"/>
              </a:schemeClr>
              <a:prstClr val="white"/>
            </a:duotone>
          </a:blip>
          <a:stretch>
            <a:fillRect/>
          </a:stretch>
        </p:blipFill>
        <p:spPr>
          <a:xfrm>
            <a:off x="4568595" y="1664307"/>
            <a:ext cx="2126806" cy="2126806"/>
          </a:xfrm>
          <a:prstGeom prst="rect">
            <a:avLst/>
          </a:prstGeom>
          <a:effectLst>
            <a:outerShdw blurRad="127000" dist="127000" dir="1800000" algn="ctr" rotWithShape="0">
              <a:schemeClr val="accent1">
                <a:lumMod val="60000"/>
                <a:lumOff val="40000"/>
              </a:schemeClr>
            </a:outerShdw>
          </a:effectLst>
        </p:spPr>
      </p:pic>
      <p:pic>
        <p:nvPicPr>
          <p:cNvPr id="16" name="Picture 15">
            <a:extLst>
              <a:ext uri="{FF2B5EF4-FFF2-40B4-BE49-F238E27FC236}">
                <a16:creationId xmlns:a16="http://schemas.microsoft.com/office/drawing/2014/main" id="{09EB6DDE-7B08-4ED3-9CBB-F6C6A0D3C760}"/>
              </a:ext>
            </a:extLst>
          </p:cNvPr>
          <p:cNvPicPr>
            <a:picLocks noChangeAspect="1"/>
          </p:cNvPicPr>
          <p:nvPr/>
        </p:nvPicPr>
        <p:blipFill>
          <a:blip r:embed="rId14">
            <a:duotone>
              <a:prstClr val="black"/>
              <a:schemeClr val="accent5">
                <a:tint val="45000"/>
                <a:satMod val="400000"/>
              </a:schemeClr>
            </a:duotone>
          </a:blip>
          <a:stretch>
            <a:fillRect/>
          </a:stretch>
        </p:blipFill>
        <p:spPr>
          <a:xfrm>
            <a:off x="1378127" y="1685516"/>
            <a:ext cx="2112518" cy="2112518"/>
          </a:xfrm>
          <a:prstGeom prst="rect">
            <a:avLst/>
          </a:prstGeom>
          <a:effectLst>
            <a:outerShdw blurRad="127000" dist="127000" dir="1800000" algn="ctr" rotWithShape="0">
              <a:schemeClr val="tx2">
                <a:lumMod val="50000"/>
              </a:schemeClr>
            </a:outerShdw>
          </a:effectLst>
        </p:spPr>
      </p:pic>
      <p:pic>
        <p:nvPicPr>
          <p:cNvPr id="17" name="Picture 16">
            <a:hlinkClick r:id="rId16" action="ppaction://hlinksldjump"/>
            <a:extLst>
              <a:ext uri="{FF2B5EF4-FFF2-40B4-BE49-F238E27FC236}">
                <a16:creationId xmlns:a16="http://schemas.microsoft.com/office/drawing/2014/main" id="{30987B2C-C143-4B21-A9D6-D5D3FC90A6E5}"/>
              </a:ext>
            </a:extLst>
          </p:cNvPr>
          <p:cNvPicPr>
            <a:picLocks noChangeAspect="1"/>
          </p:cNvPicPr>
          <p:nvPr/>
        </p:nvPicPr>
        <p:blipFill>
          <a:blip r:embed="rId13">
            <a:duotone>
              <a:schemeClr val="accent5">
                <a:shade val="45000"/>
                <a:satMod val="135000"/>
              </a:schemeClr>
              <a:prstClr val="white"/>
            </a:duotone>
          </a:blip>
          <a:stretch>
            <a:fillRect/>
          </a:stretch>
        </p:blipFill>
        <p:spPr>
          <a:xfrm>
            <a:off x="763770" y="1661639"/>
            <a:ext cx="2126806" cy="2126806"/>
          </a:xfrm>
          <a:prstGeom prst="rect">
            <a:avLst/>
          </a:prstGeom>
          <a:effectLst>
            <a:outerShdw blurRad="127000" dist="127000" dir="1800000" algn="ctr" rotWithShape="0">
              <a:schemeClr val="accent1">
                <a:lumMod val="60000"/>
                <a:lumOff val="40000"/>
              </a:schemeClr>
            </a:outerShdw>
          </a:effectLst>
        </p:spPr>
      </p:pic>
      <p:sp>
        <p:nvSpPr>
          <p:cNvPr id="18" name="TextBox 17">
            <a:hlinkClick r:id="rId15" action="ppaction://hlinksldjump"/>
            <a:extLst>
              <a:ext uri="{FF2B5EF4-FFF2-40B4-BE49-F238E27FC236}">
                <a16:creationId xmlns:a16="http://schemas.microsoft.com/office/drawing/2014/main" id="{FDE0D223-F61A-4FCE-BB00-0331D778A4F2}"/>
              </a:ext>
            </a:extLst>
          </p:cNvPr>
          <p:cNvSpPr txBox="1"/>
          <p:nvPr/>
        </p:nvSpPr>
        <p:spPr>
          <a:xfrm>
            <a:off x="4371561" y="2366299"/>
            <a:ext cx="2406670" cy="707886"/>
          </a:xfrm>
          <a:prstGeom prst="rect">
            <a:avLst/>
          </a:prstGeom>
          <a:noFill/>
        </p:spPr>
        <p:txBody>
          <a:bodyPr wrap="square" rtlCol="0">
            <a:spAutoFit/>
          </a:bodyPr>
          <a:lstStyle/>
          <a:p>
            <a:pPr algn="ctr" rtl="1"/>
            <a:r>
              <a:rPr lang="fa-IR" sz="2000" b="1" dirty="0">
                <a:cs typeface="B Titr" panose="00000700000000000000" pitchFamily="2" charset="-78"/>
              </a:rPr>
              <a:t>تکنیک‌های</a:t>
            </a:r>
          </a:p>
          <a:p>
            <a:pPr algn="ctr" rtl="1"/>
            <a:r>
              <a:rPr lang="fa-IR" sz="2000" b="1" dirty="0">
                <a:cs typeface="B Titr" panose="00000700000000000000" pitchFamily="2" charset="-78"/>
              </a:rPr>
              <a:t>داده‌کاوی</a:t>
            </a:r>
            <a:endParaRPr lang="en-US" sz="2000" b="1" dirty="0">
              <a:cs typeface="B Titr" panose="00000700000000000000" pitchFamily="2" charset="-78"/>
            </a:endParaRPr>
          </a:p>
        </p:txBody>
      </p:sp>
      <p:sp>
        <p:nvSpPr>
          <p:cNvPr id="19" name="TextBox 18">
            <a:hlinkClick r:id="rId16" action="ppaction://hlinksldjump"/>
            <a:extLst>
              <a:ext uri="{FF2B5EF4-FFF2-40B4-BE49-F238E27FC236}">
                <a16:creationId xmlns:a16="http://schemas.microsoft.com/office/drawing/2014/main" id="{79B1AA25-8AFF-4DC4-B131-B6FE67EE6573}"/>
              </a:ext>
            </a:extLst>
          </p:cNvPr>
          <p:cNvSpPr txBox="1"/>
          <p:nvPr/>
        </p:nvSpPr>
        <p:spPr>
          <a:xfrm>
            <a:off x="661060" y="2366299"/>
            <a:ext cx="2332226" cy="707886"/>
          </a:xfrm>
          <a:prstGeom prst="rect">
            <a:avLst/>
          </a:prstGeom>
          <a:noFill/>
        </p:spPr>
        <p:txBody>
          <a:bodyPr wrap="square" rtlCol="0">
            <a:spAutoFit/>
          </a:bodyPr>
          <a:lstStyle/>
          <a:p>
            <a:pPr algn="ctr" rtl="1"/>
            <a:r>
              <a:rPr lang="fa-IR" sz="2000" dirty="0">
                <a:cs typeface="B Titr" panose="00000700000000000000" pitchFamily="2" charset="-78"/>
              </a:rPr>
              <a:t>کاربردهای</a:t>
            </a:r>
          </a:p>
          <a:p>
            <a:pPr algn="ctr" rtl="1"/>
            <a:r>
              <a:rPr lang="fa-IR" sz="2000" b="1" dirty="0">
                <a:cs typeface="B Titr" panose="00000700000000000000" pitchFamily="2" charset="-78"/>
              </a:rPr>
              <a:t>داده‌کاوی</a:t>
            </a:r>
            <a:endParaRPr lang="en-US" sz="2000" b="1" dirty="0">
              <a:cs typeface="B Titr" panose="00000700000000000000" pitchFamily="2" charset="-78"/>
            </a:endParaRPr>
          </a:p>
        </p:txBody>
      </p:sp>
      <p:sp>
        <p:nvSpPr>
          <p:cNvPr id="20" name="Oval 6">
            <a:extLst>
              <a:ext uri="{FF2B5EF4-FFF2-40B4-BE49-F238E27FC236}">
                <a16:creationId xmlns:a16="http://schemas.microsoft.com/office/drawing/2014/main" id="{2582E87D-93EF-4E29-915D-C80DA0D397BE}"/>
              </a:ext>
            </a:extLst>
          </p:cNvPr>
          <p:cNvSpPr>
            <a:spLocks noChangeArrowheads="1"/>
          </p:cNvSpPr>
          <p:nvPr/>
        </p:nvSpPr>
        <p:spPr bwMode="auto">
          <a:xfrm>
            <a:off x="8179599" y="5184328"/>
            <a:ext cx="3332488" cy="733111"/>
          </a:xfrm>
          <a:prstGeom prst="ellipse">
            <a:avLst/>
          </a:prstGeom>
          <a:gradFill rotWithShape="1">
            <a:gsLst>
              <a:gs pos="0">
                <a:srgbClr val="000000">
                  <a:alpha val="27000"/>
                </a:srgbClr>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i="1">
              <a:solidFill>
                <a:srgbClr val="000000"/>
              </a:solidFill>
              <a:ea typeface="华文细黑" pitchFamily="2" charset="-122"/>
            </a:endParaRPr>
          </a:p>
        </p:txBody>
      </p:sp>
      <p:sp>
        <p:nvSpPr>
          <p:cNvPr id="21" name="Oval 6">
            <a:extLst>
              <a:ext uri="{FF2B5EF4-FFF2-40B4-BE49-F238E27FC236}">
                <a16:creationId xmlns:a16="http://schemas.microsoft.com/office/drawing/2014/main" id="{B92E41BE-9EB4-4B41-8046-9CDC2C053B7A}"/>
              </a:ext>
            </a:extLst>
          </p:cNvPr>
          <p:cNvSpPr>
            <a:spLocks noChangeArrowheads="1"/>
          </p:cNvSpPr>
          <p:nvPr/>
        </p:nvSpPr>
        <p:spPr bwMode="auto">
          <a:xfrm>
            <a:off x="4429756" y="5230999"/>
            <a:ext cx="3332488" cy="733111"/>
          </a:xfrm>
          <a:prstGeom prst="ellipse">
            <a:avLst/>
          </a:prstGeom>
          <a:gradFill rotWithShape="1">
            <a:gsLst>
              <a:gs pos="0">
                <a:srgbClr val="000000">
                  <a:alpha val="27000"/>
                </a:srgbClr>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i="1">
              <a:solidFill>
                <a:srgbClr val="000000"/>
              </a:solidFill>
              <a:ea typeface="华文细黑" pitchFamily="2" charset="-122"/>
            </a:endParaRPr>
          </a:p>
        </p:txBody>
      </p:sp>
      <p:sp>
        <p:nvSpPr>
          <p:cNvPr id="22" name="Oval 6">
            <a:extLst>
              <a:ext uri="{FF2B5EF4-FFF2-40B4-BE49-F238E27FC236}">
                <a16:creationId xmlns:a16="http://schemas.microsoft.com/office/drawing/2014/main" id="{B66FC71F-5FE1-4F36-8398-B6C099F9CAC3}"/>
              </a:ext>
            </a:extLst>
          </p:cNvPr>
          <p:cNvSpPr>
            <a:spLocks noChangeArrowheads="1"/>
          </p:cNvSpPr>
          <p:nvPr/>
        </p:nvSpPr>
        <p:spPr bwMode="auto">
          <a:xfrm>
            <a:off x="608137" y="5184328"/>
            <a:ext cx="3332488" cy="733111"/>
          </a:xfrm>
          <a:prstGeom prst="ellipse">
            <a:avLst/>
          </a:prstGeom>
          <a:gradFill rotWithShape="1">
            <a:gsLst>
              <a:gs pos="0">
                <a:srgbClr val="000000">
                  <a:alpha val="27000"/>
                </a:srgbClr>
              </a:gs>
              <a:gs pos="100000">
                <a:srgbClr val="000000">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i="1">
              <a:solidFill>
                <a:srgbClr val="000000"/>
              </a:solidFill>
              <a:ea typeface="华文细黑" pitchFamily="2" charset="-122"/>
            </a:endParaRPr>
          </a:p>
        </p:txBody>
      </p:sp>
      <p:grpSp>
        <p:nvGrpSpPr>
          <p:cNvPr id="23" name="Group 22">
            <a:extLst>
              <a:ext uri="{FF2B5EF4-FFF2-40B4-BE49-F238E27FC236}">
                <a16:creationId xmlns:a16="http://schemas.microsoft.com/office/drawing/2014/main" id="{BB249DE2-9B8C-42EE-B04C-F00AAC72E013}"/>
              </a:ext>
            </a:extLst>
          </p:cNvPr>
          <p:cNvGrpSpPr/>
          <p:nvPr/>
        </p:nvGrpSpPr>
        <p:grpSpPr>
          <a:xfrm>
            <a:off x="8650773" y="4299388"/>
            <a:ext cx="1920027" cy="1174657"/>
            <a:chOff x="7481906" y="4764253"/>
            <a:chExt cx="2391410" cy="1249680"/>
          </a:xfrm>
          <a:effectLst>
            <a:outerShdw blurRad="127000" dist="127000" dir="1800000" algn="ctr" rotWithShape="0">
              <a:schemeClr val="tx2">
                <a:lumMod val="50000"/>
              </a:schemeClr>
            </a:outerShdw>
          </a:effectLst>
        </p:grpSpPr>
        <p:sp>
          <p:nvSpPr>
            <p:cNvPr id="24" name="Freeform 49">
              <a:extLst>
                <a:ext uri="{FF2B5EF4-FFF2-40B4-BE49-F238E27FC236}">
                  <a16:creationId xmlns:a16="http://schemas.microsoft.com/office/drawing/2014/main" id="{2D1666E0-90B0-43D5-89CE-EC93F725285C}"/>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5" name="Freeform 50">
              <a:extLst>
                <a:ext uri="{FF2B5EF4-FFF2-40B4-BE49-F238E27FC236}">
                  <a16:creationId xmlns:a16="http://schemas.microsoft.com/office/drawing/2014/main" id="{BBD65487-E600-4300-BA90-E9220967204B}"/>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6" name="Freeform 51">
              <a:extLst>
                <a:ext uri="{FF2B5EF4-FFF2-40B4-BE49-F238E27FC236}">
                  <a16:creationId xmlns:a16="http://schemas.microsoft.com/office/drawing/2014/main" id="{7C4BD01D-15E9-4B68-8373-72FAFE5E0BD4}"/>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grpSp>
        <p:nvGrpSpPr>
          <p:cNvPr id="27" name="Group 26">
            <a:extLst>
              <a:ext uri="{FF2B5EF4-FFF2-40B4-BE49-F238E27FC236}">
                <a16:creationId xmlns:a16="http://schemas.microsoft.com/office/drawing/2014/main" id="{A5C6EEB9-9E45-4805-BD39-1214E9D71B0A}"/>
              </a:ext>
            </a:extLst>
          </p:cNvPr>
          <p:cNvGrpSpPr/>
          <p:nvPr/>
        </p:nvGrpSpPr>
        <p:grpSpPr>
          <a:xfrm>
            <a:off x="4858204" y="4288792"/>
            <a:ext cx="1920027" cy="1049018"/>
            <a:chOff x="7481906" y="4764253"/>
            <a:chExt cx="2391410" cy="1249680"/>
          </a:xfrm>
          <a:effectLst>
            <a:outerShdw blurRad="127000" dist="127000" dir="1800000" algn="ctr" rotWithShape="0">
              <a:schemeClr val="tx2">
                <a:lumMod val="50000"/>
              </a:schemeClr>
            </a:outerShdw>
          </a:effectLst>
        </p:grpSpPr>
        <p:sp>
          <p:nvSpPr>
            <p:cNvPr id="28" name="Freeform 53">
              <a:extLst>
                <a:ext uri="{FF2B5EF4-FFF2-40B4-BE49-F238E27FC236}">
                  <a16:creationId xmlns:a16="http://schemas.microsoft.com/office/drawing/2014/main" id="{48ED5F53-1F98-4B47-A7B4-053BB15252CD}"/>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9" name="Freeform 54">
              <a:extLst>
                <a:ext uri="{FF2B5EF4-FFF2-40B4-BE49-F238E27FC236}">
                  <a16:creationId xmlns:a16="http://schemas.microsoft.com/office/drawing/2014/main" id="{0592D11F-6204-48D8-906B-48AA3A72518A}"/>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0" name="Freeform 55">
              <a:extLst>
                <a:ext uri="{FF2B5EF4-FFF2-40B4-BE49-F238E27FC236}">
                  <a16:creationId xmlns:a16="http://schemas.microsoft.com/office/drawing/2014/main" id="{8B9B9984-17DD-45F8-A09D-D7E74C5F0401}"/>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grpSp>
        <p:nvGrpSpPr>
          <p:cNvPr id="31" name="Group 30">
            <a:extLst>
              <a:ext uri="{FF2B5EF4-FFF2-40B4-BE49-F238E27FC236}">
                <a16:creationId xmlns:a16="http://schemas.microsoft.com/office/drawing/2014/main" id="{38CF7B3E-2E99-424B-A3EC-D211CA99155D}"/>
              </a:ext>
            </a:extLst>
          </p:cNvPr>
          <p:cNvGrpSpPr/>
          <p:nvPr/>
        </p:nvGrpSpPr>
        <p:grpSpPr>
          <a:xfrm>
            <a:off x="1070437" y="4301204"/>
            <a:ext cx="1920027" cy="1049018"/>
            <a:chOff x="7481906" y="4764253"/>
            <a:chExt cx="2391410" cy="1249680"/>
          </a:xfrm>
          <a:effectLst>
            <a:outerShdw blurRad="127000" dist="127000" dir="1800000" algn="ctr" rotWithShape="0">
              <a:schemeClr val="tx2">
                <a:lumMod val="50000"/>
              </a:schemeClr>
            </a:outerShdw>
          </a:effectLst>
        </p:grpSpPr>
        <p:sp>
          <p:nvSpPr>
            <p:cNvPr id="32" name="Freeform 57">
              <a:extLst>
                <a:ext uri="{FF2B5EF4-FFF2-40B4-BE49-F238E27FC236}">
                  <a16:creationId xmlns:a16="http://schemas.microsoft.com/office/drawing/2014/main" id="{76A3EE3C-910D-406B-96F9-E3561C4393C2}"/>
                </a:ext>
              </a:extLst>
            </p:cNvPr>
            <p:cNvSpPr>
              <a:spLocks/>
            </p:cNvSpPr>
            <p:nvPr/>
          </p:nvSpPr>
          <p:spPr bwMode="auto">
            <a:xfrm>
              <a:off x="7481906" y="5110963"/>
              <a:ext cx="1196340" cy="902970"/>
            </a:xfrm>
            <a:custGeom>
              <a:avLst/>
              <a:gdLst>
                <a:gd name="T0" fmla="*/ 942 w 942"/>
                <a:gd name="T1" fmla="*/ 711 h 711"/>
                <a:gd name="T2" fmla="*/ 0 w 942"/>
                <a:gd name="T3" fmla="*/ 444 h 711"/>
                <a:gd name="T4" fmla="*/ 0 w 942"/>
                <a:gd name="T5" fmla="*/ 0 h 711"/>
                <a:gd name="T6" fmla="*/ 942 w 942"/>
                <a:gd name="T7" fmla="*/ 267 h 711"/>
                <a:gd name="T8" fmla="*/ 942 w 942"/>
                <a:gd name="T9" fmla="*/ 711 h 711"/>
              </a:gdLst>
              <a:ahLst/>
              <a:cxnLst>
                <a:cxn ang="0">
                  <a:pos x="T0" y="T1"/>
                </a:cxn>
                <a:cxn ang="0">
                  <a:pos x="T2" y="T3"/>
                </a:cxn>
                <a:cxn ang="0">
                  <a:pos x="T4" y="T5"/>
                </a:cxn>
                <a:cxn ang="0">
                  <a:pos x="T6" y="T7"/>
                </a:cxn>
                <a:cxn ang="0">
                  <a:pos x="T8" y="T9"/>
                </a:cxn>
              </a:cxnLst>
              <a:rect l="0" t="0" r="r" b="b"/>
              <a:pathLst>
                <a:path w="942" h="711">
                  <a:moveTo>
                    <a:pt x="942" y="711"/>
                  </a:moveTo>
                  <a:lnTo>
                    <a:pt x="0" y="444"/>
                  </a:lnTo>
                  <a:lnTo>
                    <a:pt x="0" y="0"/>
                  </a:lnTo>
                  <a:lnTo>
                    <a:pt x="942" y="267"/>
                  </a:lnTo>
                  <a:lnTo>
                    <a:pt x="942" y="711"/>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3" name="Freeform 58">
              <a:extLst>
                <a:ext uri="{FF2B5EF4-FFF2-40B4-BE49-F238E27FC236}">
                  <a16:creationId xmlns:a16="http://schemas.microsoft.com/office/drawing/2014/main" id="{4F36E4A2-E3F9-4FFC-A76A-2243A7D0BDF3}"/>
                </a:ext>
              </a:extLst>
            </p:cNvPr>
            <p:cNvSpPr>
              <a:spLocks/>
            </p:cNvSpPr>
            <p:nvPr/>
          </p:nvSpPr>
          <p:spPr bwMode="auto">
            <a:xfrm>
              <a:off x="8676976" y="5110963"/>
              <a:ext cx="1196340" cy="902970"/>
            </a:xfrm>
            <a:custGeom>
              <a:avLst/>
              <a:gdLst>
                <a:gd name="T0" fmla="*/ 942 w 942"/>
                <a:gd name="T1" fmla="*/ 444 h 711"/>
                <a:gd name="T2" fmla="*/ 0 w 942"/>
                <a:gd name="T3" fmla="*/ 711 h 711"/>
                <a:gd name="T4" fmla="*/ 0 w 942"/>
                <a:gd name="T5" fmla="*/ 267 h 711"/>
                <a:gd name="T6" fmla="*/ 942 w 942"/>
                <a:gd name="T7" fmla="*/ 0 h 711"/>
                <a:gd name="T8" fmla="*/ 942 w 942"/>
                <a:gd name="T9" fmla="*/ 444 h 711"/>
              </a:gdLst>
              <a:ahLst/>
              <a:cxnLst>
                <a:cxn ang="0">
                  <a:pos x="T0" y="T1"/>
                </a:cxn>
                <a:cxn ang="0">
                  <a:pos x="T2" y="T3"/>
                </a:cxn>
                <a:cxn ang="0">
                  <a:pos x="T4" y="T5"/>
                </a:cxn>
                <a:cxn ang="0">
                  <a:pos x="T6" y="T7"/>
                </a:cxn>
                <a:cxn ang="0">
                  <a:pos x="T8" y="T9"/>
                </a:cxn>
              </a:cxnLst>
              <a:rect l="0" t="0" r="r" b="b"/>
              <a:pathLst>
                <a:path w="942" h="711">
                  <a:moveTo>
                    <a:pt x="942" y="444"/>
                  </a:moveTo>
                  <a:lnTo>
                    <a:pt x="0" y="711"/>
                  </a:lnTo>
                  <a:lnTo>
                    <a:pt x="0" y="267"/>
                  </a:lnTo>
                  <a:lnTo>
                    <a:pt x="942" y="0"/>
                  </a:lnTo>
                  <a:lnTo>
                    <a:pt x="942" y="444"/>
                  </a:lnTo>
                  <a:close/>
                </a:path>
              </a:pathLst>
            </a:custGeom>
            <a:solidFill>
              <a:srgbClr val="4454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4" name="Freeform 59">
              <a:extLst>
                <a:ext uri="{FF2B5EF4-FFF2-40B4-BE49-F238E27FC236}">
                  <a16:creationId xmlns:a16="http://schemas.microsoft.com/office/drawing/2014/main" id="{A925601E-3300-4F25-8FAA-C80D799F9666}"/>
                </a:ext>
              </a:extLst>
            </p:cNvPr>
            <p:cNvSpPr>
              <a:spLocks/>
            </p:cNvSpPr>
            <p:nvPr/>
          </p:nvSpPr>
          <p:spPr bwMode="auto">
            <a:xfrm>
              <a:off x="7481906" y="4764253"/>
              <a:ext cx="2391410" cy="685800"/>
            </a:xfrm>
            <a:custGeom>
              <a:avLst/>
              <a:gdLst>
                <a:gd name="T0" fmla="*/ 1883 w 1883"/>
                <a:gd name="T1" fmla="*/ 273 h 540"/>
                <a:gd name="T2" fmla="*/ 941 w 1883"/>
                <a:gd name="T3" fmla="*/ 540 h 540"/>
                <a:gd name="T4" fmla="*/ 0 w 1883"/>
                <a:gd name="T5" fmla="*/ 273 h 540"/>
                <a:gd name="T6" fmla="*/ 0 w 1883"/>
                <a:gd name="T7" fmla="*/ 268 h 540"/>
                <a:gd name="T8" fmla="*/ 942 w 1883"/>
                <a:gd name="T9" fmla="*/ 0 h 540"/>
                <a:gd name="T10" fmla="*/ 1883 w 1883"/>
                <a:gd name="T11" fmla="*/ 268 h 540"/>
                <a:gd name="T12" fmla="*/ 1883 w 1883"/>
                <a:gd name="T13" fmla="*/ 273 h 540"/>
              </a:gdLst>
              <a:ahLst/>
              <a:cxnLst>
                <a:cxn ang="0">
                  <a:pos x="T0" y="T1"/>
                </a:cxn>
                <a:cxn ang="0">
                  <a:pos x="T2" y="T3"/>
                </a:cxn>
                <a:cxn ang="0">
                  <a:pos x="T4" y="T5"/>
                </a:cxn>
                <a:cxn ang="0">
                  <a:pos x="T6" y="T7"/>
                </a:cxn>
                <a:cxn ang="0">
                  <a:pos x="T8" y="T9"/>
                </a:cxn>
                <a:cxn ang="0">
                  <a:pos x="T10" y="T11"/>
                </a:cxn>
                <a:cxn ang="0">
                  <a:pos x="T12" y="T13"/>
                </a:cxn>
              </a:cxnLst>
              <a:rect l="0" t="0" r="r" b="b"/>
              <a:pathLst>
                <a:path w="1883" h="540">
                  <a:moveTo>
                    <a:pt x="1883" y="273"/>
                  </a:moveTo>
                  <a:lnTo>
                    <a:pt x="941" y="540"/>
                  </a:lnTo>
                  <a:lnTo>
                    <a:pt x="0" y="273"/>
                  </a:lnTo>
                  <a:lnTo>
                    <a:pt x="0" y="268"/>
                  </a:lnTo>
                  <a:lnTo>
                    <a:pt x="942" y="0"/>
                  </a:lnTo>
                  <a:lnTo>
                    <a:pt x="1883" y="268"/>
                  </a:lnTo>
                  <a:lnTo>
                    <a:pt x="1883" y="273"/>
                  </a:lnTo>
                  <a:close/>
                </a:path>
              </a:pathLst>
            </a:custGeom>
            <a:solidFill>
              <a:srgbClr val="44546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cxnSp>
        <p:nvCxnSpPr>
          <p:cNvPr id="35" name="Straight Connector 34">
            <a:extLst>
              <a:ext uri="{FF2B5EF4-FFF2-40B4-BE49-F238E27FC236}">
                <a16:creationId xmlns:a16="http://schemas.microsoft.com/office/drawing/2014/main" id="{DA3CD9A5-539B-448D-A9EF-F64CDBC75E7A}"/>
              </a:ext>
            </a:extLst>
          </p:cNvPr>
          <p:cNvCxnSpPr>
            <a:stCxn id="26" idx="4"/>
          </p:cNvCxnSpPr>
          <p:nvPr/>
        </p:nvCxnSpPr>
        <p:spPr>
          <a:xfrm flipH="1" flipV="1">
            <a:off x="9605475" y="3839260"/>
            <a:ext cx="5821" cy="46012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D2AB2C7-DDC6-4EE3-8BC7-805ED89037D3}"/>
              </a:ext>
            </a:extLst>
          </p:cNvPr>
          <p:cNvCxnSpPr>
            <a:stCxn id="30" idx="4"/>
          </p:cNvCxnSpPr>
          <p:nvPr/>
        </p:nvCxnSpPr>
        <p:spPr>
          <a:xfrm flipH="1" flipV="1">
            <a:off x="5817708" y="3839260"/>
            <a:ext cx="1019" cy="4495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4A43BA-D8FC-43A0-A3C9-470C51985B05}"/>
              </a:ext>
            </a:extLst>
          </p:cNvPr>
          <p:cNvCxnSpPr>
            <a:stCxn id="34" idx="4"/>
          </p:cNvCxnSpPr>
          <p:nvPr/>
        </p:nvCxnSpPr>
        <p:spPr>
          <a:xfrm flipH="1" flipV="1">
            <a:off x="2029941" y="3812322"/>
            <a:ext cx="1019" cy="48888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876414"/>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25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25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75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anim calcmode="lin" valueType="num">
                                      <p:cBhvr>
                                        <p:cTn id="26" dur="250" fill="hold"/>
                                        <p:tgtEl>
                                          <p:spTgt spid="23"/>
                                        </p:tgtEl>
                                        <p:attrNameLst>
                                          <p:attrName>ppt_x</p:attrName>
                                        </p:attrNameLst>
                                      </p:cBhvr>
                                      <p:tavLst>
                                        <p:tav tm="0">
                                          <p:val>
                                            <p:strVal val="#ppt_x"/>
                                          </p:val>
                                        </p:tav>
                                        <p:tav tm="100000">
                                          <p:val>
                                            <p:strVal val="#ppt_x"/>
                                          </p:val>
                                        </p:tav>
                                      </p:tavLst>
                                    </p:anim>
                                    <p:anim calcmode="lin" valueType="num">
                                      <p:cBhvr>
                                        <p:cTn id="27" dur="25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1250"/>
                            </p:stCondLst>
                            <p:childTnLst>
                              <p:par>
                                <p:cTn id="29" presetID="22" presetClass="entr" presetSubtype="4"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250"/>
                                        <p:tgtEl>
                                          <p:spTgt spid="35"/>
                                        </p:tgtEl>
                                      </p:cBhvr>
                                    </p:animEffect>
                                  </p:childTnLst>
                                </p:cTn>
                              </p:par>
                            </p:childTnLst>
                          </p:cTn>
                        </p:par>
                        <p:par>
                          <p:cTn id="32" fill="hold">
                            <p:stCondLst>
                              <p:cond delay="1500"/>
                            </p:stCondLst>
                            <p:childTnLst>
                              <p:par>
                                <p:cTn id="33" presetID="50" presetClass="entr" presetSubtype="0" decel="100000" fill="hold" nodeType="afterEffect">
                                  <p:stCondLst>
                                    <p:cond delay="50"/>
                                  </p:stCondLst>
                                  <p:childTnLst>
                                    <p:set>
                                      <p:cBhvr>
                                        <p:cTn id="34" dur="1" fill="hold">
                                          <p:stCondLst>
                                            <p:cond delay="0"/>
                                          </p:stCondLst>
                                        </p:cTn>
                                        <p:tgtEl>
                                          <p:spTgt spid="10"/>
                                        </p:tgtEl>
                                        <p:attrNameLst>
                                          <p:attrName>style.visibility</p:attrName>
                                        </p:attrNameLst>
                                      </p:cBhvr>
                                      <p:to>
                                        <p:strVal val="visible"/>
                                      </p:to>
                                    </p:set>
                                    <p:anim calcmode="lin" valueType="num">
                                      <p:cBhvr>
                                        <p:cTn id="35" dur="250" fill="hold"/>
                                        <p:tgtEl>
                                          <p:spTgt spid="10"/>
                                        </p:tgtEl>
                                        <p:attrNameLst>
                                          <p:attrName>ppt_w</p:attrName>
                                        </p:attrNameLst>
                                      </p:cBhvr>
                                      <p:tavLst>
                                        <p:tav tm="0">
                                          <p:val>
                                            <p:strVal val="#ppt_w+.3"/>
                                          </p:val>
                                        </p:tav>
                                        <p:tav tm="100000">
                                          <p:val>
                                            <p:strVal val="#ppt_w"/>
                                          </p:val>
                                        </p:tav>
                                      </p:tavLst>
                                    </p:anim>
                                    <p:anim calcmode="lin" valueType="num">
                                      <p:cBhvr>
                                        <p:cTn id="36" dur="250" fill="hold"/>
                                        <p:tgtEl>
                                          <p:spTgt spid="10"/>
                                        </p:tgtEl>
                                        <p:attrNameLst>
                                          <p:attrName>ppt_h</p:attrName>
                                        </p:attrNameLst>
                                      </p:cBhvr>
                                      <p:tavLst>
                                        <p:tav tm="0">
                                          <p:val>
                                            <p:strVal val="#ppt_h"/>
                                          </p:val>
                                        </p:tav>
                                        <p:tav tm="100000">
                                          <p:val>
                                            <p:strVal val="#ppt_h"/>
                                          </p:val>
                                        </p:tav>
                                      </p:tavLst>
                                    </p:anim>
                                    <p:animEffect transition="in" filter="fade">
                                      <p:cBhvr>
                                        <p:cTn id="37" dur="250"/>
                                        <p:tgtEl>
                                          <p:spTgt spid="10"/>
                                        </p:tgtEl>
                                      </p:cBhvr>
                                    </p:animEffect>
                                  </p:childTnLst>
                                </p:cTn>
                              </p:par>
                            </p:childTnLst>
                          </p:cTn>
                        </p:par>
                        <p:par>
                          <p:cTn id="38" fill="hold">
                            <p:stCondLst>
                              <p:cond delay="1800"/>
                            </p:stCondLst>
                            <p:childTnLst>
                              <p:par>
                                <p:cTn id="39" presetID="55" presetClass="entr" presetSubtype="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250" fill="hold"/>
                                        <p:tgtEl>
                                          <p:spTgt spid="11"/>
                                        </p:tgtEl>
                                        <p:attrNameLst>
                                          <p:attrName>ppt_w</p:attrName>
                                        </p:attrNameLst>
                                      </p:cBhvr>
                                      <p:tavLst>
                                        <p:tav tm="0">
                                          <p:val>
                                            <p:strVal val="#ppt_w*0.70"/>
                                          </p:val>
                                        </p:tav>
                                        <p:tav tm="100000">
                                          <p:val>
                                            <p:strVal val="#ppt_w"/>
                                          </p:val>
                                        </p:tav>
                                      </p:tavLst>
                                    </p:anim>
                                    <p:anim calcmode="lin" valueType="num">
                                      <p:cBhvr>
                                        <p:cTn id="42" dur="250" fill="hold"/>
                                        <p:tgtEl>
                                          <p:spTgt spid="11"/>
                                        </p:tgtEl>
                                        <p:attrNameLst>
                                          <p:attrName>ppt_h</p:attrName>
                                        </p:attrNameLst>
                                      </p:cBhvr>
                                      <p:tavLst>
                                        <p:tav tm="0">
                                          <p:val>
                                            <p:strVal val="#ppt_h"/>
                                          </p:val>
                                        </p:tav>
                                        <p:tav tm="100000">
                                          <p:val>
                                            <p:strVal val="#ppt_h"/>
                                          </p:val>
                                        </p:tav>
                                      </p:tavLst>
                                    </p:anim>
                                    <p:animEffect transition="in" filter="fade">
                                      <p:cBhvr>
                                        <p:cTn id="43" dur="250"/>
                                        <p:tgtEl>
                                          <p:spTgt spid="11"/>
                                        </p:tgtEl>
                                      </p:cBhvr>
                                    </p:animEffect>
                                  </p:childTnLst>
                                </p:cTn>
                              </p:par>
                            </p:childTnLst>
                          </p:cTn>
                        </p:par>
                        <p:par>
                          <p:cTn id="44" fill="hold">
                            <p:stCondLst>
                              <p:cond delay="2050"/>
                            </p:stCondLst>
                            <p:childTnLst>
                              <p:par>
                                <p:cTn id="45" presetID="55"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250" fill="hold"/>
                                        <p:tgtEl>
                                          <p:spTgt spid="12"/>
                                        </p:tgtEl>
                                        <p:attrNameLst>
                                          <p:attrName>ppt_w</p:attrName>
                                        </p:attrNameLst>
                                      </p:cBhvr>
                                      <p:tavLst>
                                        <p:tav tm="0">
                                          <p:val>
                                            <p:strVal val="#ppt_w*0.70"/>
                                          </p:val>
                                        </p:tav>
                                        <p:tav tm="100000">
                                          <p:val>
                                            <p:strVal val="#ppt_w"/>
                                          </p:val>
                                        </p:tav>
                                      </p:tavLst>
                                    </p:anim>
                                    <p:anim calcmode="lin" valueType="num">
                                      <p:cBhvr>
                                        <p:cTn id="48" dur="250" fill="hold"/>
                                        <p:tgtEl>
                                          <p:spTgt spid="12"/>
                                        </p:tgtEl>
                                        <p:attrNameLst>
                                          <p:attrName>ppt_h</p:attrName>
                                        </p:attrNameLst>
                                      </p:cBhvr>
                                      <p:tavLst>
                                        <p:tav tm="0">
                                          <p:val>
                                            <p:strVal val="#ppt_h"/>
                                          </p:val>
                                        </p:tav>
                                        <p:tav tm="100000">
                                          <p:val>
                                            <p:strVal val="#ppt_h"/>
                                          </p:val>
                                        </p:tav>
                                      </p:tavLst>
                                    </p:anim>
                                    <p:animEffect transition="in" filter="fade">
                                      <p:cBhvr>
                                        <p:cTn id="49" dur="250"/>
                                        <p:tgtEl>
                                          <p:spTgt spid="12"/>
                                        </p:tgtEl>
                                      </p:cBhvr>
                                    </p:animEffect>
                                  </p:childTnLst>
                                </p:cTn>
                              </p:par>
                            </p:childTnLst>
                          </p:cTn>
                        </p:par>
                        <p:par>
                          <p:cTn id="50" fill="hold">
                            <p:stCondLst>
                              <p:cond delay="23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childTnLst>
                          </p:cTn>
                        </p:par>
                        <p:par>
                          <p:cTn id="54" fill="hold">
                            <p:stCondLst>
                              <p:cond delay="2550"/>
                            </p:stCondLst>
                            <p:childTnLst>
                              <p:par>
                                <p:cTn id="55" presetID="42"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250"/>
                                        <p:tgtEl>
                                          <p:spTgt spid="27"/>
                                        </p:tgtEl>
                                      </p:cBhvr>
                                    </p:animEffect>
                                    <p:anim calcmode="lin" valueType="num">
                                      <p:cBhvr>
                                        <p:cTn id="58" dur="250" fill="hold"/>
                                        <p:tgtEl>
                                          <p:spTgt spid="27"/>
                                        </p:tgtEl>
                                        <p:attrNameLst>
                                          <p:attrName>ppt_x</p:attrName>
                                        </p:attrNameLst>
                                      </p:cBhvr>
                                      <p:tavLst>
                                        <p:tav tm="0">
                                          <p:val>
                                            <p:strVal val="#ppt_x"/>
                                          </p:val>
                                        </p:tav>
                                        <p:tav tm="100000">
                                          <p:val>
                                            <p:strVal val="#ppt_x"/>
                                          </p:val>
                                        </p:tav>
                                      </p:tavLst>
                                    </p:anim>
                                    <p:anim calcmode="lin" valueType="num">
                                      <p:cBhvr>
                                        <p:cTn id="59" dur="250" fill="hold"/>
                                        <p:tgtEl>
                                          <p:spTgt spid="27"/>
                                        </p:tgtEl>
                                        <p:attrNameLst>
                                          <p:attrName>ppt_y</p:attrName>
                                        </p:attrNameLst>
                                      </p:cBhvr>
                                      <p:tavLst>
                                        <p:tav tm="0">
                                          <p:val>
                                            <p:strVal val="#ppt_y+.1"/>
                                          </p:val>
                                        </p:tav>
                                        <p:tav tm="100000">
                                          <p:val>
                                            <p:strVal val="#ppt_y"/>
                                          </p:val>
                                        </p:tav>
                                      </p:tavLst>
                                    </p:anim>
                                  </p:childTnLst>
                                </p:cTn>
                              </p:par>
                            </p:childTnLst>
                          </p:cTn>
                        </p:par>
                        <p:par>
                          <p:cTn id="60" fill="hold">
                            <p:stCondLst>
                              <p:cond delay="2800"/>
                            </p:stCondLst>
                            <p:childTnLst>
                              <p:par>
                                <p:cTn id="61" presetID="22" presetClass="entr" presetSubtype="4"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250"/>
                                        <p:tgtEl>
                                          <p:spTgt spid="36"/>
                                        </p:tgtEl>
                                      </p:cBhvr>
                                    </p:animEffect>
                                  </p:childTnLst>
                                </p:cTn>
                              </p:par>
                            </p:childTnLst>
                          </p:cTn>
                        </p:par>
                        <p:par>
                          <p:cTn id="64" fill="hold">
                            <p:stCondLst>
                              <p:cond delay="3050"/>
                            </p:stCondLst>
                            <p:childTnLst>
                              <p:par>
                                <p:cTn id="65" presetID="50" presetClass="entr" presetSubtype="0" decel="100000" fill="hold"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250" fill="hold"/>
                                        <p:tgtEl>
                                          <p:spTgt spid="14"/>
                                        </p:tgtEl>
                                        <p:attrNameLst>
                                          <p:attrName>ppt_w</p:attrName>
                                        </p:attrNameLst>
                                      </p:cBhvr>
                                      <p:tavLst>
                                        <p:tav tm="0">
                                          <p:val>
                                            <p:strVal val="#ppt_w+.3"/>
                                          </p:val>
                                        </p:tav>
                                        <p:tav tm="100000">
                                          <p:val>
                                            <p:strVal val="#ppt_w"/>
                                          </p:val>
                                        </p:tav>
                                      </p:tavLst>
                                    </p:anim>
                                    <p:anim calcmode="lin" valueType="num">
                                      <p:cBhvr>
                                        <p:cTn id="68" dur="250" fill="hold"/>
                                        <p:tgtEl>
                                          <p:spTgt spid="14"/>
                                        </p:tgtEl>
                                        <p:attrNameLst>
                                          <p:attrName>ppt_h</p:attrName>
                                        </p:attrNameLst>
                                      </p:cBhvr>
                                      <p:tavLst>
                                        <p:tav tm="0">
                                          <p:val>
                                            <p:strVal val="#ppt_h"/>
                                          </p:val>
                                        </p:tav>
                                        <p:tav tm="100000">
                                          <p:val>
                                            <p:strVal val="#ppt_h"/>
                                          </p:val>
                                        </p:tav>
                                      </p:tavLst>
                                    </p:anim>
                                    <p:animEffect transition="in" filter="fade">
                                      <p:cBhvr>
                                        <p:cTn id="69" dur="250"/>
                                        <p:tgtEl>
                                          <p:spTgt spid="14"/>
                                        </p:tgtEl>
                                      </p:cBhvr>
                                    </p:animEffect>
                                  </p:childTnLst>
                                </p:cTn>
                              </p:par>
                            </p:childTnLst>
                          </p:cTn>
                        </p:par>
                        <p:par>
                          <p:cTn id="70" fill="hold">
                            <p:stCondLst>
                              <p:cond delay="3300"/>
                            </p:stCondLst>
                            <p:childTnLst>
                              <p:par>
                                <p:cTn id="71" presetID="55" presetClass="entr" presetSubtype="0" fill="hold"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250" fill="hold"/>
                                        <p:tgtEl>
                                          <p:spTgt spid="15"/>
                                        </p:tgtEl>
                                        <p:attrNameLst>
                                          <p:attrName>ppt_w</p:attrName>
                                        </p:attrNameLst>
                                      </p:cBhvr>
                                      <p:tavLst>
                                        <p:tav tm="0">
                                          <p:val>
                                            <p:strVal val="#ppt_w*0.70"/>
                                          </p:val>
                                        </p:tav>
                                        <p:tav tm="100000">
                                          <p:val>
                                            <p:strVal val="#ppt_w"/>
                                          </p:val>
                                        </p:tav>
                                      </p:tavLst>
                                    </p:anim>
                                    <p:anim calcmode="lin" valueType="num">
                                      <p:cBhvr>
                                        <p:cTn id="74" dur="250" fill="hold"/>
                                        <p:tgtEl>
                                          <p:spTgt spid="15"/>
                                        </p:tgtEl>
                                        <p:attrNameLst>
                                          <p:attrName>ppt_h</p:attrName>
                                        </p:attrNameLst>
                                      </p:cBhvr>
                                      <p:tavLst>
                                        <p:tav tm="0">
                                          <p:val>
                                            <p:strVal val="#ppt_h"/>
                                          </p:val>
                                        </p:tav>
                                        <p:tav tm="100000">
                                          <p:val>
                                            <p:strVal val="#ppt_h"/>
                                          </p:val>
                                        </p:tav>
                                      </p:tavLst>
                                    </p:anim>
                                    <p:animEffect transition="in" filter="fade">
                                      <p:cBhvr>
                                        <p:cTn id="75" dur="250"/>
                                        <p:tgtEl>
                                          <p:spTgt spid="15"/>
                                        </p:tgtEl>
                                      </p:cBhvr>
                                    </p:animEffect>
                                  </p:childTnLst>
                                </p:cTn>
                              </p:par>
                            </p:childTnLst>
                          </p:cTn>
                        </p:par>
                        <p:par>
                          <p:cTn id="76" fill="hold">
                            <p:stCondLst>
                              <p:cond delay="3550"/>
                            </p:stCondLst>
                            <p:childTnLst>
                              <p:par>
                                <p:cTn id="77" presetID="55"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250" fill="hold"/>
                                        <p:tgtEl>
                                          <p:spTgt spid="18"/>
                                        </p:tgtEl>
                                        <p:attrNameLst>
                                          <p:attrName>ppt_w</p:attrName>
                                        </p:attrNameLst>
                                      </p:cBhvr>
                                      <p:tavLst>
                                        <p:tav tm="0">
                                          <p:val>
                                            <p:strVal val="#ppt_w*0.70"/>
                                          </p:val>
                                        </p:tav>
                                        <p:tav tm="100000">
                                          <p:val>
                                            <p:strVal val="#ppt_w"/>
                                          </p:val>
                                        </p:tav>
                                      </p:tavLst>
                                    </p:anim>
                                    <p:anim calcmode="lin" valueType="num">
                                      <p:cBhvr>
                                        <p:cTn id="80" dur="250" fill="hold"/>
                                        <p:tgtEl>
                                          <p:spTgt spid="18"/>
                                        </p:tgtEl>
                                        <p:attrNameLst>
                                          <p:attrName>ppt_h</p:attrName>
                                        </p:attrNameLst>
                                      </p:cBhvr>
                                      <p:tavLst>
                                        <p:tav tm="0">
                                          <p:val>
                                            <p:strVal val="#ppt_h"/>
                                          </p:val>
                                        </p:tav>
                                        <p:tav tm="100000">
                                          <p:val>
                                            <p:strVal val="#ppt_h"/>
                                          </p:val>
                                        </p:tav>
                                      </p:tavLst>
                                    </p:anim>
                                    <p:animEffect transition="in" filter="fade">
                                      <p:cBhvr>
                                        <p:cTn id="81" dur="250"/>
                                        <p:tgtEl>
                                          <p:spTgt spid="18"/>
                                        </p:tgtEl>
                                      </p:cBhvr>
                                    </p:animEffect>
                                  </p:childTnLst>
                                </p:cTn>
                              </p:par>
                            </p:childTnLst>
                          </p:cTn>
                        </p:par>
                        <p:par>
                          <p:cTn id="82" fill="hold">
                            <p:stCondLst>
                              <p:cond delay="3800"/>
                            </p:stCondLst>
                            <p:childTnLst>
                              <p:par>
                                <p:cTn id="83" presetID="10" presetClass="entr" presetSubtype="0"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250"/>
                                        <p:tgtEl>
                                          <p:spTgt spid="22"/>
                                        </p:tgtEl>
                                      </p:cBhvr>
                                    </p:animEffect>
                                  </p:childTnLst>
                                </p:cTn>
                              </p:par>
                            </p:childTnLst>
                          </p:cTn>
                        </p:par>
                        <p:par>
                          <p:cTn id="86" fill="hold">
                            <p:stCondLst>
                              <p:cond delay="4050"/>
                            </p:stCondLst>
                            <p:childTnLst>
                              <p:par>
                                <p:cTn id="87" presetID="42" presetClass="entr" presetSubtype="0" fill="hold" nodeType="afterEffect">
                                  <p:stCondLst>
                                    <p:cond delay="25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250"/>
                                        <p:tgtEl>
                                          <p:spTgt spid="31"/>
                                        </p:tgtEl>
                                      </p:cBhvr>
                                    </p:animEffect>
                                    <p:anim calcmode="lin" valueType="num">
                                      <p:cBhvr>
                                        <p:cTn id="90" dur="250" fill="hold"/>
                                        <p:tgtEl>
                                          <p:spTgt spid="31"/>
                                        </p:tgtEl>
                                        <p:attrNameLst>
                                          <p:attrName>ppt_x</p:attrName>
                                        </p:attrNameLst>
                                      </p:cBhvr>
                                      <p:tavLst>
                                        <p:tav tm="0">
                                          <p:val>
                                            <p:strVal val="#ppt_x"/>
                                          </p:val>
                                        </p:tav>
                                        <p:tav tm="100000">
                                          <p:val>
                                            <p:strVal val="#ppt_x"/>
                                          </p:val>
                                        </p:tav>
                                      </p:tavLst>
                                    </p:anim>
                                    <p:anim calcmode="lin" valueType="num">
                                      <p:cBhvr>
                                        <p:cTn id="91" dur="250" fill="hold"/>
                                        <p:tgtEl>
                                          <p:spTgt spid="31"/>
                                        </p:tgtEl>
                                        <p:attrNameLst>
                                          <p:attrName>ppt_y</p:attrName>
                                        </p:attrNameLst>
                                      </p:cBhvr>
                                      <p:tavLst>
                                        <p:tav tm="0">
                                          <p:val>
                                            <p:strVal val="#ppt_y+.1"/>
                                          </p:val>
                                        </p:tav>
                                        <p:tav tm="100000">
                                          <p:val>
                                            <p:strVal val="#ppt_y"/>
                                          </p:val>
                                        </p:tav>
                                      </p:tavLst>
                                    </p:anim>
                                  </p:childTnLst>
                                </p:cTn>
                              </p:par>
                            </p:childTnLst>
                          </p:cTn>
                        </p:par>
                        <p:par>
                          <p:cTn id="92" fill="hold">
                            <p:stCondLst>
                              <p:cond delay="4550"/>
                            </p:stCondLst>
                            <p:childTnLst>
                              <p:par>
                                <p:cTn id="93" presetID="22" presetClass="entr" presetSubtype="4" fill="hold"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down)">
                                      <p:cBhvr>
                                        <p:cTn id="95" dur="250"/>
                                        <p:tgtEl>
                                          <p:spTgt spid="37"/>
                                        </p:tgtEl>
                                      </p:cBhvr>
                                    </p:animEffect>
                                  </p:childTnLst>
                                </p:cTn>
                              </p:par>
                            </p:childTnLst>
                          </p:cTn>
                        </p:par>
                        <p:par>
                          <p:cTn id="96" fill="hold">
                            <p:stCondLst>
                              <p:cond delay="4800"/>
                            </p:stCondLst>
                            <p:childTnLst>
                              <p:par>
                                <p:cTn id="97" presetID="50" presetClass="entr" presetSubtype="0" decel="100000" fill="hold" nodeType="after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p:cTn id="99" dur="250" fill="hold"/>
                                        <p:tgtEl>
                                          <p:spTgt spid="16"/>
                                        </p:tgtEl>
                                        <p:attrNameLst>
                                          <p:attrName>ppt_w</p:attrName>
                                        </p:attrNameLst>
                                      </p:cBhvr>
                                      <p:tavLst>
                                        <p:tav tm="0">
                                          <p:val>
                                            <p:strVal val="#ppt_w+.3"/>
                                          </p:val>
                                        </p:tav>
                                        <p:tav tm="100000">
                                          <p:val>
                                            <p:strVal val="#ppt_w"/>
                                          </p:val>
                                        </p:tav>
                                      </p:tavLst>
                                    </p:anim>
                                    <p:anim calcmode="lin" valueType="num">
                                      <p:cBhvr>
                                        <p:cTn id="100" dur="250" fill="hold"/>
                                        <p:tgtEl>
                                          <p:spTgt spid="16"/>
                                        </p:tgtEl>
                                        <p:attrNameLst>
                                          <p:attrName>ppt_h</p:attrName>
                                        </p:attrNameLst>
                                      </p:cBhvr>
                                      <p:tavLst>
                                        <p:tav tm="0">
                                          <p:val>
                                            <p:strVal val="#ppt_h"/>
                                          </p:val>
                                        </p:tav>
                                        <p:tav tm="100000">
                                          <p:val>
                                            <p:strVal val="#ppt_h"/>
                                          </p:val>
                                        </p:tav>
                                      </p:tavLst>
                                    </p:anim>
                                    <p:animEffect transition="in" filter="fade">
                                      <p:cBhvr>
                                        <p:cTn id="101" dur="250"/>
                                        <p:tgtEl>
                                          <p:spTgt spid="16"/>
                                        </p:tgtEl>
                                      </p:cBhvr>
                                    </p:animEffect>
                                  </p:childTnLst>
                                </p:cTn>
                              </p:par>
                            </p:childTnLst>
                          </p:cTn>
                        </p:par>
                        <p:par>
                          <p:cTn id="102" fill="hold">
                            <p:stCondLst>
                              <p:cond delay="5050"/>
                            </p:stCondLst>
                            <p:childTnLst>
                              <p:par>
                                <p:cTn id="103" presetID="55" presetClass="entr" presetSubtype="0" fill="hold" nodeType="afterEffect">
                                  <p:stCondLst>
                                    <p:cond delay="0"/>
                                  </p:stCondLst>
                                  <p:childTnLst>
                                    <p:set>
                                      <p:cBhvr>
                                        <p:cTn id="104" dur="1" fill="hold">
                                          <p:stCondLst>
                                            <p:cond delay="0"/>
                                          </p:stCondLst>
                                        </p:cTn>
                                        <p:tgtEl>
                                          <p:spTgt spid="17"/>
                                        </p:tgtEl>
                                        <p:attrNameLst>
                                          <p:attrName>style.visibility</p:attrName>
                                        </p:attrNameLst>
                                      </p:cBhvr>
                                      <p:to>
                                        <p:strVal val="visible"/>
                                      </p:to>
                                    </p:set>
                                    <p:anim calcmode="lin" valueType="num">
                                      <p:cBhvr>
                                        <p:cTn id="105" dur="250" fill="hold"/>
                                        <p:tgtEl>
                                          <p:spTgt spid="17"/>
                                        </p:tgtEl>
                                        <p:attrNameLst>
                                          <p:attrName>ppt_w</p:attrName>
                                        </p:attrNameLst>
                                      </p:cBhvr>
                                      <p:tavLst>
                                        <p:tav tm="0">
                                          <p:val>
                                            <p:strVal val="#ppt_w*0.70"/>
                                          </p:val>
                                        </p:tav>
                                        <p:tav tm="100000">
                                          <p:val>
                                            <p:strVal val="#ppt_w"/>
                                          </p:val>
                                        </p:tav>
                                      </p:tavLst>
                                    </p:anim>
                                    <p:anim calcmode="lin" valueType="num">
                                      <p:cBhvr>
                                        <p:cTn id="106" dur="250" fill="hold"/>
                                        <p:tgtEl>
                                          <p:spTgt spid="17"/>
                                        </p:tgtEl>
                                        <p:attrNameLst>
                                          <p:attrName>ppt_h</p:attrName>
                                        </p:attrNameLst>
                                      </p:cBhvr>
                                      <p:tavLst>
                                        <p:tav tm="0">
                                          <p:val>
                                            <p:strVal val="#ppt_h"/>
                                          </p:val>
                                        </p:tav>
                                        <p:tav tm="100000">
                                          <p:val>
                                            <p:strVal val="#ppt_h"/>
                                          </p:val>
                                        </p:tav>
                                      </p:tavLst>
                                    </p:anim>
                                    <p:animEffect transition="in" filter="fade">
                                      <p:cBhvr>
                                        <p:cTn id="107" dur="250"/>
                                        <p:tgtEl>
                                          <p:spTgt spid="17"/>
                                        </p:tgtEl>
                                      </p:cBhvr>
                                    </p:animEffect>
                                  </p:childTnLst>
                                </p:cTn>
                              </p:par>
                            </p:childTnLst>
                          </p:cTn>
                        </p:par>
                        <p:par>
                          <p:cTn id="108" fill="hold">
                            <p:stCondLst>
                              <p:cond delay="5300"/>
                            </p:stCondLst>
                            <p:childTnLst>
                              <p:par>
                                <p:cTn id="109" presetID="55" presetClass="entr" presetSubtype="0" fill="hold" grpId="0" nodeType="after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250" fill="hold"/>
                                        <p:tgtEl>
                                          <p:spTgt spid="19"/>
                                        </p:tgtEl>
                                        <p:attrNameLst>
                                          <p:attrName>ppt_w</p:attrName>
                                        </p:attrNameLst>
                                      </p:cBhvr>
                                      <p:tavLst>
                                        <p:tav tm="0">
                                          <p:val>
                                            <p:strVal val="#ppt_w*0.70"/>
                                          </p:val>
                                        </p:tav>
                                        <p:tav tm="100000">
                                          <p:val>
                                            <p:strVal val="#ppt_w"/>
                                          </p:val>
                                        </p:tav>
                                      </p:tavLst>
                                    </p:anim>
                                    <p:anim calcmode="lin" valueType="num">
                                      <p:cBhvr>
                                        <p:cTn id="112" dur="250" fill="hold"/>
                                        <p:tgtEl>
                                          <p:spTgt spid="19"/>
                                        </p:tgtEl>
                                        <p:attrNameLst>
                                          <p:attrName>ppt_h</p:attrName>
                                        </p:attrNameLst>
                                      </p:cBhvr>
                                      <p:tavLst>
                                        <p:tav tm="0">
                                          <p:val>
                                            <p:strVal val="#ppt_h"/>
                                          </p:val>
                                        </p:tav>
                                        <p:tav tm="100000">
                                          <p:val>
                                            <p:strVal val="#ppt_h"/>
                                          </p:val>
                                        </p:tav>
                                      </p:tavLst>
                                    </p:anim>
                                    <p:animEffect transition="in" filter="fade">
                                      <p:cBhvr>
                                        <p:cTn id="113"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8" grpId="0"/>
      <p:bldP spid="19" grpId="0"/>
      <p:bldP spid="20" grpId="0" animBg="1"/>
      <p:bldP spid="21" grpId="0" animBg="1"/>
      <p:bldP spid="2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17290</TotalTime>
  <Words>3495</Words>
  <Application>Microsoft Office PowerPoint</Application>
  <PresentationFormat>Widescreen</PresentationFormat>
  <Paragraphs>640</Paragraphs>
  <Slides>80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Arial</vt:lpstr>
      <vt:lpstr>B Nazanin</vt:lpstr>
      <vt:lpstr>B Titr</vt:lpstr>
      <vt:lpstr>Baron Neue</vt:lpstr>
      <vt:lpstr>Calibri</vt:lpstr>
      <vt:lpstr>Calibri Light</vt:lpstr>
      <vt:lpstr>FontAwesome</vt:lpstr>
      <vt:lpstr>Nazanin</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Goldp0W3r</dc:creator>
  <cp:lastModifiedBy>Tom</cp:lastModifiedBy>
  <cp:revision>1227</cp:revision>
  <dcterms:created xsi:type="dcterms:W3CDTF">2016-01-29T14:06:18Z</dcterms:created>
  <dcterms:modified xsi:type="dcterms:W3CDTF">2023-05-17T14:40:57Z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